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286" r:id="rId3"/>
    <p:sldId id="277" r:id="rId4"/>
    <p:sldId id="264" r:id="rId5"/>
    <p:sldId id="280" r:id="rId6"/>
    <p:sldId id="279" r:id="rId7"/>
    <p:sldId id="490" r:id="rId8"/>
    <p:sldId id="493" r:id="rId9"/>
    <p:sldId id="492" r:id="rId10"/>
    <p:sldId id="265" r:id="rId11"/>
    <p:sldId id="499" r:id="rId12"/>
    <p:sldId id="500" r:id="rId13"/>
    <p:sldId id="501" r:id="rId14"/>
    <p:sldId id="263" r:id="rId15"/>
    <p:sldId id="479" r:id="rId16"/>
    <p:sldId id="468" r:id="rId17"/>
    <p:sldId id="322" r:id="rId18"/>
    <p:sldId id="342" r:id="rId19"/>
    <p:sldId id="351" r:id="rId20"/>
    <p:sldId id="360" r:id="rId21"/>
    <p:sldId id="381" r:id="rId22"/>
    <p:sldId id="361" r:id="rId23"/>
    <p:sldId id="382" r:id="rId24"/>
    <p:sldId id="340" r:id="rId25"/>
    <p:sldId id="353" r:id="rId26"/>
    <p:sldId id="481" r:id="rId27"/>
    <p:sldId id="483" r:id="rId28"/>
    <p:sldId id="364" r:id="rId29"/>
    <p:sldId id="366" r:id="rId30"/>
    <p:sldId id="367" r:id="rId31"/>
    <p:sldId id="362" r:id="rId32"/>
    <p:sldId id="368" r:id="rId33"/>
    <p:sldId id="369" r:id="rId34"/>
    <p:sldId id="370" r:id="rId35"/>
    <p:sldId id="371" r:id="rId36"/>
    <p:sldId id="486" r:id="rId37"/>
    <p:sldId id="346" r:id="rId38"/>
    <p:sldId id="384" r:id="rId39"/>
    <p:sldId id="385" r:id="rId40"/>
    <p:sldId id="343" r:id="rId41"/>
    <p:sldId id="386" r:id="rId42"/>
    <p:sldId id="389" r:id="rId43"/>
    <p:sldId id="390" r:id="rId44"/>
    <p:sldId id="372" r:id="rId45"/>
    <p:sldId id="388" r:id="rId46"/>
    <p:sldId id="495" r:id="rId47"/>
    <p:sldId id="485" r:id="rId48"/>
    <p:sldId id="356" r:id="rId49"/>
    <p:sldId id="328" r:id="rId50"/>
    <p:sldId id="325" r:id="rId51"/>
    <p:sldId id="329" r:id="rId52"/>
    <p:sldId id="339" r:id="rId53"/>
    <p:sldId id="330" r:id="rId54"/>
    <p:sldId id="378" r:id="rId55"/>
    <p:sldId id="379" r:id="rId56"/>
    <p:sldId id="377" r:id="rId57"/>
    <p:sldId id="502" r:id="rId58"/>
    <p:sldId id="380" r:id="rId59"/>
    <p:sldId id="373" r:id="rId60"/>
    <p:sldId id="374" r:id="rId61"/>
    <p:sldId id="376" r:id="rId62"/>
    <p:sldId id="487" r:id="rId63"/>
    <p:sldId id="347" r:id="rId64"/>
    <p:sldId id="375" r:id="rId65"/>
    <p:sldId id="392" r:id="rId66"/>
    <p:sldId id="393" r:id="rId67"/>
    <p:sldId id="394" r:id="rId68"/>
    <p:sldId id="395" r:id="rId69"/>
    <p:sldId id="396" r:id="rId70"/>
    <p:sldId id="397" r:id="rId71"/>
    <p:sldId id="398" r:id="rId72"/>
    <p:sldId id="399" r:id="rId73"/>
    <p:sldId id="414" r:id="rId74"/>
    <p:sldId id="415" r:id="rId75"/>
    <p:sldId id="416" r:id="rId76"/>
    <p:sldId id="417" r:id="rId77"/>
    <p:sldId id="418" r:id="rId78"/>
    <p:sldId id="419" r:id="rId79"/>
    <p:sldId id="420" r:id="rId80"/>
    <p:sldId id="421" r:id="rId81"/>
    <p:sldId id="422" r:id="rId82"/>
    <p:sldId id="423" r:id="rId83"/>
    <p:sldId id="424" r:id="rId84"/>
    <p:sldId id="425" r:id="rId85"/>
    <p:sldId id="426" r:id="rId86"/>
    <p:sldId id="427" r:id="rId87"/>
    <p:sldId id="428" r:id="rId88"/>
    <p:sldId id="429" r:id="rId89"/>
    <p:sldId id="430" r:id="rId90"/>
    <p:sldId id="431" r:id="rId91"/>
    <p:sldId id="432" r:id="rId92"/>
    <p:sldId id="433" r:id="rId93"/>
    <p:sldId id="434" r:id="rId94"/>
    <p:sldId id="435" r:id="rId95"/>
    <p:sldId id="436" r:id="rId96"/>
    <p:sldId id="442" r:id="rId97"/>
    <p:sldId id="443" r:id="rId98"/>
    <p:sldId id="444" r:id="rId99"/>
    <p:sldId id="445" r:id="rId100"/>
    <p:sldId id="446" r:id="rId101"/>
    <p:sldId id="447" r:id="rId102"/>
    <p:sldId id="449" r:id="rId103"/>
    <p:sldId id="450" r:id="rId104"/>
    <p:sldId id="451" r:id="rId105"/>
    <p:sldId id="452" r:id="rId106"/>
    <p:sldId id="453" r:id="rId107"/>
    <p:sldId id="455" r:id="rId108"/>
    <p:sldId id="454" r:id="rId109"/>
    <p:sldId id="498"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1"/>
    <p:restoredTop sz="94667"/>
  </p:normalViewPr>
  <p:slideViewPr>
    <p:cSldViewPr snapToGrid="0">
      <p:cViewPr varScale="1">
        <p:scale>
          <a:sx n="110" d="100"/>
          <a:sy n="110"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gif"/></Relationships>
</file>

<file path=ppt/diagrams/_rels/data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gif"/></Relationships>
</file>

<file path=ppt/diagrams/_rels/data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image" Target="../media/image44.png"/></Relationships>
</file>

<file path=ppt/diagrams/_rels/data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gif"/></Relationships>
</file>

<file path=ppt/diagrams/_rels/drawing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gif"/></Relationships>
</file>

<file path=ppt/diagrams/_rels/drawing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image" Target="../media/image44.png"/></Relationships>
</file>

<file path=ppt/diagrams/_rels/drawing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67257-8C5E-3E42-B12A-68C732A433D0}" type="doc">
      <dgm:prSet loTypeId="urn:microsoft.com/office/officeart/2005/8/layout/radial6" loCatId="" qsTypeId="urn:microsoft.com/office/officeart/2005/8/quickstyle/simple4" qsCatId="simple" csTypeId="urn:microsoft.com/office/officeart/2005/8/colors/colorful5" csCatId="colorful" phldr="1"/>
      <dgm:spPr/>
      <dgm:t>
        <a:bodyPr/>
        <a:lstStyle/>
        <a:p>
          <a:endParaRPr lang="en-US"/>
        </a:p>
      </dgm:t>
    </dgm:pt>
    <dgm:pt modelId="{CF987C2A-17E5-9349-88B6-2CEA2F2614E1}">
      <dgm:prSet phldrT="[Text]"/>
      <dgm:spPr>
        <a:solidFill>
          <a:srgbClr val="DBAA0F"/>
        </a:solidFill>
      </dgm:spPr>
      <dgm:t>
        <a:bodyPr/>
        <a:lstStyle/>
        <a:p>
          <a:r>
            <a:rPr lang="en-US" dirty="0">
              <a:latin typeface="Rotis Sans Serif Std" panose="020B0503030202020304" pitchFamily="34" charset="77"/>
            </a:rPr>
            <a:t>Genomic Data Science</a:t>
          </a:r>
        </a:p>
      </dgm:t>
    </dgm:pt>
    <dgm:pt modelId="{E6911B1E-CB0B-F842-B3FE-DD2B521E0991}" type="parTrans" cxnId="{6CA5A4A4-9504-C144-826C-48CED007B464}">
      <dgm:prSet/>
      <dgm:spPr/>
      <dgm:t>
        <a:bodyPr/>
        <a:lstStyle/>
        <a:p>
          <a:endParaRPr lang="en-US">
            <a:latin typeface="Rotis Sans Serif Std" panose="020B0503030202020304" pitchFamily="34" charset="77"/>
          </a:endParaRPr>
        </a:p>
      </dgm:t>
    </dgm:pt>
    <dgm:pt modelId="{B68A0609-BFFA-0549-B2DA-263DCD6E632A}" type="sibTrans" cxnId="{6CA5A4A4-9504-C144-826C-48CED007B464}">
      <dgm:prSet/>
      <dgm:spPr/>
      <dgm:t>
        <a:bodyPr/>
        <a:lstStyle/>
        <a:p>
          <a:endParaRPr lang="en-US">
            <a:latin typeface="Rotis Sans Serif Std" panose="020B0503030202020304" pitchFamily="34" charset="77"/>
          </a:endParaRPr>
        </a:p>
      </dgm:t>
    </dgm:pt>
    <dgm:pt modelId="{FCB635A3-B440-014C-A7B7-D655D41F3F36}">
      <dgm:prSet phldrT="[Text]" custT="1"/>
      <dgm:spPr>
        <a:solidFill>
          <a:srgbClr val="00509B"/>
        </a:solidFill>
      </dgm:spPr>
      <dgm:t>
        <a:bodyPr/>
        <a:lstStyle/>
        <a:p>
          <a:r>
            <a:rPr lang="en-US" sz="1200" dirty="0">
              <a:latin typeface="Rotis Sans Serif Std" panose="020B0503030202020304" pitchFamily="34" charset="77"/>
            </a:rPr>
            <a:t>Compression of DNA Sequencing Data</a:t>
          </a:r>
        </a:p>
      </dgm:t>
    </dgm:pt>
    <dgm:pt modelId="{15FDFB55-045D-6B4D-B166-A866B54ABC21}" type="parTrans" cxnId="{D8605875-564E-0B4E-B582-36A8502A2180}">
      <dgm:prSet/>
      <dgm:spPr/>
      <dgm:t>
        <a:bodyPr/>
        <a:lstStyle/>
        <a:p>
          <a:endParaRPr lang="en-US">
            <a:latin typeface="Rotis Sans Serif Std" panose="020B0503030202020304" pitchFamily="34" charset="77"/>
          </a:endParaRPr>
        </a:p>
      </dgm:t>
    </dgm:pt>
    <dgm:pt modelId="{B081385E-F0EA-084A-97CB-E863F6315A3D}" type="sibTrans" cxnId="{D8605875-564E-0B4E-B582-36A8502A2180}">
      <dgm:prSet/>
      <dgm:spPr/>
      <dgm:t>
        <a:bodyPr/>
        <a:lstStyle/>
        <a:p>
          <a:endParaRPr lang="en-US">
            <a:latin typeface="Rotis Sans Serif Std" panose="020B0503030202020304" pitchFamily="34" charset="77"/>
          </a:endParaRPr>
        </a:p>
      </dgm:t>
    </dgm:pt>
    <dgm:pt modelId="{4C98906E-E77F-2740-B372-10869A8353E7}">
      <dgm:prSet phldrT="[Text]" custT="1"/>
      <dgm:spPr>
        <a:solidFill>
          <a:srgbClr val="00509B"/>
        </a:solidFill>
      </dgm:spPr>
      <dgm:t>
        <a:bodyPr/>
        <a:lstStyle/>
        <a:p>
          <a:r>
            <a:rPr lang="en-US" sz="1200" dirty="0">
              <a:latin typeface="Rotis Sans Serif Std" panose="020B0503030202020304" pitchFamily="34" charset="77"/>
            </a:rPr>
            <a:t>Analysis of Metagenomic DNA Sequencing Data</a:t>
          </a:r>
        </a:p>
      </dgm:t>
    </dgm:pt>
    <dgm:pt modelId="{C1D29D79-508A-E44C-8518-87177391015E}" type="parTrans" cxnId="{1908D685-3FF3-364A-AB1A-7354172E8CD5}">
      <dgm:prSet/>
      <dgm:spPr/>
      <dgm:t>
        <a:bodyPr/>
        <a:lstStyle/>
        <a:p>
          <a:endParaRPr lang="en-US">
            <a:latin typeface="Rotis Sans Serif Std" panose="020B0503030202020304" pitchFamily="34" charset="77"/>
          </a:endParaRPr>
        </a:p>
      </dgm:t>
    </dgm:pt>
    <dgm:pt modelId="{D2B2804F-BA0F-C64E-AEEA-BC63FCFC9AB1}" type="sibTrans" cxnId="{1908D685-3FF3-364A-AB1A-7354172E8CD5}">
      <dgm:prSet/>
      <dgm:spPr/>
      <dgm:t>
        <a:bodyPr/>
        <a:lstStyle/>
        <a:p>
          <a:endParaRPr lang="en-US">
            <a:latin typeface="Rotis Sans Serif Std" panose="020B0503030202020304" pitchFamily="34" charset="77"/>
          </a:endParaRPr>
        </a:p>
      </dgm:t>
    </dgm:pt>
    <dgm:pt modelId="{F6F23CEE-7A1C-F940-8188-ECCC6D443EB4}">
      <dgm:prSet phldrT="[Text]" custT="1"/>
      <dgm:spPr>
        <a:solidFill>
          <a:srgbClr val="00509B"/>
        </a:solidFill>
      </dgm:spPr>
      <dgm:t>
        <a:bodyPr/>
        <a:lstStyle/>
        <a:p>
          <a:r>
            <a:rPr lang="en-US" sz="1200" dirty="0">
              <a:latin typeface="Rotis Sans Serif Std" panose="020B0503030202020304" pitchFamily="34" charset="77"/>
            </a:rPr>
            <a:t>3D Genome Reconstruction</a:t>
          </a:r>
        </a:p>
      </dgm:t>
    </dgm:pt>
    <dgm:pt modelId="{52D4B6AE-CB25-9648-94A0-07BF4FC97B9E}" type="parTrans" cxnId="{E9B3C036-0C18-114D-B8B7-9CF802F0C89A}">
      <dgm:prSet/>
      <dgm:spPr/>
      <dgm:t>
        <a:bodyPr/>
        <a:lstStyle/>
        <a:p>
          <a:endParaRPr lang="en-US">
            <a:latin typeface="Rotis Sans Serif Std" panose="020B0503030202020304" pitchFamily="34" charset="77"/>
          </a:endParaRPr>
        </a:p>
      </dgm:t>
    </dgm:pt>
    <dgm:pt modelId="{FDE4EE1A-1F5A-A444-9883-B6CE8A17175D}" type="sibTrans" cxnId="{E9B3C036-0C18-114D-B8B7-9CF802F0C89A}">
      <dgm:prSet/>
      <dgm:spPr/>
      <dgm:t>
        <a:bodyPr/>
        <a:lstStyle/>
        <a:p>
          <a:endParaRPr lang="en-US">
            <a:latin typeface="Rotis Sans Serif Std" panose="020B0503030202020304" pitchFamily="34" charset="77"/>
          </a:endParaRPr>
        </a:p>
      </dgm:t>
    </dgm:pt>
    <dgm:pt modelId="{FAA9F8C5-C7EB-4D46-B801-81A966D0EDE3}">
      <dgm:prSet phldrT="[Text]" custT="1"/>
      <dgm:spPr>
        <a:solidFill>
          <a:srgbClr val="00509B"/>
        </a:solidFill>
      </dgm:spPr>
      <dgm:t>
        <a:bodyPr/>
        <a:lstStyle/>
        <a:p>
          <a:r>
            <a:rPr lang="en-US" sz="1200" dirty="0">
              <a:latin typeface="Rotis Sans Serif Std" panose="020B0503030202020304" pitchFamily="34" charset="77"/>
            </a:rPr>
            <a:t>Edit Distance Embedding</a:t>
          </a:r>
        </a:p>
      </dgm:t>
    </dgm:pt>
    <dgm:pt modelId="{59C41B4A-94C1-014C-8EAB-8968B4856DAB}" type="parTrans" cxnId="{43F746E9-B919-E24D-A489-92CEE30933AD}">
      <dgm:prSet/>
      <dgm:spPr/>
      <dgm:t>
        <a:bodyPr/>
        <a:lstStyle/>
        <a:p>
          <a:endParaRPr lang="en-US">
            <a:latin typeface="Rotis Sans Serif Std" panose="020B0503030202020304" pitchFamily="34" charset="77"/>
          </a:endParaRPr>
        </a:p>
      </dgm:t>
    </dgm:pt>
    <dgm:pt modelId="{93F4FD39-8AAE-C744-B685-FE623A81B629}" type="sibTrans" cxnId="{43F746E9-B919-E24D-A489-92CEE30933AD}">
      <dgm:prSet/>
      <dgm:spPr/>
      <dgm:t>
        <a:bodyPr/>
        <a:lstStyle/>
        <a:p>
          <a:endParaRPr lang="en-US">
            <a:latin typeface="Rotis Sans Serif Std" panose="020B0503030202020304" pitchFamily="34" charset="77"/>
          </a:endParaRPr>
        </a:p>
      </dgm:t>
    </dgm:pt>
    <dgm:pt modelId="{F27BD227-C14B-504E-9E1B-BB0E2570D23D}">
      <dgm:prSet phldrT="[Text]" custT="1"/>
      <dgm:spPr>
        <a:solidFill>
          <a:srgbClr val="00509B"/>
        </a:solidFill>
      </dgm:spPr>
      <dgm:t>
        <a:bodyPr/>
        <a:lstStyle/>
        <a:p>
          <a:r>
            <a:rPr lang="en-US" sz="1200" dirty="0">
              <a:latin typeface="Rotis Sans Serif Std" panose="020B0503030202020304" pitchFamily="34" charset="77"/>
            </a:rPr>
            <a:t>Personalized Medicine</a:t>
          </a:r>
        </a:p>
      </dgm:t>
    </dgm:pt>
    <dgm:pt modelId="{C323BF91-527B-5046-A600-67690C154FD1}" type="parTrans" cxnId="{A2147230-26A1-A643-ACE7-1AAF350E4C21}">
      <dgm:prSet/>
      <dgm:spPr/>
      <dgm:t>
        <a:bodyPr/>
        <a:lstStyle/>
        <a:p>
          <a:endParaRPr lang="en-US">
            <a:latin typeface="Rotis Sans Serif Std" panose="020B0503030202020304" pitchFamily="34" charset="77"/>
          </a:endParaRPr>
        </a:p>
      </dgm:t>
    </dgm:pt>
    <dgm:pt modelId="{B7BA98C8-A036-FF4C-9AC3-0FCBD712491E}" type="sibTrans" cxnId="{A2147230-26A1-A643-ACE7-1AAF350E4C21}">
      <dgm:prSet/>
      <dgm:spPr/>
      <dgm:t>
        <a:bodyPr/>
        <a:lstStyle/>
        <a:p>
          <a:endParaRPr lang="en-US">
            <a:latin typeface="Rotis Sans Serif Std" panose="020B0503030202020304" pitchFamily="34" charset="77"/>
          </a:endParaRPr>
        </a:p>
      </dgm:t>
    </dgm:pt>
    <dgm:pt modelId="{D51AAA94-0176-304F-8CAD-D0EDD1660FC0}">
      <dgm:prSet phldrT="[Text]" custT="1"/>
      <dgm:spPr>
        <a:solidFill>
          <a:srgbClr val="00509B"/>
        </a:solidFill>
      </dgm:spPr>
      <dgm:t>
        <a:bodyPr/>
        <a:lstStyle/>
        <a:p>
          <a:r>
            <a:rPr lang="en-US" sz="1200" dirty="0">
              <a:latin typeface="Rotis Sans Serif Std" panose="020B0503030202020304" pitchFamily="34" charset="77"/>
            </a:rPr>
            <a:t>DNA Data Storage</a:t>
          </a:r>
        </a:p>
      </dgm:t>
    </dgm:pt>
    <dgm:pt modelId="{C4A05A1F-1677-6243-8089-1E16A5EC51E6}" type="parTrans" cxnId="{607F8915-326F-C744-B14F-10D9B3BB3E43}">
      <dgm:prSet/>
      <dgm:spPr/>
      <dgm:t>
        <a:bodyPr/>
        <a:lstStyle/>
        <a:p>
          <a:endParaRPr lang="en-US">
            <a:latin typeface="Rotis Sans Serif Std" panose="020B0503030202020304" pitchFamily="34" charset="77"/>
          </a:endParaRPr>
        </a:p>
      </dgm:t>
    </dgm:pt>
    <dgm:pt modelId="{18A7C626-2EB9-9440-A7F9-B0064F8B539B}" type="sibTrans" cxnId="{607F8915-326F-C744-B14F-10D9B3BB3E43}">
      <dgm:prSet/>
      <dgm:spPr/>
      <dgm:t>
        <a:bodyPr/>
        <a:lstStyle/>
        <a:p>
          <a:endParaRPr lang="en-US">
            <a:latin typeface="Rotis Sans Serif Std" panose="020B0503030202020304" pitchFamily="34" charset="77"/>
          </a:endParaRPr>
        </a:p>
      </dgm:t>
    </dgm:pt>
    <dgm:pt modelId="{53E2A3AC-7961-4C41-83ED-209A758CA954}">
      <dgm:prSet phldrT="[Text]" custT="1"/>
      <dgm:spPr>
        <a:solidFill>
          <a:srgbClr val="00509B"/>
        </a:solidFill>
      </dgm:spPr>
      <dgm:t>
        <a:bodyPr/>
        <a:lstStyle/>
        <a:p>
          <a:r>
            <a:rPr lang="en-US" sz="1200" dirty="0">
              <a:latin typeface="Rotis Sans Serif Std" panose="020B0503030202020304" pitchFamily="34" charset="77"/>
            </a:rPr>
            <a:t>Standardization</a:t>
          </a:r>
        </a:p>
      </dgm:t>
    </dgm:pt>
    <dgm:pt modelId="{272CABA5-A8CD-E544-B8F8-822ACF5BC88B}" type="parTrans" cxnId="{FABD9369-EC3B-CF46-932E-2D9D39D2EE75}">
      <dgm:prSet/>
      <dgm:spPr/>
      <dgm:t>
        <a:bodyPr/>
        <a:lstStyle/>
        <a:p>
          <a:endParaRPr lang="en-US">
            <a:latin typeface="Rotis Sans Serif Std" panose="020B0503030202020304" pitchFamily="34" charset="77"/>
          </a:endParaRPr>
        </a:p>
      </dgm:t>
    </dgm:pt>
    <dgm:pt modelId="{B53C4D1D-1504-6C45-9417-FC5CA0B0232B}" type="sibTrans" cxnId="{FABD9369-EC3B-CF46-932E-2D9D39D2EE75}">
      <dgm:prSet/>
      <dgm:spPr/>
      <dgm:t>
        <a:bodyPr/>
        <a:lstStyle/>
        <a:p>
          <a:endParaRPr lang="en-US">
            <a:latin typeface="Rotis Sans Serif Std" panose="020B0503030202020304" pitchFamily="34" charset="77"/>
          </a:endParaRPr>
        </a:p>
      </dgm:t>
    </dgm:pt>
    <dgm:pt modelId="{30E56E93-8BDC-4D41-91B5-39D90EB6BFE7}">
      <dgm:prSet phldrT="[Text]" custT="1"/>
      <dgm:spPr>
        <a:solidFill>
          <a:srgbClr val="00509B"/>
        </a:solidFill>
      </dgm:spPr>
      <dgm:t>
        <a:bodyPr/>
        <a:lstStyle/>
        <a:p>
          <a:r>
            <a:rPr lang="en-US" sz="1200" dirty="0">
              <a:latin typeface="Rotis Sans Serif Std" panose="020B0503030202020304" pitchFamily="34" charset="77"/>
            </a:rPr>
            <a:t>Genomic Foundation Models</a:t>
          </a:r>
        </a:p>
      </dgm:t>
    </dgm:pt>
    <dgm:pt modelId="{B803CC0F-7ADC-9541-AAE0-6441F4EF6219}" type="parTrans" cxnId="{F1E825E5-C5E5-A949-AFAA-866CFE73C904}">
      <dgm:prSet/>
      <dgm:spPr/>
      <dgm:t>
        <a:bodyPr/>
        <a:lstStyle/>
        <a:p>
          <a:endParaRPr lang="en-US"/>
        </a:p>
      </dgm:t>
    </dgm:pt>
    <dgm:pt modelId="{0612F4DC-930F-4C4A-B0B8-28065D111CE7}" type="sibTrans" cxnId="{F1E825E5-C5E5-A949-AFAA-866CFE73C904}">
      <dgm:prSet/>
      <dgm:spPr/>
      <dgm:t>
        <a:bodyPr/>
        <a:lstStyle/>
        <a:p>
          <a:endParaRPr lang="en-US"/>
        </a:p>
      </dgm:t>
    </dgm:pt>
    <dgm:pt modelId="{752DEF1D-6B27-D845-9916-EE21CF86F7B5}" type="pres">
      <dgm:prSet presAssocID="{DAA67257-8C5E-3E42-B12A-68C732A433D0}" presName="Name0" presStyleCnt="0">
        <dgm:presLayoutVars>
          <dgm:chMax val="1"/>
          <dgm:dir/>
          <dgm:animLvl val="ctr"/>
          <dgm:resizeHandles val="exact"/>
        </dgm:presLayoutVars>
      </dgm:prSet>
      <dgm:spPr/>
    </dgm:pt>
    <dgm:pt modelId="{C8E30E31-D056-4C44-B5A6-3FE3FF99C4A8}" type="pres">
      <dgm:prSet presAssocID="{CF987C2A-17E5-9349-88B6-2CEA2F2614E1}" presName="centerShape" presStyleLbl="node0" presStyleIdx="0" presStyleCnt="1"/>
      <dgm:spPr/>
    </dgm:pt>
    <dgm:pt modelId="{9AD6BC14-6FC3-F845-9D6F-CDDE96C34BB0}" type="pres">
      <dgm:prSet presAssocID="{FCB635A3-B440-014C-A7B7-D655D41F3F36}" presName="node" presStyleLbl="node1" presStyleIdx="0" presStyleCnt="8" custScaleX="143532" custScaleY="143532">
        <dgm:presLayoutVars>
          <dgm:bulletEnabled val="1"/>
        </dgm:presLayoutVars>
      </dgm:prSet>
      <dgm:spPr/>
    </dgm:pt>
    <dgm:pt modelId="{1B758382-028E-714E-93A7-B5DF79EAA721}" type="pres">
      <dgm:prSet presAssocID="{FCB635A3-B440-014C-A7B7-D655D41F3F36}" presName="dummy" presStyleCnt="0"/>
      <dgm:spPr/>
    </dgm:pt>
    <dgm:pt modelId="{BD2608A5-1731-7049-A1F6-0C29B33D05C2}" type="pres">
      <dgm:prSet presAssocID="{B081385E-F0EA-084A-97CB-E863F6315A3D}" presName="sibTrans" presStyleLbl="sibTrans2D1" presStyleIdx="0" presStyleCnt="8"/>
      <dgm:spPr/>
    </dgm:pt>
    <dgm:pt modelId="{1C622346-3FF4-DC42-9F08-8FB8EEB9D7AE}" type="pres">
      <dgm:prSet presAssocID="{4C98906E-E77F-2740-B372-10869A8353E7}" presName="node" presStyleLbl="node1" presStyleIdx="1" presStyleCnt="8" custScaleX="143532" custScaleY="143532">
        <dgm:presLayoutVars>
          <dgm:bulletEnabled val="1"/>
        </dgm:presLayoutVars>
      </dgm:prSet>
      <dgm:spPr/>
    </dgm:pt>
    <dgm:pt modelId="{64F34558-339F-DC42-96AA-318486CB9006}" type="pres">
      <dgm:prSet presAssocID="{4C98906E-E77F-2740-B372-10869A8353E7}" presName="dummy" presStyleCnt="0"/>
      <dgm:spPr/>
    </dgm:pt>
    <dgm:pt modelId="{C6126405-801A-C546-BDEF-C9030F0A22A4}" type="pres">
      <dgm:prSet presAssocID="{D2B2804F-BA0F-C64E-AEEA-BC63FCFC9AB1}" presName="sibTrans" presStyleLbl="sibTrans2D1" presStyleIdx="1" presStyleCnt="8"/>
      <dgm:spPr/>
    </dgm:pt>
    <dgm:pt modelId="{74F57352-149A-DD45-B92E-5EFF628023A4}" type="pres">
      <dgm:prSet presAssocID="{30E56E93-8BDC-4D41-91B5-39D90EB6BFE7}" presName="node" presStyleLbl="node1" presStyleIdx="2" presStyleCnt="8" custScaleX="143903" custScaleY="143903">
        <dgm:presLayoutVars>
          <dgm:bulletEnabled val="1"/>
        </dgm:presLayoutVars>
      </dgm:prSet>
      <dgm:spPr/>
    </dgm:pt>
    <dgm:pt modelId="{293B0173-65BE-6A41-9F2B-1047593D0E45}" type="pres">
      <dgm:prSet presAssocID="{30E56E93-8BDC-4D41-91B5-39D90EB6BFE7}" presName="dummy" presStyleCnt="0"/>
      <dgm:spPr/>
    </dgm:pt>
    <dgm:pt modelId="{86F6A296-072B-A849-9223-95167E250FA9}" type="pres">
      <dgm:prSet presAssocID="{0612F4DC-930F-4C4A-B0B8-28065D111CE7}" presName="sibTrans" presStyleLbl="sibTrans2D1" presStyleIdx="2" presStyleCnt="8"/>
      <dgm:spPr/>
    </dgm:pt>
    <dgm:pt modelId="{542B9ADD-543D-2E4D-823F-BA5E50255882}" type="pres">
      <dgm:prSet presAssocID="{F6F23CEE-7A1C-F940-8188-ECCC6D443EB4}" presName="node" presStyleLbl="node1" presStyleIdx="3" presStyleCnt="8" custScaleX="143532" custScaleY="143532">
        <dgm:presLayoutVars>
          <dgm:bulletEnabled val="1"/>
        </dgm:presLayoutVars>
      </dgm:prSet>
      <dgm:spPr/>
    </dgm:pt>
    <dgm:pt modelId="{E4E97B32-C2CB-2C4F-9A35-DD4E0F6A7240}" type="pres">
      <dgm:prSet presAssocID="{F6F23CEE-7A1C-F940-8188-ECCC6D443EB4}" presName="dummy" presStyleCnt="0"/>
      <dgm:spPr/>
    </dgm:pt>
    <dgm:pt modelId="{D3EC874E-BF5A-4B4F-A808-BF2BD3CB10B9}" type="pres">
      <dgm:prSet presAssocID="{FDE4EE1A-1F5A-A444-9883-B6CE8A17175D}" presName="sibTrans" presStyleLbl="sibTrans2D1" presStyleIdx="3" presStyleCnt="8"/>
      <dgm:spPr/>
    </dgm:pt>
    <dgm:pt modelId="{174F1759-8E89-4444-B116-01583FF99C7D}" type="pres">
      <dgm:prSet presAssocID="{FAA9F8C5-C7EB-4D46-B801-81A966D0EDE3}" presName="node" presStyleLbl="node1" presStyleIdx="4" presStyleCnt="8" custScaleX="143532" custScaleY="143532">
        <dgm:presLayoutVars>
          <dgm:bulletEnabled val="1"/>
        </dgm:presLayoutVars>
      </dgm:prSet>
      <dgm:spPr/>
    </dgm:pt>
    <dgm:pt modelId="{82169360-C6B9-344D-A266-EFA49D6D4844}" type="pres">
      <dgm:prSet presAssocID="{FAA9F8C5-C7EB-4D46-B801-81A966D0EDE3}" presName="dummy" presStyleCnt="0"/>
      <dgm:spPr/>
    </dgm:pt>
    <dgm:pt modelId="{10EE8C77-DB1B-9440-970E-4334DDA19BC5}" type="pres">
      <dgm:prSet presAssocID="{93F4FD39-8AAE-C744-B685-FE623A81B629}" presName="sibTrans" presStyleLbl="sibTrans2D1" presStyleIdx="4" presStyleCnt="8"/>
      <dgm:spPr/>
    </dgm:pt>
    <dgm:pt modelId="{2BF336AF-E84A-7C48-9D5A-B99B9683B949}" type="pres">
      <dgm:prSet presAssocID="{F27BD227-C14B-504E-9E1B-BB0E2570D23D}" presName="node" presStyleLbl="node1" presStyleIdx="5" presStyleCnt="8" custScaleX="143532" custScaleY="143532">
        <dgm:presLayoutVars>
          <dgm:bulletEnabled val="1"/>
        </dgm:presLayoutVars>
      </dgm:prSet>
      <dgm:spPr/>
    </dgm:pt>
    <dgm:pt modelId="{0B7E1D4D-D100-BC45-9042-B2C6AE5DD893}" type="pres">
      <dgm:prSet presAssocID="{F27BD227-C14B-504E-9E1B-BB0E2570D23D}" presName="dummy" presStyleCnt="0"/>
      <dgm:spPr/>
    </dgm:pt>
    <dgm:pt modelId="{D13FFF4B-42B2-5D4B-9801-9A10B1E87881}" type="pres">
      <dgm:prSet presAssocID="{B7BA98C8-A036-FF4C-9AC3-0FCBD712491E}" presName="sibTrans" presStyleLbl="sibTrans2D1" presStyleIdx="5" presStyleCnt="8"/>
      <dgm:spPr/>
    </dgm:pt>
    <dgm:pt modelId="{36C387C7-F2E9-394F-BEAE-E33B3499A0F6}" type="pres">
      <dgm:prSet presAssocID="{D51AAA94-0176-304F-8CAD-D0EDD1660FC0}" presName="node" presStyleLbl="node1" presStyleIdx="6" presStyleCnt="8" custScaleX="143532" custScaleY="143532">
        <dgm:presLayoutVars>
          <dgm:bulletEnabled val="1"/>
        </dgm:presLayoutVars>
      </dgm:prSet>
      <dgm:spPr/>
    </dgm:pt>
    <dgm:pt modelId="{19BDCB59-CAE2-2A43-AAB4-970ABB9F566D}" type="pres">
      <dgm:prSet presAssocID="{D51AAA94-0176-304F-8CAD-D0EDD1660FC0}" presName="dummy" presStyleCnt="0"/>
      <dgm:spPr/>
    </dgm:pt>
    <dgm:pt modelId="{09AE9392-CCD7-0D41-880F-036AF4C4923B}" type="pres">
      <dgm:prSet presAssocID="{18A7C626-2EB9-9440-A7F9-B0064F8B539B}" presName="sibTrans" presStyleLbl="sibTrans2D1" presStyleIdx="6" presStyleCnt="8"/>
      <dgm:spPr/>
    </dgm:pt>
    <dgm:pt modelId="{243794A7-7C83-594D-A159-593F5505A197}" type="pres">
      <dgm:prSet presAssocID="{53E2A3AC-7961-4C41-83ED-209A758CA954}" presName="node" presStyleLbl="node1" presStyleIdx="7" presStyleCnt="8" custScaleX="148078" custScaleY="148078">
        <dgm:presLayoutVars>
          <dgm:bulletEnabled val="1"/>
        </dgm:presLayoutVars>
      </dgm:prSet>
      <dgm:spPr/>
    </dgm:pt>
    <dgm:pt modelId="{515F2228-2E17-E14D-BA4C-B34D1EE39D2E}" type="pres">
      <dgm:prSet presAssocID="{53E2A3AC-7961-4C41-83ED-209A758CA954}" presName="dummy" presStyleCnt="0"/>
      <dgm:spPr/>
    </dgm:pt>
    <dgm:pt modelId="{082C220C-C6BE-8442-A2DA-7C5204E1FCE2}" type="pres">
      <dgm:prSet presAssocID="{B53C4D1D-1504-6C45-9417-FC5CA0B0232B}" presName="sibTrans" presStyleLbl="sibTrans2D1" presStyleIdx="7" presStyleCnt="8"/>
      <dgm:spPr/>
    </dgm:pt>
  </dgm:ptLst>
  <dgm:cxnLst>
    <dgm:cxn modelId="{94158012-3822-2A4B-940B-1229C3F48734}" type="presOf" srcId="{D2B2804F-BA0F-C64E-AEEA-BC63FCFC9AB1}" destId="{C6126405-801A-C546-BDEF-C9030F0A22A4}" srcOrd="0" destOrd="0" presId="urn:microsoft.com/office/officeart/2005/8/layout/radial6"/>
    <dgm:cxn modelId="{607F8915-326F-C744-B14F-10D9B3BB3E43}" srcId="{CF987C2A-17E5-9349-88B6-2CEA2F2614E1}" destId="{D51AAA94-0176-304F-8CAD-D0EDD1660FC0}" srcOrd="6" destOrd="0" parTransId="{C4A05A1F-1677-6243-8089-1E16A5EC51E6}" sibTransId="{18A7C626-2EB9-9440-A7F9-B0064F8B539B}"/>
    <dgm:cxn modelId="{52525229-BF6F-BF42-8CDF-8F74CFAC9EF3}" type="presOf" srcId="{CF987C2A-17E5-9349-88B6-2CEA2F2614E1}" destId="{C8E30E31-D056-4C44-B5A6-3FE3FF99C4A8}" srcOrd="0" destOrd="0" presId="urn:microsoft.com/office/officeart/2005/8/layout/radial6"/>
    <dgm:cxn modelId="{9CF1AB2E-2BFC-634B-A8BD-FE9E08C39401}" type="presOf" srcId="{F27BD227-C14B-504E-9E1B-BB0E2570D23D}" destId="{2BF336AF-E84A-7C48-9D5A-B99B9683B949}" srcOrd="0" destOrd="0" presId="urn:microsoft.com/office/officeart/2005/8/layout/radial6"/>
    <dgm:cxn modelId="{A2147230-26A1-A643-ACE7-1AAF350E4C21}" srcId="{CF987C2A-17E5-9349-88B6-2CEA2F2614E1}" destId="{F27BD227-C14B-504E-9E1B-BB0E2570D23D}" srcOrd="5" destOrd="0" parTransId="{C323BF91-527B-5046-A600-67690C154FD1}" sibTransId="{B7BA98C8-A036-FF4C-9AC3-0FCBD712491E}"/>
    <dgm:cxn modelId="{E9B3C036-0C18-114D-B8B7-9CF802F0C89A}" srcId="{CF987C2A-17E5-9349-88B6-2CEA2F2614E1}" destId="{F6F23CEE-7A1C-F940-8188-ECCC6D443EB4}" srcOrd="3" destOrd="0" parTransId="{52D4B6AE-CB25-9648-94A0-07BF4FC97B9E}" sibTransId="{FDE4EE1A-1F5A-A444-9883-B6CE8A17175D}"/>
    <dgm:cxn modelId="{BF556039-4594-AA4F-88D7-0A6E68E6C1B5}" type="presOf" srcId="{FDE4EE1A-1F5A-A444-9883-B6CE8A17175D}" destId="{D3EC874E-BF5A-4B4F-A808-BF2BD3CB10B9}" srcOrd="0" destOrd="0" presId="urn:microsoft.com/office/officeart/2005/8/layout/radial6"/>
    <dgm:cxn modelId="{1443A53E-A2D5-1746-95F3-C3CC3AE693FB}" type="presOf" srcId="{DAA67257-8C5E-3E42-B12A-68C732A433D0}" destId="{752DEF1D-6B27-D845-9916-EE21CF86F7B5}" srcOrd="0" destOrd="0" presId="urn:microsoft.com/office/officeart/2005/8/layout/radial6"/>
    <dgm:cxn modelId="{2026274C-43E4-B143-8829-6F8A539AA5CF}" type="presOf" srcId="{FCB635A3-B440-014C-A7B7-D655D41F3F36}" destId="{9AD6BC14-6FC3-F845-9D6F-CDDE96C34BB0}" srcOrd="0" destOrd="0" presId="urn:microsoft.com/office/officeart/2005/8/layout/radial6"/>
    <dgm:cxn modelId="{FABD9369-EC3B-CF46-932E-2D9D39D2EE75}" srcId="{CF987C2A-17E5-9349-88B6-2CEA2F2614E1}" destId="{53E2A3AC-7961-4C41-83ED-209A758CA954}" srcOrd="7" destOrd="0" parTransId="{272CABA5-A8CD-E544-B8F8-822ACF5BC88B}" sibTransId="{B53C4D1D-1504-6C45-9417-FC5CA0B0232B}"/>
    <dgm:cxn modelId="{2576306F-5D5C-1F41-9E8F-D1FAD8E1BBA5}" type="presOf" srcId="{30E56E93-8BDC-4D41-91B5-39D90EB6BFE7}" destId="{74F57352-149A-DD45-B92E-5EFF628023A4}" srcOrd="0" destOrd="0" presId="urn:microsoft.com/office/officeart/2005/8/layout/radial6"/>
    <dgm:cxn modelId="{D8605875-564E-0B4E-B582-36A8502A2180}" srcId="{CF987C2A-17E5-9349-88B6-2CEA2F2614E1}" destId="{FCB635A3-B440-014C-A7B7-D655D41F3F36}" srcOrd="0" destOrd="0" parTransId="{15FDFB55-045D-6B4D-B166-A866B54ABC21}" sibTransId="{B081385E-F0EA-084A-97CB-E863F6315A3D}"/>
    <dgm:cxn modelId="{53E15B79-867C-A84A-81D6-A80618DC560C}" type="presOf" srcId="{B53C4D1D-1504-6C45-9417-FC5CA0B0232B}" destId="{082C220C-C6BE-8442-A2DA-7C5204E1FCE2}" srcOrd="0" destOrd="0" presId="urn:microsoft.com/office/officeart/2005/8/layout/radial6"/>
    <dgm:cxn modelId="{1F9F547D-B8C7-CD47-A7B0-181B63897601}" type="presOf" srcId="{FAA9F8C5-C7EB-4D46-B801-81A966D0EDE3}" destId="{174F1759-8E89-4444-B116-01583FF99C7D}" srcOrd="0" destOrd="0" presId="urn:microsoft.com/office/officeart/2005/8/layout/radial6"/>
    <dgm:cxn modelId="{084E4A81-2B21-204B-885E-5F2E904861DD}" type="presOf" srcId="{4C98906E-E77F-2740-B372-10869A8353E7}" destId="{1C622346-3FF4-DC42-9F08-8FB8EEB9D7AE}" srcOrd="0" destOrd="0" presId="urn:microsoft.com/office/officeart/2005/8/layout/radial6"/>
    <dgm:cxn modelId="{F656FD81-7AC6-384D-B595-0E2FD8EA4208}" type="presOf" srcId="{B7BA98C8-A036-FF4C-9AC3-0FCBD712491E}" destId="{D13FFF4B-42B2-5D4B-9801-9A10B1E87881}" srcOrd="0" destOrd="0" presId="urn:microsoft.com/office/officeart/2005/8/layout/radial6"/>
    <dgm:cxn modelId="{1908D685-3FF3-364A-AB1A-7354172E8CD5}" srcId="{CF987C2A-17E5-9349-88B6-2CEA2F2614E1}" destId="{4C98906E-E77F-2740-B372-10869A8353E7}" srcOrd="1" destOrd="0" parTransId="{C1D29D79-508A-E44C-8518-87177391015E}" sibTransId="{D2B2804F-BA0F-C64E-AEEA-BC63FCFC9AB1}"/>
    <dgm:cxn modelId="{6CA5A4A4-9504-C144-826C-48CED007B464}" srcId="{DAA67257-8C5E-3E42-B12A-68C732A433D0}" destId="{CF987C2A-17E5-9349-88B6-2CEA2F2614E1}" srcOrd="0" destOrd="0" parTransId="{E6911B1E-CB0B-F842-B3FE-DD2B521E0991}" sibTransId="{B68A0609-BFFA-0549-B2DA-263DCD6E632A}"/>
    <dgm:cxn modelId="{C20E0FB3-0DDC-2D40-869A-084A382BC7A4}" type="presOf" srcId="{0612F4DC-930F-4C4A-B0B8-28065D111CE7}" destId="{86F6A296-072B-A849-9223-95167E250FA9}" srcOrd="0" destOrd="0" presId="urn:microsoft.com/office/officeart/2005/8/layout/radial6"/>
    <dgm:cxn modelId="{553374BC-1930-4E4F-9932-AD33AA8801B1}" type="presOf" srcId="{18A7C626-2EB9-9440-A7F9-B0064F8B539B}" destId="{09AE9392-CCD7-0D41-880F-036AF4C4923B}" srcOrd="0" destOrd="0" presId="urn:microsoft.com/office/officeart/2005/8/layout/radial6"/>
    <dgm:cxn modelId="{7A9322BE-36F7-C141-AA07-E9920C1AE1FE}" type="presOf" srcId="{53E2A3AC-7961-4C41-83ED-209A758CA954}" destId="{243794A7-7C83-594D-A159-593F5505A197}" srcOrd="0" destOrd="0" presId="urn:microsoft.com/office/officeart/2005/8/layout/radial6"/>
    <dgm:cxn modelId="{645C22C9-8709-A144-94AF-217B7CB9FA4A}" type="presOf" srcId="{F6F23CEE-7A1C-F940-8188-ECCC6D443EB4}" destId="{542B9ADD-543D-2E4D-823F-BA5E50255882}" srcOrd="0" destOrd="0" presId="urn:microsoft.com/office/officeart/2005/8/layout/radial6"/>
    <dgm:cxn modelId="{8CC20ED2-9535-6149-97AE-9350A4F31CA1}" type="presOf" srcId="{93F4FD39-8AAE-C744-B685-FE623A81B629}" destId="{10EE8C77-DB1B-9440-970E-4334DDA19BC5}" srcOrd="0" destOrd="0" presId="urn:microsoft.com/office/officeart/2005/8/layout/radial6"/>
    <dgm:cxn modelId="{2D48CEDB-CA1B-4741-AF59-CFCA57C2655E}" type="presOf" srcId="{B081385E-F0EA-084A-97CB-E863F6315A3D}" destId="{BD2608A5-1731-7049-A1F6-0C29B33D05C2}" srcOrd="0" destOrd="0" presId="urn:microsoft.com/office/officeart/2005/8/layout/radial6"/>
    <dgm:cxn modelId="{F1E825E5-C5E5-A949-AFAA-866CFE73C904}" srcId="{CF987C2A-17E5-9349-88B6-2CEA2F2614E1}" destId="{30E56E93-8BDC-4D41-91B5-39D90EB6BFE7}" srcOrd="2" destOrd="0" parTransId="{B803CC0F-7ADC-9541-AAE0-6441F4EF6219}" sibTransId="{0612F4DC-930F-4C4A-B0B8-28065D111CE7}"/>
    <dgm:cxn modelId="{43F746E9-B919-E24D-A489-92CEE30933AD}" srcId="{CF987C2A-17E5-9349-88B6-2CEA2F2614E1}" destId="{FAA9F8C5-C7EB-4D46-B801-81A966D0EDE3}" srcOrd="4" destOrd="0" parTransId="{59C41B4A-94C1-014C-8EAB-8968B4856DAB}" sibTransId="{93F4FD39-8AAE-C744-B685-FE623A81B629}"/>
    <dgm:cxn modelId="{E71562EB-A045-7249-B5B7-D74EBDE5E556}" type="presOf" srcId="{D51AAA94-0176-304F-8CAD-D0EDD1660FC0}" destId="{36C387C7-F2E9-394F-BEAE-E33B3499A0F6}" srcOrd="0" destOrd="0" presId="urn:microsoft.com/office/officeart/2005/8/layout/radial6"/>
    <dgm:cxn modelId="{70A2BA1B-DC66-0A42-8DA2-9C8CF0DBCAE4}" type="presParOf" srcId="{752DEF1D-6B27-D845-9916-EE21CF86F7B5}" destId="{C8E30E31-D056-4C44-B5A6-3FE3FF99C4A8}" srcOrd="0" destOrd="0" presId="urn:microsoft.com/office/officeart/2005/8/layout/radial6"/>
    <dgm:cxn modelId="{D59EEA76-A117-8042-A494-FC9BF12ACBBD}" type="presParOf" srcId="{752DEF1D-6B27-D845-9916-EE21CF86F7B5}" destId="{9AD6BC14-6FC3-F845-9D6F-CDDE96C34BB0}" srcOrd="1" destOrd="0" presId="urn:microsoft.com/office/officeart/2005/8/layout/radial6"/>
    <dgm:cxn modelId="{374A59EA-29F5-2E41-8420-150746D88C0D}" type="presParOf" srcId="{752DEF1D-6B27-D845-9916-EE21CF86F7B5}" destId="{1B758382-028E-714E-93A7-B5DF79EAA721}" srcOrd="2" destOrd="0" presId="urn:microsoft.com/office/officeart/2005/8/layout/radial6"/>
    <dgm:cxn modelId="{0011ADB8-43B3-3740-967D-701325F75D6B}" type="presParOf" srcId="{752DEF1D-6B27-D845-9916-EE21CF86F7B5}" destId="{BD2608A5-1731-7049-A1F6-0C29B33D05C2}" srcOrd="3" destOrd="0" presId="urn:microsoft.com/office/officeart/2005/8/layout/radial6"/>
    <dgm:cxn modelId="{F34F2F5A-3A78-6F4E-8F7B-0FD09EED6CEC}" type="presParOf" srcId="{752DEF1D-6B27-D845-9916-EE21CF86F7B5}" destId="{1C622346-3FF4-DC42-9F08-8FB8EEB9D7AE}" srcOrd="4" destOrd="0" presId="urn:microsoft.com/office/officeart/2005/8/layout/radial6"/>
    <dgm:cxn modelId="{56F6CF63-3720-0B4D-B5EA-96F142AEAB34}" type="presParOf" srcId="{752DEF1D-6B27-D845-9916-EE21CF86F7B5}" destId="{64F34558-339F-DC42-96AA-318486CB9006}" srcOrd="5" destOrd="0" presId="urn:microsoft.com/office/officeart/2005/8/layout/radial6"/>
    <dgm:cxn modelId="{0C89CF91-49ED-1F4C-B70B-709BD56680FF}" type="presParOf" srcId="{752DEF1D-6B27-D845-9916-EE21CF86F7B5}" destId="{C6126405-801A-C546-BDEF-C9030F0A22A4}" srcOrd="6" destOrd="0" presId="urn:microsoft.com/office/officeart/2005/8/layout/radial6"/>
    <dgm:cxn modelId="{533314B9-7254-D540-B4F3-294CBCE78A15}" type="presParOf" srcId="{752DEF1D-6B27-D845-9916-EE21CF86F7B5}" destId="{74F57352-149A-DD45-B92E-5EFF628023A4}" srcOrd="7" destOrd="0" presId="urn:microsoft.com/office/officeart/2005/8/layout/radial6"/>
    <dgm:cxn modelId="{27FF7A2D-84DF-AD44-90DF-017D7F64C27F}" type="presParOf" srcId="{752DEF1D-6B27-D845-9916-EE21CF86F7B5}" destId="{293B0173-65BE-6A41-9F2B-1047593D0E45}" srcOrd="8" destOrd="0" presId="urn:microsoft.com/office/officeart/2005/8/layout/radial6"/>
    <dgm:cxn modelId="{F0437C3C-ABD6-564A-BD12-E9CA17411EBF}" type="presParOf" srcId="{752DEF1D-6B27-D845-9916-EE21CF86F7B5}" destId="{86F6A296-072B-A849-9223-95167E250FA9}" srcOrd="9" destOrd="0" presId="urn:microsoft.com/office/officeart/2005/8/layout/radial6"/>
    <dgm:cxn modelId="{C0F8FD5C-8C52-E345-A7C7-6CC9FE9A4CC7}" type="presParOf" srcId="{752DEF1D-6B27-D845-9916-EE21CF86F7B5}" destId="{542B9ADD-543D-2E4D-823F-BA5E50255882}" srcOrd="10" destOrd="0" presId="urn:microsoft.com/office/officeart/2005/8/layout/radial6"/>
    <dgm:cxn modelId="{3C42DFDD-B960-BA4B-BE77-88AC604C1B8C}" type="presParOf" srcId="{752DEF1D-6B27-D845-9916-EE21CF86F7B5}" destId="{E4E97B32-C2CB-2C4F-9A35-DD4E0F6A7240}" srcOrd="11" destOrd="0" presId="urn:microsoft.com/office/officeart/2005/8/layout/radial6"/>
    <dgm:cxn modelId="{22CBA63B-56BE-DF4B-B3D7-EBDA10ECBD2B}" type="presParOf" srcId="{752DEF1D-6B27-D845-9916-EE21CF86F7B5}" destId="{D3EC874E-BF5A-4B4F-A808-BF2BD3CB10B9}" srcOrd="12" destOrd="0" presId="urn:microsoft.com/office/officeart/2005/8/layout/radial6"/>
    <dgm:cxn modelId="{EB7EE578-CEBF-5E4E-8CAE-4359C12FE625}" type="presParOf" srcId="{752DEF1D-6B27-D845-9916-EE21CF86F7B5}" destId="{174F1759-8E89-4444-B116-01583FF99C7D}" srcOrd="13" destOrd="0" presId="urn:microsoft.com/office/officeart/2005/8/layout/radial6"/>
    <dgm:cxn modelId="{FB6DAC5A-25E5-854E-AC0E-DAC7D46F26FB}" type="presParOf" srcId="{752DEF1D-6B27-D845-9916-EE21CF86F7B5}" destId="{82169360-C6B9-344D-A266-EFA49D6D4844}" srcOrd="14" destOrd="0" presId="urn:microsoft.com/office/officeart/2005/8/layout/radial6"/>
    <dgm:cxn modelId="{C3040826-9F62-A045-9D7F-099CD580D188}" type="presParOf" srcId="{752DEF1D-6B27-D845-9916-EE21CF86F7B5}" destId="{10EE8C77-DB1B-9440-970E-4334DDA19BC5}" srcOrd="15" destOrd="0" presId="urn:microsoft.com/office/officeart/2005/8/layout/radial6"/>
    <dgm:cxn modelId="{613E987E-540A-C447-BF08-EA61876690EC}" type="presParOf" srcId="{752DEF1D-6B27-D845-9916-EE21CF86F7B5}" destId="{2BF336AF-E84A-7C48-9D5A-B99B9683B949}" srcOrd="16" destOrd="0" presId="urn:microsoft.com/office/officeart/2005/8/layout/radial6"/>
    <dgm:cxn modelId="{3EAB5075-ACD3-FE4D-87B6-535C89F5D03C}" type="presParOf" srcId="{752DEF1D-6B27-D845-9916-EE21CF86F7B5}" destId="{0B7E1D4D-D100-BC45-9042-B2C6AE5DD893}" srcOrd="17" destOrd="0" presId="urn:microsoft.com/office/officeart/2005/8/layout/radial6"/>
    <dgm:cxn modelId="{AAE9B1C2-D188-D147-BD78-6BAAADB15C0E}" type="presParOf" srcId="{752DEF1D-6B27-D845-9916-EE21CF86F7B5}" destId="{D13FFF4B-42B2-5D4B-9801-9A10B1E87881}" srcOrd="18" destOrd="0" presId="urn:microsoft.com/office/officeart/2005/8/layout/radial6"/>
    <dgm:cxn modelId="{EE967897-FA5C-C04D-836A-A75281322358}" type="presParOf" srcId="{752DEF1D-6B27-D845-9916-EE21CF86F7B5}" destId="{36C387C7-F2E9-394F-BEAE-E33B3499A0F6}" srcOrd="19" destOrd="0" presId="urn:microsoft.com/office/officeart/2005/8/layout/radial6"/>
    <dgm:cxn modelId="{1E4BFF74-A314-BF4E-857D-4545D2EB162A}" type="presParOf" srcId="{752DEF1D-6B27-D845-9916-EE21CF86F7B5}" destId="{19BDCB59-CAE2-2A43-AAB4-970ABB9F566D}" srcOrd="20" destOrd="0" presId="urn:microsoft.com/office/officeart/2005/8/layout/radial6"/>
    <dgm:cxn modelId="{66CEB77F-D407-E044-9F80-2C7A1288C280}" type="presParOf" srcId="{752DEF1D-6B27-D845-9916-EE21CF86F7B5}" destId="{09AE9392-CCD7-0D41-880F-036AF4C4923B}" srcOrd="21" destOrd="0" presId="urn:microsoft.com/office/officeart/2005/8/layout/radial6"/>
    <dgm:cxn modelId="{0FBD488A-382E-1D48-9157-B89E8BA42845}" type="presParOf" srcId="{752DEF1D-6B27-D845-9916-EE21CF86F7B5}" destId="{243794A7-7C83-594D-A159-593F5505A197}" srcOrd="22" destOrd="0" presId="urn:microsoft.com/office/officeart/2005/8/layout/radial6"/>
    <dgm:cxn modelId="{82AE6387-FB55-D345-9147-B83F18E93140}" type="presParOf" srcId="{752DEF1D-6B27-D845-9916-EE21CF86F7B5}" destId="{515F2228-2E17-E14D-BA4C-B34D1EE39D2E}" srcOrd="23" destOrd="0" presId="urn:microsoft.com/office/officeart/2005/8/layout/radial6"/>
    <dgm:cxn modelId="{5158D1A7-9252-3A48-9DDF-513F2F03AAAD}" type="presParOf" srcId="{752DEF1D-6B27-D845-9916-EE21CF86F7B5}" destId="{082C220C-C6BE-8442-A2DA-7C5204E1FCE2}" srcOrd="24" destOrd="0" presId="urn:microsoft.com/office/officeart/2005/8/layout/radial6"/>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F25DF2-FE08-4840-B2B2-1409932E8A97}"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08108153-4F06-444A-8EA4-BD78A2CCE4D4}">
      <dgm:prSet phldrT="[Text]"/>
      <dgm:spPr/>
      <dgm:t>
        <a:bodyPr/>
        <a:lstStyle/>
        <a:p>
          <a:r>
            <a:rPr lang="en-US" b="1" dirty="0"/>
            <a:t>Applied ML Foundations</a:t>
          </a:r>
        </a:p>
        <a:p>
          <a:r>
            <a:rPr lang="en-US" b="0" i="1" dirty="0"/>
            <a:t>Jan Voges</a:t>
          </a:r>
        </a:p>
        <a:p>
          <a:r>
            <a:rPr lang="en-US" dirty="0"/>
            <a:t>Tuesday, April 23</a:t>
          </a:r>
        </a:p>
        <a:p>
          <a:r>
            <a:rPr lang="en-US" dirty="0"/>
            <a:t>13:30–15:30 (2 hours)</a:t>
          </a:r>
        </a:p>
      </dgm:t>
    </dgm:pt>
    <dgm:pt modelId="{94ED973F-32DB-D547-A9D1-BE6DACFFB8F5}" type="parTrans" cxnId="{2E80099E-570F-9F43-8FD9-594ED1D8918D}">
      <dgm:prSet/>
      <dgm:spPr/>
      <dgm:t>
        <a:bodyPr/>
        <a:lstStyle/>
        <a:p>
          <a:endParaRPr lang="en-US"/>
        </a:p>
      </dgm:t>
    </dgm:pt>
    <dgm:pt modelId="{2154D483-55C2-544B-9709-E4300D07BFB3}" type="sibTrans" cxnId="{2E80099E-570F-9F43-8FD9-594ED1D8918D}">
      <dgm:prSet/>
      <dgm:spPr/>
      <dgm:t>
        <a:bodyPr/>
        <a:lstStyle/>
        <a:p>
          <a:endParaRPr lang="en-US"/>
        </a:p>
      </dgm:t>
    </dgm:pt>
    <dgm:pt modelId="{2C84842B-E78B-4646-862B-E47836430745}">
      <dgm:prSet phldrT="[Text]"/>
      <dgm:spPr/>
      <dgm:t>
        <a:bodyPr/>
        <a:lstStyle/>
        <a:p>
          <a:r>
            <a:rPr lang="en-US" b="1" dirty="0"/>
            <a:t>Nutritional Science Use Case</a:t>
          </a:r>
        </a:p>
        <a:p>
          <a:r>
            <a:rPr lang="en-US" i="1" dirty="0"/>
            <a:t>Fabian Müntefering</a:t>
          </a:r>
        </a:p>
        <a:p>
          <a:r>
            <a:rPr lang="en-US" dirty="0"/>
            <a:t>Wednesday, April 24</a:t>
          </a:r>
        </a:p>
        <a:p>
          <a:r>
            <a:rPr lang="en-US" dirty="0"/>
            <a:t>10:15–11:45 (1.5 hours)</a:t>
          </a:r>
        </a:p>
      </dgm:t>
    </dgm:pt>
    <dgm:pt modelId="{8EFB2223-7574-B047-9C44-8F7D38C0251C}" type="parTrans" cxnId="{FBCB7ECF-E39E-3742-BEDF-9B44C8A310E5}">
      <dgm:prSet/>
      <dgm:spPr/>
      <dgm:t>
        <a:bodyPr/>
        <a:lstStyle/>
        <a:p>
          <a:endParaRPr lang="en-US"/>
        </a:p>
      </dgm:t>
    </dgm:pt>
    <dgm:pt modelId="{D8979BC9-AD19-B245-B724-32F0D652C872}" type="sibTrans" cxnId="{FBCB7ECF-E39E-3742-BEDF-9B44C8A310E5}">
      <dgm:prSet/>
      <dgm:spPr/>
      <dgm:t>
        <a:bodyPr/>
        <a:lstStyle/>
        <a:p>
          <a:endParaRPr lang="en-US"/>
        </a:p>
      </dgm:t>
    </dgm:pt>
    <dgm:pt modelId="{CB904BB9-9CEB-6643-93FE-B1DE5E4B506C}" type="pres">
      <dgm:prSet presAssocID="{36F25DF2-FE08-4840-B2B2-1409932E8A97}" presName="diagram" presStyleCnt="0">
        <dgm:presLayoutVars>
          <dgm:dir/>
          <dgm:resizeHandles val="exact"/>
        </dgm:presLayoutVars>
      </dgm:prSet>
      <dgm:spPr/>
    </dgm:pt>
    <dgm:pt modelId="{AF53F5D5-5C38-6849-B813-14CF97B7D5E2}" type="pres">
      <dgm:prSet presAssocID="{08108153-4F06-444A-8EA4-BD78A2CCE4D4}" presName="node" presStyleLbl="node1" presStyleIdx="0" presStyleCnt="2" custScaleY="122303">
        <dgm:presLayoutVars>
          <dgm:bulletEnabled val="1"/>
        </dgm:presLayoutVars>
      </dgm:prSet>
      <dgm:spPr/>
    </dgm:pt>
    <dgm:pt modelId="{81EE30C0-E30A-7C41-9CC8-611E8CD874FE}" type="pres">
      <dgm:prSet presAssocID="{2154D483-55C2-544B-9709-E4300D07BFB3}" presName="sibTrans" presStyleCnt="0"/>
      <dgm:spPr/>
    </dgm:pt>
    <dgm:pt modelId="{340A707C-723D-5A4A-BD56-781A39DB3EB0}" type="pres">
      <dgm:prSet presAssocID="{2C84842B-E78B-4646-862B-E47836430745}" presName="node" presStyleLbl="node1" presStyleIdx="1" presStyleCnt="2" custScaleY="122303">
        <dgm:presLayoutVars>
          <dgm:bulletEnabled val="1"/>
        </dgm:presLayoutVars>
      </dgm:prSet>
      <dgm:spPr/>
    </dgm:pt>
  </dgm:ptLst>
  <dgm:cxnLst>
    <dgm:cxn modelId="{DBF67E12-B3BC-7C43-B355-CA64C6518B7A}" type="presOf" srcId="{08108153-4F06-444A-8EA4-BD78A2CCE4D4}" destId="{AF53F5D5-5C38-6849-B813-14CF97B7D5E2}" srcOrd="0" destOrd="0" presId="urn:microsoft.com/office/officeart/2005/8/layout/default"/>
    <dgm:cxn modelId="{B76A5435-A7E1-0D40-B35D-062831E31DA1}" type="presOf" srcId="{36F25DF2-FE08-4840-B2B2-1409932E8A97}" destId="{CB904BB9-9CEB-6643-93FE-B1DE5E4B506C}" srcOrd="0" destOrd="0" presId="urn:microsoft.com/office/officeart/2005/8/layout/default"/>
    <dgm:cxn modelId="{C2E2D89A-19EC-1144-B779-AE5377CB635C}" type="presOf" srcId="{2C84842B-E78B-4646-862B-E47836430745}" destId="{340A707C-723D-5A4A-BD56-781A39DB3EB0}" srcOrd="0" destOrd="0" presId="urn:microsoft.com/office/officeart/2005/8/layout/default"/>
    <dgm:cxn modelId="{2E80099E-570F-9F43-8FD9-594ED1D8918D}" srcId="{36F25DF2-FE08-4840-B2B2-1409932E8A97}" destId="{08108153-4F06-444A-8EA4-BD78A2CCE4D4}" srcOrd="0" destOrd="0" parTransId="{94ED973F-32DB-D547-A9D1-BE6DACFFB8F5}" sibTransId="{2154D483-55C2-544B-9709-E4300D07BFB3}"/>
    <dgm:cxn modelId="{FBCB7ECF-E39E-3742-BEDF-9B44C8A310E5}" srcId="{36F25DF2-FE08-4840-B2B2-1409932E8A97}" destId="{2C84842B-E78B-4646-862B-E47836430745}" srcOrd="1" destOrd="0" parTransId="{8EFB2223-7574-B047-9C44-8F7D38C0251C}" sibTransId="{D8979BC9-AD19-B245-B724-32F0D652C872}"/>
    <dgm:cxn modelId="{2339BB8A-BDBC-414E-B8F5-B2B1866441FB}" type="presParOf" srcId="{CB904BB9-9CEB-6643-93FE-B1DE5E4B506C}" destId="{AF53F5D5-5C38-6849-B813-14CF97B7D5E2}" srcOrd="0" destOrd="0" presId="urn:microsoft.com/office/officeart/2005/8/layout/default"/>
    <dgm:cxn modelId="{FD8214B4-AD3C-D945-8887-6C5C45901591}" type="presParOf" srcId="{CB904BB9-9CEB-6643-93FE-B1DE5E4B506C}" destId="{81EE30C0-E30A-7C41-9CC8-611E8CD874FE}" srcOrd="1" destOrd="0" presId="urn:microsoft.com/office/officeart/2005/8/layout/default"/>
    <dgm:cxn modelId="{B1653BBE-30CF-A740-951F-8650A1738AF2}" type="presParOf" srcId="{CB904BB9-9CEB-6643-93FE-B1DE5E4B506C}" destId="{340A707C-723D-5A4A-BD56-781A39DB3EB0}"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B44EC2-8947-0C41-A55A-CED0AA2A21A9}"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D568742A-C891-F24E-8580-9AE9EAB3B7E2}">
      <dgm:prSet phldrT="[Text]"/>
      <dgm:spPr/>
      <dgm:t>
        <a:bodyPr/>
        <a:lstStyle/>
        <a:p>
          <a:r>
            <a:rPr lang="en-US" dirty="0"/>
            <a:t>Unsupervised learning</a:t>
          </a:r>
        </a:p>
        <a:p>
          <a:r>
            <a:rPr lang="en-US" dirty="0"/>
            <a:t>	↳ Clustering</a:t>
          </a:r>
        </a:p>
        <a:p>
          <a:r>
            <a:rPr lang="en-US" dirty="0"/>
            <a:t>		↳ </a:t>
          </a:r>
          <a:r>
            <a:rPr lang="en-US" i="1" dirty="0"/>
            <a:t>k</a:t>
          </a:r>
          <a:r>
            <a:rPr lang="en-US" dirty="0"/>
            <a:t>-means</a:t>
          </a:r>
        </a:p>
      </dgm:t>
    </dgm:pt>
    <dgm:pt modelId="{A2A660B3-F325-6648-B4BB-33C69FBB6F7A}" type="parTrans" cxnId="{398A9C16-CA86-2D49-A5C5-42A946942FA5}">
      <dgm:prSet/>
      <dgm:spPr/>
      <dgm:t>
        <a:bodyPr/>
        <a:lstStyle/>
        <a:p>
          <a:endParaRPr lang="en-US"/>
        </a:p>
      </dgm:t>
    </dgm:pt>
    <dgm:pt modelId="{5BFAF904-91C3-2D4F-B460-48297A74FC90}" type="sibTrans" cxnId="{398A9C16-CA86-2D49-A5C5-42A946942FA5}">
      <dgm:prSet/>
      <dgm:spPr/>
      <dgm:t>
        <a:bodyPr/>
        <a:lstStyle/>
        <a:p>
          <a:endParaRPr lang="en-US"/>
        </a:p>
      </dgm:t>
    </dgm:pt>
    <dgm:pt modelId="{AC1B43DC-A1FE-D14D-A7F4-DB730550A963}">
      <dgm:prSet phldrT="[Text]"/>
      <dgm:spPr/>
      <dgm:t>
        <a:bodyPr/>
        <a:lstStyle/>
        <a:p>
          <a:r>
            <a:rPr lang="en-US" dirty="0"/>
            <a:t>Unsupervised learning</a:t>
          </a:r>
        </a:p>
        <a:p>
          <a:r>
            <a:rPr lang="en-US" dirty="0"/>
            <a:t>	↳ Dimensionality reduction</a:t>
          </a:r>
        </a:p>
        <a:p>
          <a:r>
            <a:rPr lang="en-US" dirty="0"/>
            <a:t>		↳ PCA</a:t>
          </a:r>
        </a:p>
      </dgm:t>
    </dgm:pt>
    <dgm:pt modelId="{F0A148F4-E6BC-954A-9CC6-FAF1B7E5BACD}" type="parTrans" cxnId="{2E5B77E7-6684-0C45-837D-472B3CD73783}">
      <dgm:prSet/>
      <dgm:spPr/>
      <dgm:t>
        <a:bodyPr/>
        <a:lstStyle/>
        <a:p>
          <a:endParaRPr lang="en-US"/>
        </a:p>
      </dgm:t>
    </dgm:pt>
    <dgm:pt modelId="{E84B5D2E-7DF2-CF47-95A8-BC3794FEE751}" type="sibTrans" cxnId="{2E5B77E7-6684-0C45-837D-472B3CD73783}">
      <dgm:prSet/>
      <dgm:spPr/>
      <dgm:t>
        <a:bodyPr/>
        <a:lstStyle/>
        <a:p>
          <a:endParaRPr lang="en-US"/>
        </a:p>
      </dgm:t>
    </dgm:pt>
    <dgm:pt modelId="{4D4CAF3F-7174-0548-BBA7-EED9DCB23E53}" type="pres">
      <dgm:prSet presAssocID="{00B44EC2-8947-0C41-A55A-CED0AA2A21A9}" presName="linear" presStyleCnt="0">
        <dgm:presLayoutVars>
          <dgm:dir/>
          <dgm:resizeHandles val="exact"/>
        </dgm:presLayoutVars>
      </dgm:prSet>
      <dgm:spPr/>
    </dgm:pt>
    <dgm:pt modelId="{98DC397F-1C15-6C48-9155-0C24D92BFDE8}" type="pres">
      <dgm:prSet presAssocID="{D568742A-C891-F24E-8580-9AE9EAB3B7E2}" presName="comp" presStyleCnt="0"/>
      <dgm:spPr/>
    </dgm:pt>
    <dgm:pt modelId="{CA41F353-4297-E04E-B52A-E34DD2003799}" type="pres">
      <dgm:prSet presAssocID="{D568742A-C891-F24E-8580-9AE9EAB3B7E2}" presName="box" presStyleLbl="node1" presStyleIdx="0" presStyleCnt="2"/>
      <dgm:spPr/>
    </dgm:pt>
    <dgm:pt modelId="{ED35BC3D-2EA3-8D4B-8971-DCB0D534817B}" type="pres">
      <dgm:prSet presAssocID="{D568742A-C891-F24E-8580-9AE9EAB3B7E2}"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B1DA9AE1-1E0B-9A44-98B2-68ACD6A417F9}" type="pres">
      <dgm:prSet presAssocID="{D568742A-C891-F24E-8580-9AE9EAB3B7E2}" presName="text" presStyleLbl="node1" presStyleIdx="0" presStyleCnt="2">
        <dgm:presLayoutVars>
          <dgm:bulletEnabled val="1"/>
        </dgm:presLayoutVars>
      </dgm:prSet>
      <dgm:spPr/>
    </dgm:pt>
    <dgm:pt modelId="{A2823359-6B5B-B945-834A-1B925BEA88FE}" type="pres">
      <dgm:prSet presAssocID="{5BFAF904-91C3-2D4F-B460-48297A74FC90}" presName="spacer" presStyleCnt="0"/>
      <dgm:spPr/>
    </dgm:pt>
    <dgm:pt modelId="{977255EF-EC35-DB41-BA15-50940F992CE9}" type="pres">
      <dgm:prSet presAssocID="{AC1B43DC-A1FE-D14D-A7F4-DB730550A963}" presName="comp" presStyleCnt="0"/>
      <dgm:spPr/>
    </dgm:pt>
    <dgm:pt modelId="{12B0F6AE-5FCA-B14C-BA37-1D58A32F3A92}" type="pres">
      <dgm:prSet presAssocID="{AC1B43DC-A1FE-D14D-A7F4-DB730550A963}" presName="box" presStyleLbl="node1" presStyleIdx="1" presStyleCnt="2"/>
      <dgm:spPr/>
    </dgm:pt>
    <dgm:pt modelId="{8FF81424-E4A1-5349-B15B-695020CA9C10}" type="pres">
      <dgm:prSet presAssocID="{AC1B43DC-A1FE-D14D-A7F4-DB730550A963}" presName="img" presStyleLbl="fgImgPlace1" presStyleIdx="1" presStyleCnt="2"/>
      <dgm:spPr>
        <a:blipFill rotWithShape="1">
          <a:blip xmlns:r="http://schemas.openxmlformats.org/officeDocument/2006/relationships" r:embed="rId2"/>
          <a:srcRect/>
          <a:stretch>
            <a:fillRect l="-3000" r="-3000"/>
          </a:stretch>
        </a:blipFill>
      </dgm:spPr>
    </dgm:pt>
    <dgm:pt modelId="{74B26C25-102A-5C4D-8C08-D87C63BBBEF8}" type="pres">
      <dgm:prSet presAssocID="{AC1B43DC-A1FE-D14D-A7F4-DB730550A963}" presName="text" presStyleLbl="node1" presStyleIdx="1" presStyleCnt="2">
        <dgm:presLayoutVars>
          <dgm:bulletEnabled val="1"/>
        </dgm:presLayoutVars>
      </dgm:prSet>
      <dgm:spPr/>
    </dgm:pt>
  </dgm:ptLst>
  <dgm:cxnLst>
    <dgm:cxn modelId="{398A9C16-CA86-2D49-A5C5-42A946942FA5}" srcId="{00B44EC2-8947-0C41-A55A-CED0AA2A21A9}" destId="{D568742A-C891-F24E-8580-9AE9EAB3B7E2}" srcOrd="0" destOrd="0" parTransId="{A2A660B3-F325-6648-B4BB-33C69FBB6F7A}" sibTransId="{5BFAF904-91C3-2D4F-B460-48297A74FC90}"/>
    <dgm:cxn modelId="{A4EC521D-6BA4-3944-95A7-FB7F17E1A7DD}" type="presOf" srcId="{AC1B43DC-A1FE-D14D-A7F4-DB730550A963}" destId="{12B0F6AE-5FCA-B14C-BA37-1D58A32F3A92}" srcOrd="0" destOrd="0" presId="urn:microsoft.com/office/officeart/2005/8/layout/vList4"/>
    <dgm:cxn modelId="{2E5B77E7-6684-0C45-837D-472B3CD73783}" srcId="{00B44EC2-8947-0C41-A55A-CED0AA2A21A9}" destId="{AC1B43DC-A1FE-D14D-A7F4-DB730550A963}" srcOrd="1" destOrd="0" parTransId="{F0A148F4-E6BC-954A-9CC6-FAF1B7E5BACD}" sibTransId="{E84B5D2E-7DF2-CF47-95A8-BC3794FEE751}"/>
    <dgm:cxn modelId="{59A770EB-E037-CC4B-8A07-C7F6E392A9A0}" type="presOf" srcId="{AC1B43DC-A1FE-D14D-A7F4-DB730550A963}" destId="{74B26C25-102A-5C4D-8C08-D87C63BBBEF8}" srcOrd="1" destOrd="0" presId="urn:microsoft.com/office/officeart/2005/8/layout/vList4"/>
    <dgm:cxn modelId="{31DF1DF2-85ED-8B41-8963-52D66221E340}" type="presOf" srcId="{D568742A-C891-F24E-8580-9AE9EAB3B7E2}" destId="{CA41F353-4297-E04E-B52A-E34DD2003799}" srcOrd="0" destOrd="0" presId="urn:microsoft.com/office/officeart/2005/8/layout/vList4"/>
    <dgm:cxn modelId="{A2F319F7-65D8-1B44-A353-30591A953FEB}" type="presOf" srcId="{00B44EC2-8947-0C41-A55A-CED0AA2A21A9}" destId="{4D4CAF3F-7174-0548-BBA7-EED9DCB23E53}" srcOrd="0" destOrd="0" presId="urn:microsoft.com/office/officeart/2005/8/layout/vList4"/>
    <dgm:cxn modelId="{222E8FFB-B30F-0D4D-82C4-C0B1E0E9EA71}" type="presOf" srcId="{D568742A-C891-F24E-8580-9AE9EAB3B7E2}" destId="{B1DA9AE1-1E0B-9A44-98B2-68ACD6A417F9}" srcOrd="1" destOrd="0" presId="urn:microsoft.com/office/officeart/2005/8/layout/vList4"/>
    <dgm:cxn modelId="{F4C82B78-912D-5E4C-A3C4-D5D325E65E9A}" type="presParOf" srcId="{4D4CAF3F-7174-0548-BBA7-EED9DCB23E53}" destId="{98DC397F-1C15-6C48-9155-0C24D92BFDE8}" srcOrd="0" destOrd="0" presId="urn:microsoft.com/office/officeart/2005/8/layout/vList4"/>
    <dgm:cxn modelId="{63C413E6-B115-EA48-91B4-0B67EBDF502E}" type="presParOf" srcId="{98DC397F-1C15-6C48-9155-0C24D92BFDE8}" destId="{CA41F353-4297-E04E-B52A-E34DD2003799}" srcOrd="0" destOrd="0" presId="urn:microsoft.com/office/officeart/2005/8/layout/vList4"/>
    <dgm:cxn modelId="{D8E5540D-8F30-6648-BC43-5AC667549DC9}" type="presParOf" srcId="{98DC397F-1C15-6C48-9155-0C24D92BFDE8}" destId="{ED35BC3D-2EA3-8D4B-8971-DCB0D534817B}" srcOrd="1" destOrd="0" presId="urn:microsoft.com/office/officeart/2005/8/layout/vList4"/>
    <dgm:cxn modelId="{FDD5BF37-D43F-ED47-93A4-2D0245633DF2}" type="presParOf" srcId="{98DC397F-1C15-6C48-9155-0C24D92BFDE8}" destId="{B1DA9AE1-1E0B-9A44-98B2-68ACD6A417F9}" srcOrd="2" destOrd="0" presId="urn:microsoft.com/office/officeart/2005/8/layout/vList4"/>
    <dgm:cxn modelId="{97E37480-C5A7-DF45-9D2B-175F7902203C}" type="presParOf" srcId="{4D4CAF3F-7174-0548-BBA7-EED9DCB23E53}" destId="{A2823359-6B5B-B945-834A-1B925BEA88FE}" srcOrd="1" destOrd="0" presId="urn:microsoft.com/office/officeart/2005/8/layout/vList4"/>
    <dgm:cxn modelId="{24B3816E-1886-4C42-B390-07EFB64D9C02}" type="presParOf" srcId="{4D4CAF3F-7174-0548-BBA7-EED9DCB23E53}" destId="{977255EF-EC35-DB41-BA15-50940F992CE9}" srcOrd="2" destOrd="0" presId="urn:microsoft.com/office/officeart/2005/8/layout/vList4"/>
    <dgm:cxn modelId="{91B64778-A717-A846-AC91-0B1AF07B9BAF}" type="presParOf" srcId="{977255EF-EC35-DB41-BA15-50940F992CE9}" destId="{12B0F6AE-5FCA-B14C-BA37-1D58A32F3A92}" srcOrd="0" destOrd="0" presId="urn:microsoft.com/office/officeart/2005/8/layout/vList4"/>
    <dgm:cxn modelId="{76095922-7E53-5E4F-8ED2-CF7022DC3881}" type="presParOf" srcId="{977255EF-EC35-DB41-BA15-50940F992CE9}" destId="{8FF81424-E4A1-5349-B15B-695020CA9C10}" srcOrd="1" destOrd="0" presId="urn:microsoft.com/office/officeart/2005/8/layout/vList4"/>
    <dgm:cxn modelId="{12DF1E7C-F198-3F45-B031-3C096C6C9A8B}" type="presParOf" srcId="{977255EF-EC35-DB41-BA15-50940F992CE9}" destId="{74B26C25-102A-5C4D-8C08-D87C63BBBEF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B44EC2-8947-0C41-A55A-CED0AA2A21A9}"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D568742A-C891-F24E-8580-9AE9EAB3B7E2}">
      <dgm:prSet phldrT="[Text]"/>
      <dgm:spPr/>
      <dgm:t>
        <a:bodyPr/>
        <a:lstStyle/>
        <a:p>
          <a:r>
            <a:rPr lang="en-US" dirty="0"/>
            <a:t>Unsupervised learning</a:t>
          </a:r>
        </a:p>
        <a:p>
          <a:r>
            <a:rPr lang="en-US" dirty="0"/>
            <a:t>	↳ Clustering</a:t>
          </a:r>
        </a:p>
        <a:p>
          <a:r>
            <a:rPr lang="en-US" dirty="0"/>
            <a:t>		↳ </a:t>
          </a:r>
          <a:r>
            <a:rPr lang="en-US" i="1" dirty="0"/>
            <a:t>k</a:t>
          </a:r>
          <a:r>
            <a:rPr lang="en-US" dirty="0"/>
            <a:t>-means</a:t>
          </a:r>
        </a:p>
      </dgm:t>
    </dgm:pt>
    <dgm:pt modelId="{A2A660B3-F325-6648-B4BB-33C69FBB6F7A}" type="parTrans" cxnId="{398A9C16-CA86-2D49-A5C5-42A946942FA5}">
      <dgm:prSet/>
      <dgm:spPr/>
      <dgm:t>
        <a:bodyPr/>
        <a:lstStyle/>
        <a:p>
          <a:endParaRPr lang="en-US"/>
        </a:p>
      </dgm:t>
    </dgm:pt>
    <dgm:pt modelId="{5BFAF904-91C3-2D4F-B460-48297A74FC90}" type="sibTrans" cxnId="{398A9C16-CA86-2D49-A5C5-42A946942FA5}">
      <dgm:prSet/>
      <dgm:spPr/>
      <dgm:t>
        <a:bodyPr/>
        <a:lstStyle/>
        <a:p>
          <a:endParaRPr lang="en-US"/>
        </a:p>
      </dgm:t>
    </dgm:pt>
    <dgm:pt modelId="{AC1B43DC-A1FE-D14D-A7F4-DB730550A963}">
      <dgm:prSet phldrT="[Text]"/>
      <dgm:spPr/>
      <dgm:t>
        <a:bodyPr/>
        <a:lstStyle/>
        <a:p>
          <a:r>
            <a:rPr lang="en-US" dirty="0"/>
            <a:t>Unsupervised learning</a:t>
          </a:r>
        </a:p>
        <a:p>
          <a:r>
            <a:rPr lang="en-US" dirty="0"/>
            <a:t>	↳ Dimensionality reduction</a:t>
          </a:r>
        </a:p>
        <a:p>
          <a:r>
            <a:rPr lang="en-US" dirty="0"/>
            <a:t>		↳ PCA</a:t>
          </a:r>
        </a:p>
      </dgm:t>
    </dgm:pt>
    <dgm:pt modelId="{F0A148F4-E6BC-954A-9CC6-FAF1B7E5BACD}" type="parTrans" cxnId="{2E5B77E7-6684-0C45-837D-472B3CD73783}">
      <dgm:prSet/>
      <dgm:spPr/>
      <dgm:t>
        <a:bodyPr/>
        <a:lstStyle/>
        <a:p>
          <a:endParaRPr lang="en-US"/>
        </a:p>
      </dgm:t>
    </dgm:pt>
    <dgm:pt modelId="{E84B5D2E-7DF2-CF47-95A8-BC3794FEE751}" type="sibTrans" cxnId="{2E5B77E7-6684-0C45-837D-472B3CD73783}">
      <dgm:prSet/>
      <dgm:spPr/>
      <dgm:t>
        <a:bodyPr/>
        <a:lstStyle/>
        <a:p>
          <a:endParaRPr lang="en-US"/>
        </a:p>
      </dgm:t>
    </dgm:pt>
    <dgm:pt modelId="{4D4CAF3F-7174-0548-BBA7-EED9DCB23E53}" type="pres">
      <dgm:prSet presAssocID="{00B44EC2-8947-0C41-A55A-CED0AA2A21A9}" presName="linear" presStyleCnt="0">
        <dgm:presLayoutVars>
          <dgm:dir/>
          <dgm:resizeHandles val="exact"/>
        </dgm:presLayoutVars>
      </dgm:prSet>
      <dgm:spPr/>
    </dgm:pt>
    <dgm:pt modelId="{98DC397F-1C15-6C48-9155-0C24D92BFDE8}" type="pres">
      <dgm:prSet presAssocID="{D568742A-C891-F24E-8580-9AE9EAB3B7E2}" presName="comp" presStyleCnt="0"/>
      <dgm:spPr/>
    </dgm:pt>
    <dgm:pt modelId="{CA41F353-4297-E04E-B52A-E34DD2003799}" type="pres">
      <dgm:prSet presAssocID="{D568742A-C891-F24E-8580-9AE9EAB3B7E2}" presName="box" presStyleLbl="node1" presStyleIdx="0" presStyleCnt="2"/>
      <dgm:spPr/>
    </dgm:pt>
    <dgm:pt modelId="{ED35BC3D-2EA3-8D4B-8971-DCB0D534817B}" type="pres">
      <dgm:prSet presAssocID="{D568742A-C891-F24E-8580-9AE9EAB3B7E2}"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B1DA9AE1-1E0B-9A44-98B2-68ACD6A417F9}" type="pres">
      <dgm:prSet presAssocID="{D568742A-C891-F24E-8580-9AE9EAB3B7E2}" presName="text" presStyleLbl="node1" presStyleIdx="0" presStyleCnt="2">
        <dgm:presLayoutVars>
          <dgm:bulletEnabled val="1"/>
        </dgm:presLayoutVars>
      </dgm:prSet>
      <dgm:spPr/>
    </dgm:pt>
    <dgm:pt modelId="{A2823359-6B5B-B945-834A-1B925BEA88FE}" type="pres">
      <dgm:prSet presAssocID="{5BFAF904-91C3-2D4F-B460-48297A74FC90}" presName="spacer" presStyleCnt="0"/>
      <dgm:spPr/>
    </dgm:pt>
    <dgm:pt modelId="{977255EF-EC35-DB41-BA15-50940F992CE9}" type="pres">
      <dgm:prSet presAssocID="{AC1B43DC-A1FE-D14D-A7F4-DB730550A963}" presName="comp" presStyleCnt="0"/>
      <dgm:spPr/>
    </dgm:pt>
    <dgm:pt modelId="{12B0F6AE-5FCA-B14C-BA37-1D58A32F3A92}" type="pres">
      <dgm:prSet presAssocID="{AC1B43DC-A1FE-D14D-A7F4-DB730550A963}" presName="box" presStyleLbl="node1" presStyleIdx="1" presStyleCnt="2"/>
      <dgm:spPr/>
    </dgm:pt>
    <dgm:pt modelId="{8FF81424-E4A1-5349-B15B-695020CA9C10}" type="pres">
      <dgm:prSet presAssocID="{AC1B43DC-A1FE-D14D-A7F4-DB730550A963}" presName="img" presStyleLbl="fgImgPlace1" presStyleIdx="1" presStyleCnt="2"/>
      <dgm:spPr>
        <a:blipFill rotWithShape="1">
          <a:blip xmlns:r="http://schemas.openxmlformats.org/officeDocument/2006/relationships" r:embed="rId2"/>
          <a:srcRect/>
          <a:stretch>
            <a:fillRect l="-3000" r="-3000"/>
          </a:stretch>
        </a:blipFill>
      </dgm:spPr>
    </dgm:pt>
    <dgm:pt modelId="{74B26C25-102A-5C4D-8C08-D87C63BBBEF8}" type="pres">
      <dgm:prSet presAssocID="{AC1B43DC-A1FE-D14D-A7F4-DB730550A963}" presName="text" presStyleLbl="node1" presStyleIdx="1" presStyleCnt="2">
        <dgm:presLayoutVars>
          <dgm:bulletEnabled val="1"/>
        </dgm:presLayoutVars>
      </dgm:prSet>
      <dgm:spPr/>
    </dgm:pt>
  </dgm:ptLst>
  <dgm:cxnLst>
    <dgm:cxn modelId="{398A9C16-CA86-2D49-A5C5-42A946942FA5}" srcId="{00B44EC2-8947-0C41-A55A-CED0AA2A21A9}" destId="{D568742A-C891-F24E-8580-9AE9EAB3B7E2}" srcOrd="0" destOrd="0" parTransId="{A2A660B3-F325-6648-B4BB-33C69FBB6F7A}" sibTransId="{5BFAF904-91C3-2D4F-B460-48297A74FC90}"/>
    <dgm:cxn modelId="{A4EC521D-6BA4-3944-95A7-FB7F17E1A7DD}" type="presOf" srcId="{AC1B43DC-A1FE-D14D-A7F4-DB730550A963}" destId="{12B0F6AE-5FCA-B14C-BA37-1D58A32F3A92}" srcOrd="0" destOrd="0" presId="urn:microsoft.com/office/officeart/2005/8/layout/vList4"/>
    <dgm:cxn modelId="{2E5B77E7-6684-0C45-837D-472B3CD73783}" srcId="{00B44EC2-8947-0C41-A55A-CED0AA2A21A9}" destId="{AC1B43DC-A1FE-D14D-A7F4-DB730550A963}" srcOrd="1" destOrd="0" parTransId="{F0A148F4-E6BC-954A-9CC6-FAF1B7E5BACD}" sibTransId="{E84B5D2E-7DF2-CF47-95A8-BC3794FEE751}"/>
    <dgm:cxn modelId="{59A770EB-E037-CC4B-8A07-C7F6E392A9A0}" type="presOf" srcId="{AC1B43DC-A1FE-D14D-A7F4-DB730550A963}" destId="{74B26C25-102A-5C4D-8C08-D87C63BBBEF8}" srcOrd="1" destOrd="0" presId="urn:microsoft.com/office/officeart/2005/8/layout/vList4"/>
    <dgm:cxn modelId="{31DF1DF2-85ED-8B41-8963-52D66221E340}" type="presOf" srcId="{D568742A-C891-F24E-8580-9AE9EAB3B7E2}" destId="{CA41F353-4297-E04E-B52A-E34DD2003799}" srcOrd="0" destOrd="0" presId="urn:microsoft.com/office/officeart/2005/8/layout/vList4"/>
    <dgm:cxn modelId="{A2F319F7-65D8-1B44-A353-30591A953FEB}" type="presOf" srcId="{00B44EC2-8947-0C41-A55A-CED0AA2A21A9}" destId="{4D4CAF3F-7174-0548-BBA7-EED9DCB23E53}" srcOrd="0" destOrd="0" presId="urn:microsoft.com/office/officeart/2005/8/layout/vList4"/>
    <dgm:cxn modelId="{222E8FFB-B30F-0D4D-82C4-C0B1E0E9EA71}" type="presOf" srcId="{D568742A-C891-F24E-8580-9AE9EAB3B7E2}" destId="{B1DA9AE1-1E0B-9A44-98B2-68ACD6A417F9}" srcOrd="1" destOrd="0" presId="urn:microsoft.com/office/officeart/2005/8/layout/vList4"/>
    <dgm:cxn modelId="{F4C82B78-912D-5E4C-A3C4-D5D325E65E9A}" type="presParOf" srcId="{4D4CAF3F-7174-0548-BBA7-EED9DCB23E53}" destId="{98DC397F-1C15-6C48-9155-0C24D92BFDE8}" srcOrd="0" destOrd="0" presId="urn:microsoft.com/office/officeart/2005/8/layout/vList4"/>
    <dgm:cxn modelId="{63C413E6-B115-EA48-91B4-0B67EBDF502E}" type="presParOf" srcId="{98DC397F-1C15-6C48-9155-0C24D92BFDE8}" destId="{CA41F353-4297-E04E-B52A-E34DD2003799}" srcOrd="0" destOrd="0" presId="urn:microsoft.com/office/officeart/2005/8/layout/vList4"/>
    <dgm:cxn modelId="{D8E5540D-8F30-6648-BC43-5AC667549DC9}" type="presParOf" srcId="{98DC397F-1C15-6C48-9155-0C24D92BFDE8}" destId="{ED35BC3D-2EA3-8D4B-8971-DCB0D534817B}" srcOrd="1" destOrd="0" presId="urn:microsoft.com/office/officeart/2005/8/layout/vList4"/>
    <dgm:cxn modelId="{FDD5BF37-D43F-ED47-93A4-2D0245633DF2}" type="presParOf" srcId="{98DC397F-1C15-6C48-9155-0C24D92BFDE8}" destId="{B1DA9AE1-1E0B-9A44-98B2-68ACD6A417F9}" srcOrd="2" destOrd="0" presId="urn:microsoft.com/office/officeart/2005/8/layout/vList4"/>
    <dgm:cxn modelId="{97E37480-C5A7-DF45-9D2B-175F7902203C}" type="presParOf" srcId="{4D4CAF3F-7174-0548-BBA7-EED9DCB23E53}" destId="{A2823359-6B5B-B945-834A-1B925BEA88FE}" srcOrd="1" destOrd="0" presId="urn:microsoft.com/office/officeart/2005/8/layout/vList4"/>
    <dgm:cxn modelId="{24B3816E-1886-4C42-B390-07EFB64D9C02}" type="presParOf" srcId="{4D4CAF3F-7174-0548-BBA7-EED9DCB23E53}" destId="{977255EF-EC35-DB41-BA15-50940F992CE9}" srcOrd="2" destOrd="0" presId="urn:microsoft.com/office/officeart/2005/8/layout/vList4"/>
    <dgm:cxn modelId="{91B64778-A717-A846-AC91-0B1AF07B9BAF}" type="presParOf" srcId="{977255EF-EC35-DB41-BA15-50940F992CE9}" destId="{12B0F6AE-5FCA-B14C-BA37-1D58A32F3A92}" srcOrd="0" destOrd="0" presId="urn:microsoft.com/office/officeart/2005/8/layout/vList4"/>
    <dgm:cxn modelId="{76095922-7E53-5E4F-8ED2-CF7022DC3881}" type="presParOf" srcId="{977255EF-EC35-DB41-BA15-50940F992CE9}" destId="{8FF81424-E4A1-5349-B15B-695020CA9C10}" srcOrd="1" destOrd="0" presId="urn:microsoft.com/office/officeart/2005/8/layout/vList4"/>
    <dgm:cxn modelId="{12DF1E7C-F198-3F45-B031-3C096C6C9A8B}" type="presParOf" srcId="{977255EF-EC35-DB41-BA15-50940F992CE9}" destId="{74B26C25-102A-5C4D-8C08-D87C63BBBEF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B44EC2-8947-0C41-A55A-CED0AA2A21A9}"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11804121-A7D4-2F46-8B05-12650ABD50BD}">
      <dgm:prSet phldrT="[Text]"/>
      <dgm:spPr/>
      <dgm:t>
        <a:bodyPr/>
        <a:lstStyle/>
        <a:p>
          <a:r>
            <a:rPr lang="en-US" dirty="0"/>
            <a:t>Supervised learning</a:t>
          </a:r>
        </a:p>
        <a:p>
          <a:r>
            <a:rPr lang="en-US" dirty="0"/>
            <a:t>	↳ Classification</a:t>
          </a:r>
        </a:p>
        <a:p>
          <a:r>
            <a:rPr lang="en-US" dirty="0"/>
            <a:t>		↳ Naïve Bayes classifier</a:t>
          </a:r>
        </a:p>
      </dgm:t>
    </dgm:pt>
    <dgm:pt modelId="{B6BA63E8-E178-8B47-9AF1-F0669A5EFF8B}" type="parTrans" cxnId="{97A5DA59-D42E-604E-8CA3-F1BC5CAEDF52}">
      <dgm:prSet/>
      <dgm:spPr/>
      <dgm:t>
        <a:bodyPr/>
        <a:lstStyle/>
        <a:p>
          <a:endParaRPr lang="en-US"/>
        </a:p>
      </dgm:t>
    </dgm:pt>
    <dgm:pt modelId="{B6AB2C46-9F80-D343-9E85-D89EC563F51B}" type="sibTrans" cxnId="{97A5DA59-D42E-604E-8CA3-F1BC5CAEDF52}">
      <dgm:prSet/>
      <dgm:spPr/>
      <dgm:t>
        <a:bodyPr/>
        <a:lstStyle/>
        <a:p>
          <a:endParaRPr lang="en-US"/>
        </a:p>
      </dgm:t>
    </dgm:pt>
    <dgm:pt modelId="{E2E754F5-2A82-4942-9E6F-2C0EB439C9FC}">
      <dgm:prSet phldrT="[Text]"/>
      <dgm:spPr/>
      <dgm:t>
        <a:bodyPr/>
        <a:lstStyle/>
        <a:p>
          <a:r>
            <a:rPr lang="en-US" dirty="0"/>
            <a:t>Supervised learning</a:t>
          </a:r>
        </a:p>
        <a:p>
          <a:r>
            <a:rPr lang="en-US" dirty="0"/>
            <a:t>	↳ Classification</a:t>
          </a:r>
        </a:p>
        <a:p>
          <a:r>
            <a:rPr lang="en-US" dirty="0"/>
            <a:t>		↳ Decision trees</a:t>
          </a:r>
        </a:p>
      </dgm:t>
    </dgm:pt>
    <dgm:pt modelId="{A37D130D-08F4-5740-AC6E-094FD250CCD8}" type="parTrans" cxnId="{E9CD55A8-1866-C34E-87B5-462192D161CB}">
      <dgm:prSet/>
      <dgm:spPr/>
      <dgm:t>
        <a:bodyPr/>
        <a:lstStyle/>
        <a:p>
          <a:endParaRPr lang="en-US"/>
        </a:p>
      </dgm:t>
    </dgm:pt>
    <dgm:pt modelId="{BCEBC028-5A14-784B-BED2-C402D3C1AB2F}" type="sibTrans" cxnId="{E9CD55A8-1866-C34E-87B5-462192D161CB}">
      <dgm:prSet/>
      <dgm:spPr/>
      <dgm:t>
        <a:bodyPr/>
        <a:lstStyle/>
        <a:p>
          <a:endParaRPr lang="en-US"/>
        </a:p>
      </dgm:t>
    </dgm:pt>
    <dgm:pt modelId="{4D4CAF3F-7174-0548-BBA7-EED9DCB23E53}" type="pres">
      <dgm:prSet presAssocID="{00B44EC2-8947-0C41-A55A-CED0AA2A21A9}" presName="linear" presStyleCnt="0">
        <dgm:presLayoutVars>
          <dgm:dir/>
          <dgm:resizeHandles val="exact"/>
        </dgm:presLayoutVars>
      </dgm:prSet>
      <dgm:spPr/>
    </dgm:pt>
    <dgm:pt modelId="{38610488-B1CD-FF48-A3F7-F19BCBE2160B}" type="pres">
      <dgm:prSet presAssocID="{11804121-A7D4-2F46-8B05-12650ABD50BD}" presName="comp" presStyleCnt="0"/>
      <dgm:spPr/>
    </dgm:pt>
    <dgm:pt modelId="{5893581C-F8D1-0540-B011-40F306711522}" type="pres">
      <dgm:prSet presAssocID="{11804121-A7D4-2F46-8B05-12650ABD50BD}" presName="box" presStyleLbl="node1" presStyleIdx="0" presStyleCnt="2"/>
      <dgm:spPr/>
    </dgm:pt>
    <dgm:pt modelId="{0ADECBD8-36AE-BF44-B6F0-DB9A171469C2}" type="pres">
      <dgm:prSet presAssocID="{11804121-A7D4-2F46-8B05-12650ABD50BD}"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DCF78D76-88EF-1443-9BDA-F6BCA2CD1967}" type="pres">
      <dgm:prSet presAssocID="{11804121-A7D4-2F46-8B05-12650ABD50BD}" presName="text" presStyleLbl="node1" presStyleIdx="0" presStyleCnt="2">
        <dgm:presLayoutVars>
          <dgm:bulletEnabled val="1"/>
        </dgm:presLayoutVars>
      </dgm:prSet>
      <dgm:spPr/>
    </dgm:pt>
    <dgm:pt modelId="{73B7C1C1-FEE9-0A4A-9074-A416A8F3F7EF}" type="pres">
      <dgm:prSet presAssocID="{B6AB2C46-9F80-D343-9E85-D89EC563F51B}" presName="spacer" presStyleCnt="0"/>
      <dgm:spPr/>
    </dgm:pt>
    <dgm:pt modelId="{C8FBAA49-A7F5-194F-809A-71EF83806B10}" type="pres">
      <dgm:prSet presAssocID="{E2E754F5-2A82-4942-9E6F-2C0EB439C9FC}" presName="comp" presStyleCnt="0"/>
      <dgm:spPr/>
    </dgm:pt>
    <dgm:pt modelId="{29C4B825-997C-2944-A753-623CC5D0460D}" type="pres">
      <dgm:prSet presAssocID="{E2E754F5-2A82-4942-9E6F-2C0EB439C9FC}" presName="box" presStyleLbl="node1" presStyleIdx="1" presStyleCnt="2"/>
      <dgm:spPr/>
    </dgm:pt>
    <dgm:pt modelId="{4D287C2F-83A8-B64D-B03F-A082DD1D3A6D}" type="pres">
      <dgm:prSet presAssocID="{E2E754F5-2A82-4942-9E6F-2C0EB439C9FC}" presName="img" presStyleLbl="fgImgPlace1" presStyleIdx="1" presStyleCnt="2"/>
      <dgm:spPr>
        <a:blipFill rotWithShape="1">
          <a:blip xmlns:r="http://schemas.openxmlformats.org/officeDocument/2006/relationships" r:embed="rId2"/>
          <a:srcRect/>
          <a:stretch>
            <a:fillRect l="-23000" r="-23000"/>
          </a:stretch>
        </a:blipFill>
      </dgm:spPr>
    </dgm:pt>
    <dgm:pt modelId="{B2B13E1A-53E0-BF44-B53D-A27A2321844E}" type="pres">
      <dgm:prSet presAssocID="{E2E754F5-2A82-4942-9E6F-2C0EB439C9FC}" presName="text" presStyleLbl="node1" presStyleIdx="1" presStyleCnt="2">
        <dgm:presLayoutVars>
          <dgm:bulletEnabled val="1"/>
        </dgm:presLayoutVars>
      </dgm:prSet>
      <dgm:spPr/>
    </dgm:pt>
  </dgm:ptLst>
  <dgm:cxnLst>
    <dgm:cxn modelId="{F8062628-0829-DD4D-ADD6-5077A74D1884}" type="presOf" srcId="{E2E754F5-2A82-4942-9E6F-2C0EB439C9FC}" destId="{29C4B825-997C-2944-A753-623CC5D0460D}" srcOrd="0" destOrd="0" presId="urn:microsoft.com/office/officeart/2005/8/layout/vList4"/>
    <dgm:cxn modelId="{D381D052-701C-E443-A2B9-AD5ED1226C44}" type="presOf" srcId="{11804121-A7D4-2F46-8B05-12650ABD50BD}" destId="{DCF78D76-88EF-1443-9BDA-F6BCA2CD1967}" srcOrd="1" destOrd="0" presId="urn:microsoft.com/office/officeart/2005/8/layout/vList4"/>
    <dgm:cxn modelId="{3524C856-2923-834E-B3A0-F40313BC963C}" type="presOf" srcId="{E2E754F5-2A82-4942-9E6F-2C0EB439C9FC}" destId="{B2B13E1A-53E0-BF44-B53D-A27A2321844E}" srcOrd="1" destOrd="0" presId="urn:microsoft.com/office/officeart/2005/8/layout/vList4"/>
    <dgm:cxn modelId="{97A5DA59-D42E-604E-8CA3-F1BC5CAEDF52}" srcId="{00B44EC2-8947-0C41-A55A-CED0AA2A21A9}" destId="{11804121-A7D4-2F46-8B05-12650ABD50BD}" srcOrd="0" destOrd="0" parTransId="{B6BA63E8-E178-8B47-9AF1-F0669A5EFF8B}" sibTransId="{B6AB2C46-9F80-D343-9E85-D89EC563F51B}"/>
    <dgm:cxn modelId="{E9CD55A8-1866-C34E-87B5-462192D161CB}" srcId="{00B44EC2-8947-0C41-A55A-CED0AA2A21A9}" destId="{E2E754F5-2A82-4942-9E6F-2C0EB439C9FC}" srcOrd="1" destOrd="0" parTransId="{A37D130D-08F4-5740-AC6E-094FD250CCD8}" sibTransId="{BCEBC028-5A14-784B-BED2-C402D3C1AB2F}"/>
    <dgm:cxn modelId="{28673AF3-8F40-4343-AA70-95572967D699}" type="presOf" srcId="{11804121-A7D4-2F46-8B05-12650ABD50BD}" destId="{5893581C-F8D1-0540-B011-40F306711522}" srcOrd="0" destOrd="0" presId="urn:microsoft.com/office/officeart/2005/8/layout/vList4"/>
    <dgm:cxn modelId="{A2F319F7-65D8-1B44-A353-30591A953FEB}" type="presOf" srcId="{00B44EC2-8947-0C41-A55A-CED0AA2A21A9}" destId="{4D4CAF3F-7174-0548-BBA7-EED9DCB23E53}" srcOrd="0" destOrd="0" presId="urn:microsoft.com/office/officeart/2005/8/layout/vList4"/>
    <dgm:cxn modelId="{1FBA6EEC-3949-7F44-9A36-BA1A91149128}" type="presParOf" srcId="{4D4CAF3F-7174-0548-BBA7-EED9DCB23E53}" destId="{38610488-B1CD-FF48-A3F7-F19BCBE2160B}" srcOrd="0" destOrd="0" presId="urn:microsoft.com/office/officeart/2005/8/layout/vList4"/>
    <dgm:cxn modelId="{C2A49B4E-428D-044A-8F21-DA80340A5ED9}" type="presParOf" srcId="{38610488-B1CD-FF48-A3F7-F19BCBE2160B}" destId="{5893581C-F8D1-0540-B011-40F306711522}" srcOrd="0" destOrd="0" presId="urn:microsoft.com/office/officeart/2005/8/layout/vList4"/>
    <dgm:cxn modelId="{36AE7682-9D36-F044-922B-75E1CFE6DAE3}" type="presParOf" srcId="{38610488-B1CD-FF48-A3F7-F19BCBE2160B}" destId="{0ADECBD8-36AE-BF44-B6F0-DB9A171469C2}" srcOrd="1" destOrd="0" presId="urn:microsoft.com/office/officeart/2005/8/layout/vList4"/>
    <dgm:cxn modelId="{D78246BB-4EA1-DA4C-AF66-CB9356C28D85}" type="presParOf" srcId="{38610488-B1CD-FF48-A3F7-F19BCBE2160B}" destId="{DCF78D76-88EF-1443-9BDA-F6BCA2CD1967}" srcOrd="2" destOrd="0" presId="urn:microsoft.com/office/officeart/2005/8/layout/vList4"/>
    <dgm:cxn modelId="{FD6E66C9-D425-D147-BD7F-CE73EB7ACF81}" type="presParOf" srcId="{4D4CAF3F-7174-0548-BBA7-EED9DCB23E53}" destId="{73B7C1C1-FEE9-0A4A-9074-A416A8F3F7EF}" srcOrd="1" destOrd="0" presId="urn:microsoft.com/office/officeart/2005/8/layout/vList4"/>
    <dgm:cxn modelId="{50C3F84B-5AD6-8A4D-B86C-CFC4F00AEC4C}" type="presParOf" srcId="{4D4CAF3F-7174-0548-BBA7-EED9DCB23E53}" destId="{C8FBAA49-A7F5-194F-809A-71EF83806B10}" srcOrd="2" destOrd="0" presId="urn:microsoft.com/office/officeart/2005/8/layout/vList4"/>
    <dgm:cxn modelId="{01333922-237E-AE41-BBDD-F40DBBC206F2}" type="presParOf" srcId="{C8FBAA49-A7F5-194F-809A-71EF83806B10}" destId="{29C4B825-997C-2944-A753-623CC5D0460D}" srcOrd="0" destOrd="0" presId="urn:microsoft.com/office/officeart/2005/8/layout/vList4"/>
    <dgm:cxn modelId="{CC91AD07-B321-7A4E-8F17-2450F42F02B5}" type="presParOf" srcId="{C8FBAA49-A7F5-194F-809A-71EF83806B10}" destId="{4D287C2F-83A8-B64D-B03F-A082DD1D3A6D}" srcOrd="1" destOrd="0" presId="urn:microsoft.com/office/officeart/2005/8/layout/vList4"/>
    <dgm:cxn modelId="{938D4EB5-752B-4F48-A14F-87CCE195BC71}" type="presParOf" srcId="{C8FBAA49-A7F5-194F-809A-71EF83806B10}" destId="{B2B13E1A-53E0-BF44-B53D-A27A2321844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B44EC2-8947-0C41-A55A-CED0AA2A21A9}"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11804121-A7D4-2F46-8B05-12650ABD50BD}">
      <dgm:prSet phldrT="[Text]"/>
      <dgm:spPr/>
      <dgm:t>
        <a:bodyPr/>
        <a:lstStyle/>
        <a:p>
          <a:r>
            <a:rPr lang="en-US" dirty="0"/>
            <a:t>Supervised learning</a:t>
          </a:r>
        </a:p>
        <a:p>
          <a:r>
            <a:rPr lang="en-US" dirty="0"/>
            <a:t>	↳ Classification</a:t>
          </a:r>
        </a:p>
        <a:p>
          <a:r>
            <a:rPr lang="en-US" dirty="0"/>
            <a:t>		↳ Naïve Bayes classifier</a:t>
          </a:r>
        </a:p>
      </dgm:t>
    </dgm:pt>
    <dgm:pt modelId="{B6BA63E8-E178-8B47-9AF1-F0669A5EFF8B}" type="parTrans" cxnId="{97A5DA59-D42E-604E-8CA3-F1BC5CAEDF52}">
      <dgm:prSet/>
      <dgm:spPr/>
      <dgm:t>
        <a:bodyPr/>
        <a:lstStyle/>
        <a:p>
          <a:endParaRPr lang="en-US"/>
        </a:p>
      </dgm:t>
    </dgm:pt>
    <dgm:pt modelId="{B6AB2C46-9F80-D343-9E85-D89EC563F51B}" type="sibTrans" cxnId="{97A5DA59-D42E-604E-8CA3-F1BC5CAEDF52}">
      <dgm:prSet/>
      <dgm:spPr/>
      <dgm:t>
        <a:bodyPr/>
        <a:lstStyle/>
        <a:p>
          <a:endParaRPr lang="en-US"/>
        </a:p>
      </dgm:t>
    </dgm:pt>
    <dgm:pt modelId="{E2E754F5-2A82-4942-9E6F-2C0EB439C9FC}">
      <dgm:prSet phldrT="[Text]"/>
      <dgm:spPr/>
      <dgm:t>
        <a:bodyPr/>
        <a:lstStyle/>
        <a:p>
          <a:r>
            <a:rPr lang="en-US" dirty="0"/>
            <a:t>Supervised learning</a:t>
          </a:r>
        </a:p>
        <a:p>
          <a:r>
            <a:rPr lang="en-US" dirty="0"/>
            <a:t>	↳ Classification</a:t>
          </a:r>
        </a:p>
        <a:p>
          <a:r>
            <a:rPr lang="en-US" dirty="0"/>
            <a:t>		↳ Decision trees</a:t>
          </a:r>
        </a:p>
      </dgm:t>
    </dgm:pt>
    <dgm:pt modelId="{A37D130D-08F4-5740-AC6E-094FD250CCD8}" type="parTrans" cxnId="{E9CD55A8-1866-C34E-87B5-462192D161CB}">
      <dgm:prSet/>
      <dgm:spPr/>
      <dgm:t>
        <a:bodyPr/>
        <a:lstStyle/>
        <a:p>
          <a:endParaRPr lang="en-US"/>
        </a:p>
      </dgm:t>
    </dgm:pt>
    <dgm:pt modelId="{BCEBC028-5A14-784B-BED2-C402D3C1AB2F}" type="sibTrans" cxnId="{E9CD55A8-1866-C34E-87B5-462192D161CB}">
      <dgm:prSet/>
      <dgm:spPr/>
      <dgm:t>
        <a:bodyPr/>
        <a:lstStyle/>
        <a:p>
          <a:endParaRPr lang="en-US"/>
        </a:p>
      </dgm:t>
    </dgm:pt>
    <dgm:pt modelId="{4D4CAF3F-7174-0548-BBA7-EED9DCB23E53}" type="pres">
      <dgm:prSet presAssocID="{00B44EC2-8947-0C41-A55A-CED0AA2A21A9}" presName="linear" presStyleCnt="0">
        <dgm:presLayoutVars>
          <dgm:dir/>
          <dgm:resizeHandles val="exact"/>
        </dgm:presLayoutVars>
      </dgm:prSet>
      <dgm:spPr/>
    </dgm:pt>
    <dgm:pt modelId="{38610488-B1CD-FF48-A3F7-F19BCBE2160B}" type="pres">
      <dgm:prSet presAssocID="{11804121-A7D4-2F46-8B05-12650ABD50BD}" presName="comp" presStyleCnt="0"/>
      <dgm:spPr/>
    </dgm:pt>
    <dgm:pt modelId="{5893581C-F8D1-0540-B011-40F306711522}" type="pres">
      <dgm:prSet presAssocID="{11804121-A7D4-2F46-8B05-12650ABD50BD}" presName="box" presStyleLbl="node1" presStyleIdx="0" presStyleCnt="2"/>
      <dgm:spPr/>
    </dgm:pt>
    <dgm:pt modelId="{0ADECBD8-36AE-BF44-B6F0-DB9A171469C2}" type="pres">
      <dgm:prSet presAssocID="{11804121-A7D4-2F46-8B05-12650ABD50BD}"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DCF78D76-88EF-1443-9BDA-F6BCA2CD1967}" type="pres">
      <dgm:prSet presAssocID="{11804121-A7D4-2F46-8B05-12650ABD50BD}" presName="text" presStyleLbl="node1" presStyleIdx="0" presStyleCnt="2">
        <dgm:presLayoutVars>
          <dgm:bulletEnabled val="1"/>
        </dgm:presLayoutVars>
      </dgm:prSet>
      <dgm:spPr/>
    </dgm:pt>
    <dgm:pt modelId="{73B7C1C1-FEE9-0A4A-9074-A416A8F3F7EF}" type="pres">
      <dgm:prSet presAssocID="{B6AB2C46-9F80-D343-9E85-D89EC563F51B}" presName="spacer" presStyleCnt="0"/>
      <dgm:spPr/>
    </dgm:pt>
    <dgm:pt modelId="{C8FBAA49-A7F5-194F-809A-71EF83806B10}" type="pres">
      <dgm:prSet presAssocID="{E2E754F5-2A82-4942-9E6F-2C0EB439C9FC}" presName="comp" presStyleCnt="0"/>
      <dgm:spPr/>
    </dgm:pt>
    <dgm:pt modelId="{29C4B825-997C-2944-A753-623CC5D0460D}" type="pres">
      <dgm:prSet presAssocID="{E2E754F5-2A82-4942-9E6F-2C0EB439C9FC}" presName="box" presStyleLbl="node1" presStyleIdx="1" presStyleCnt="2"/>
      <dgm:spPr/>
    </dgm:pt>
    <dgm:pt modelId="{4D287C2F-83A8-B64D-B03F-A082DD1D3A6D}" type="pres">
      <dgm:prSet presAssocID="{E2E754F5-2A82-4942-9E6F-2C0EB439C9FC}" presName="img" presStyleLbl="fgImgPlace1" presStyleIdx="1" presStyleCnt="2"/>
      <dgm:spPr>
        <a:blipFill rotWithShape="1">
          <a:blip xmlns:r="http://schemas.openxmlformats.org/officeDocument/2006/relationships" r:embed="rId2"/>
          <a:srcRect/>
          <a:stretch>
            <a:fillRect l="-23000" r="-23000"/>
          </a:stretch>
        </a:blipFill>
      </dgm:spPr>
    </dgm:pt>
    <dgm:pt modelId="{B2B13E1A-53E0-BF44-B53D-A27A2321844E}" type="pres">
      <dgm:prSet presAssocID="{E2E754F5-2A82-4942-9E6F-2C0EB439C9FC}" presName="text" presStyleLbl="node1" presStyleIdx="1" presStyleCnt="2">
        <dgm:presLayoutVars>
          <dgm:bulletEnabled val="1"/>
        </dgm:presLayoutVars>
      </dgm:prSet>
      <dgm:spPr/>
    </dgm:pt>
  </dgm:ptLst>
  <dgm:cxnLst>
    <dgm:cxn modelId="{F8062628-0829-DD4D-ADD6-5077A74D1884}" type="presOf" srcId="{E2E754F5-2A82-4942-9E6F-2C0EB439C9FC}" destId="{29C4B825-997C-2944-A753-623CC5D0460D}" srcOrd="0" destOrd="0" presId="urn:microsoft.com/office/officeart/2005/8/layout/vList4"/>
    <dgm:cxn modelId="{D381D052-701C-E443-A2B9-AD5ED1226C44}" type="presOf" srcId="{11804121-A7D4-2F46-8B05-12650ABD50BD}" destId="{DCF78D76-88EF-1443-9BDA-F6BCA2CD1967}" srcOrd="1" destOrd="0" presId="urn:microsoft.com/office/officeart/2005/8/layout/vList4"/>
    <dgm:cxn modelId="{3524C856-2923-834E-B3A0-F40313BC963C}" type="presOf" srcId="{E2E754F5-2A82-4942-9E6F-2C0EB439C9FC}" destId="{B2B13E1A-53E0-BF44-B53D-A27A2321844E}" srcOrd="1" destOrd="0" presId="urn:microsoft.com/office/officeart/2005/8/layout/vList4"/>
    <dgm:cxn modelId="{97A5DA59-D42E-604E-8CA3-F1BC5CAEDF52}" srcId="{00B44EC2-8947-0C41-A55A-CED0AA2A21A9}" destId="{11804121-A7D4-2F46-8B05-12650ABD50BD}" srcOrd="0" destOrd="0" parTransId="{B6BA63E8-E178-8B47-9AF1-F0669A5EFF8B}" sibTransId="{B6AB2C46-9F80-D343-9E85-D89EC563F51B}"/>
    <dgm:cxn modelId="{E9CD55A8-1866-C34E-87B5-462192D161CB}" srcId="{00B44EC2-8947-0C41-A55A-CED0AA2A21A9}" destId="{E2E754F5-2A82-4942-9E6F-2C0EB439C9FC}" srcOrd="1" destOrd="0" parTransId="{A37D130D-08F4-5740-AC6E-094FD250CCD8}" sibTransId="{BCEBC028-5A14-784B-BED2-C402D3C1AB2F}"/>
    <dgm:cxn modelId="{28673AF3-8F40-4343-AA70-95572967D699}" type="presOf" srcId="{11804121-A7D4-2F46-8B05-12650ABD50BD}" destId="{5893581C-F8D1-0540-B011-40F306711522}" srcOrd="0" destOrd="0" presId="urn:microsoft.com/office/officeart/2005/8/layout/vList4"/>
    <dgm:cxn modelId="{A2F319F7-65D8-1B44-A353-30591A953FEB}" type="presOf" srcId="{00B44EC2-8947-0C41-A55A-CED0AA2A21A9}" destId="{4D4CAF3F-7174-0548-BBA7-EED9DCB23E53}" srcOrd="0" destOrd="0" presId="urn:microsoft.com/office/officeart/2005/8/layout/vList4"/>
    <dgm:cxn modelId="{1FBA6EEC-3949-7F44-9A36-BA1A91149128}" type="presParOf" srcId="{4D4CAF3F-7174-0548-BBA7-EED9DCB23E53}" destId="{38610488-B1CD-FF48-A3F7-F19BCBE2160B}" srcOrd="0" destOrd="0" presId="urn:microsoft.com/office/officeart/2005/8/layout/vList4"/>
    <dgm:cxn modelId="{C2A49B4E-428D-044A-8F21-DA80340A5ED9}" type="presParOf" srcId="{38610488-B1CD-FF48-A3F7-F19BCBE2160B}" destId="{5893581C-F8D1-0540-B011-40F306711522}" srcOrd="0" destOrd="0" presId="urn:microsoft.com/office/officeart/2005/8/layout/vList4"/>
    <dgm:cxn modelId="{36AE7682-9D36-F044-922B-75E1CFE6DAE3}" type="presParOf" srcId="{38610488-B1CD-FF48-A3F7-F19BCBE2160B}" destId="{0ADECBD8-36AE-BF44-B6F0-DB9A171469C2}" srcOrd="1" destOrd="0" presId="urn:microsoft.com/office/officeart/2005/8/layout/vList4"/>
    <dgm:cxn modelId="{D78246BB-4EA1-DA4C-AF66-CB9356C28D85}" type="presParOf" srcId="{38610488-B1CD-FF48-A3F7-F19BCBE2160B}" destId="{DCF78D76-88EF-1443-9BDA-F6BCA2CD1967}" srcOrd="2" destOrd="0" presId="urn:microsoft.com/office/officeart/2005/8/layout/vList4"/>
    <dgm:cxn modelId="{FD6E66C9-D425-D147-BD7F-CE73EB7ACF81}" type="presParOf" srcId="{4D4CAF3F-7174-0548-BBA7-EED9DCB23E53}" destId="{73B7C1C1-FEE9-0A4A-9074-A416A8F3F7EF}" srcOrd="1" destOrd="0" presId="urn:microsoft.com/office/officeart/2005/8/layout/vList4"/>
    <dgm:cxn modelId="{50C3F84B-5AD6-8A4D-B86C-CFC4F00AEC4C}" type="presParOf" srcId="{4D4CAF3F-7174-0548-BBA7-EED9DCB23E53}" destId="{C8FBAA49-A7F5-194F-809A-71EF83806B10}" srcOrd="2" destOrd="0" presId="urn:microsoft.com/office/officeart/2005/8/layout/vList4"/>
    <dgm:cxn modelId="{01333922-237E-AE41-BBDD-F40DBBC206F2}" type="presParOf" srcId="{C8FBAA49-A7F5-194F-809A-71EF83806B10}" destId="{29C4B825-997C-2944-A753-623CC5D0460D}" srcOrd="0" destOrd="0" presId="urn:microsoft.com/office/officeart/2005/8/layout/vList4"/>
    <dgm:cxn modelId="{CC91AD07-B321-7A4E-8F17-2450F42F02B5}" type="presParOf" srcId="{C8FBAA49-A7F5-194F-809A-71EF83806B10}" destId="{4D287C2F-83A8-B64D-B03F-A082DD1D3A6D}" srcOrd="1" destOrd="0" presId="urn:microsoft.com/office/officeart/2005/8/layout/vList4"/>
    <dgm:cxn modelId="{938D4EB5-752B-4F48-A14F-87CCE195BC71}" type="presParOf" srcId="{C8FBAA49-A7F5-194F-809A-71EF83806B10}" destId="{B2B13E1A-53E0-BF44-B53D-A27A2321844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C220C-C6BE-8442-A2DA-7C5204E1FCE2}">
      <dsp:nvSpPr>
        <dsp:cNvPr id="0" name=""/>
        <dsp:cNvSpPr/>
      </dsp:nvSpPr>
      <dsp:spPr>
        <a:xfrm>
          <a:off x="3515345" y="474694"/>
          <a:ext cx="4274964" cy="4274964"/>
        </a:xfrm>
        <a:prstGeom prst="blockArc">
          <a:avLst>
            <a:gd name="adj1" fmla="val 13500000"/>
            <a:gd name="adj2" fmla="val 16200000"/>
            <a:gd name="adj3" fmla="val 3437"/>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AE9392-CCD7-0D41-880F-036AF4C4923B}">
      <dsp:nvSpPr>
        <dsp:cNvPr id="0" name=""/>
        <dsp:cNvSpPr/>
      </dsp:nvSpPr>
      <dsp:spPr>
        <a:xfrm>
          <a:off x="3515345" y="474694"/>
          <a:ext cx="4274964" cy="4274964"/>
        </a:xfrm>
        <a:prstGeom prst="blockArc">
          <a:avLst>
            <a:gd name="adj1" fmla="val 10800000"/>
            <a:gd name="adj2" fmla="val 13500000"/>
            <a:gd name="adj3" fmla="val 3437"/>
          </a:avLst>
        </a:prstGeom>
        <a:gradFill rotWithShape="0">
          <a:gsLst>
            <a:gs pos="0">
              <a:schemeClr val="accent5">
                <a:hueOff val="-10416129"/>
                <a:satOff val="-708"/>
                <a:lumOff val="1681"/>
                <a:alphaOff val="0"/>
                <a:satMod val="103000"/>
                <a:lumMod val="102000"/>
                <a:tint val="94000"/>
              </a:schemeClr>
            </a:gs>
            <a:gs pos="50000">
              <a:schemeClr val="accent5">
                <a:hueOff val="-10416129"/>
                <a:satOff val="-708"/>
                <a:lumOff val="1681"/>
                <a:alphaOff val="0"/>
                <a:satMod val="110000"/>
                <a:lumMod val="100000"/>
                <a:shade val="100000"/>
              </a:schemeClr>
            </a:gs>
            <a:gs pos="100000">
              <a:schemeClr val="accent5">
                <a:hueOff val="-10416129"/>
                <a:satOff val="-708"/>
                <a:lumOff val="16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13FFF4B-42B2-5D4B-9801-9A10B1E87881}">
      <dsp:nvSpPr>
        <dsp:cNvPr id="0" name=""/>
        <dsp:cNvSpPr/>
      </dsp:nvSpPr>
      <dsp:spPr>
        <a:xfrm>
          <a:off x="3515345" y="474694"/>
          <a:ext cx="4274964" cy="4274964"/>
        </a:xfrm>
        <a:prstGeom prst="blockArc">
          <a:avLst>
            <a:gd name="adj1" fmla="val 8100000"/>
            <a:gd name="adj2" fmla="val 10800000"/>
            <a:gd name="adj3" fmla="val 3437"/>
          </a:avLst>
        </a:prstGeom>
        <a:gradFill rotWithShape="0">
          <a:gsLst>
            <a:gs pos="0">
              <a:schemeClr val="accent5">
                <a:hueOff val="-8680107"/>
                <a:satOff val="-590"/>
                <a:lumOff val="1401"/>
                <a:alphaOff val="0"/>
                <a:satMod val="103000"/>
                <a:lumMod val="102000"/>
                <a:tint val="94000"/>
              </a:schemeClr>
            </a:gs>
            <a:gs pos="50000">
              <a:schemeClr val="accent5">
                <a:hueOff val="-8680107"/>
                <a:satOff val="-590"/>
                <a:lumOff val="1401"/>
                <a:alphaOff val="0"/>
                <a:satMod val="110000"/>
                <a:lumMod val="100000"/>
                <a:shade val="100000"/>
              </a:schemeClr>
            </a:gs>
            <a:gs pos="100000">
              <a:schemeClr val="accent5">
                <a:hueOff val="-8680107"/>
                <a:satOff val="-590"/>
                <a:lumOff val="140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0EE8C77-DB1B-9440-970E-4334DDA19BC5}">
      <dsp:nvSpPr>
        <dsp:cNvPr id="0" name=""/>
        <dsp:cNvSpPr/>
      </dsp:nvSpPr>
      <dsp:spPr>
        <a:xfrm>
          <a:off x="3515345" y="474694"/>
          <a:ext cx="4274964" cy="4274964"/>
        </a:xfrm>
        <a:prstGeom prst="blockArc">
          <a:avLst>
            <a:gd name="adj1" fmla="val 5400000"/>
            <a:gd name="adj2" fmla="val 8100000"/>
            <a:gd name="adj3" fmla="val 3437"/>
          </a:avLst>
        </a:prstGeom>
        <a:gradFill rotWithShape="0">
          <a:gsLst>
            <a:gs pos="0">
              <a:schemeClr val="accent5">
                <a:hueOff val="-6944086"/>
                <a:satOff val="-472"/>
                <a:lumOff val="1121"/>
                <a:alphaOff val="0"/>
                <a:satMod val="103000"/>
                <a:lumMod val="102000"/>
                <a:tint val="94000"/>
              </a:schemeClr>
            </a:gs>
            <a:gs pos="50000">
              <a:schemeClr val="accent5">
                <a:hueOff val="-6944086"/>
                <a:satOff val="-472"/>
                <a:lumOff val="1121"/>
                <a:alphaOff val="0"/>
                <a:satMod val="110000"/>
                <a:lumMod val="100000"/>
                <a:shade val="100000"/>
              </a:schemeClr>
            </a:gs>
            <a:gs pos="100000">
              <a:schemeClr val="accent5">
                <a:hueOff val="-6944086"/>
                <a:satOff val="-472"/>
                <a:lumOff val="1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EC874E-BF5A-4B4F-A808-BF2BD3CB10B9}">
      <dsp:nvSpPr>
        <dsp:cNvPr id="0" name=""/>
        <dsp:cNvSpPr/>
      </dsp:nvSpPr>
      <dsp:spPr>
        <a:xfrm>
          <a:off x="3515345" y="474694"/>
          <a:ext cx="4274964" cy="4274964"/>
        </a:xfrm>
        <a:prstGeom prst="blockArc">
          <a:avLst>
            <a:gd name="adj1" fmla="val 2700000"/>
            <a:gd name="adj2" fmla="val 5400000"/>
            <a:gd name="adj3" fmla="val 3437"/>
          </a:avLst>
        </a:prstGeom>
        <a:gradFill rotWithShape="0">
          <a:gsLst>
            <a:gs pos="0">
              <a:schemeClr val="accent5">
                <a:hueOff val="-5208064"/>
                <a:satOff val="-354"/>
                <a:lumOff val="840"/>
                <a:alphaOff val="0"/>
                <a:satMod val="103000"/>
                <a:lumMod val="102000"/>
                <a:tint val="94000"/>
              </a:schemeClr>
            </a:gs>
            <a:gs pos="50000">
              <a:schemeClr val="accent5">
                <a:hueOff val="-5208064"/>
                <a:satOff val="-354"/>
                <a:lumOff val="840"/>
                <a:alphaOff val="0"/>
                <a:satMod val="110000"/>
                <a:lumMod val="100000"/>
                <a:shade val="100000"/>
              </a:schemeClr>
            </a:gs>
            <a:gs pos="100000">
              <a:schemeClr val="accent5">
                <a:hueOff val="-5208064"/>
                <a:satOff val="-354"/>
                <a:lumOff val="8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6F6A296-072B-A849-9223-95167E250FA9}">
      <dsp:nvSpPr>
        <dsp:cNvPr id="0" name=""/>
        <dsp:cNvSpPr/>
      </dsp:nvSpPr>
      <dsp:spPr>
        <a:xfrm>
          <a:off x="3515345" y="474694"/>
          <a:ext cx="4274964" cy="4274964"/>
        </a:xfrm>
        <a:prstGeom prst="blockArc">
          <a:avLst>
            <a:gd name="adj1" fmla="val 0"/>
            <a:gd name="adj2" fmla="val 2700000"/>
            <a:gd name="adj3" fmla="val 3437"/>
          </a:avLst>
        </a:prstGeom>
        <a:gradFill rotWithShape="0">
          <a:gsLst>
            <a:gs pos="0">
              <a:schemeClr val="accent5">
                <a:hueOff val="-3472043"/>
                <a:satOff val="-236"/>
                <a:lumOff val="560"/>
                <a:alphaOff val="0"/>
                <a:satMod val="103000"/>
                <a:lumMod val="102000"/>
                <a:tint val="94000"/>
              </a:schemeClr>
            </a:gs>
            <a:gs pos="50000">
              <a:schemeClr val="accent5">
                <a:hueOff val="-3472043"/>
                <a:satOff val="-236"/>
                <a:lumOff val="560"/>
                <a:alphaOff val="0"/>
                <a:satMod val="110000"/>
                <a:lumMod val="100000"/>
                <a:shade val="100000"/>
              </a:schemeClr>
            </a:gs>
            <a:gs pos="100000">
              <a:schemeClr val="accent5">
                <a:hueOff val="-3472043"/>
                <a:satOff val="-236"/>
                <a:lumOff val="5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6126405-801A-C546-BDEF-C9030F0A22A4}">
      <dsp:nvSpPr>
        <dsp:cNvPr id="0" name=""/>
        <dsp:cNvSpPr/>
      </dsp:nvSpPr>
      <dsp:spPr>
        <a:xfrm>
          <a:off x="3515345" y="474694"/>
          <a:ext cx="4274964" cy="4274964"/>
        </a:xfrm>
        <a:prstGeom prst="blockArc">
          <a:avLst>
            <a:gd name="adj1" fmla="val 18900000"/>
            <a:gd name="adj2" fmla="val 0"/>
            <a:gd name="adj3" fmla="val 3437"/>
          </a:avLst>
        </a:prstGeom>
        <a:gradFill rotWithShape="0">
          <a:gsLst>
            <a:gs pos="0">
              <a:schemeClr val="accent5">
                <a:hueOff val="-1736021"/>
                <a:satOff val="-118"/>
                <a:lumOff val="280"/>
                <a:alphaOff val="0"/>
                <a:satMod val="103000"/>
                <a:lumMod val="102000"/>
                <a:tint val="94000"/>
              </a:schemeClr>
            </a:gs>
            <a:gs pos="50000">
              <a:schemeClr val="accent5">
                <a:hueOff val="-1736021"/>
                <a:satOff val="-118"/>
                <a:lumOff val="280"/>
                <a:alphaOff val="0"/>
                <a:satMod val="110000"/>
                <a:lumMod val="100000"/>
                <a:shade val="100000"/>
              </a:schemeClr>
            </a:gs>
            <a:gs pos="100000">
              <a:schemeClr val="accent5">
                <a:hueOff val="-1736021"/>
                <a:satOff val="-118"/>
                <a:lumOff val="2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D2608A5-1731-7049-A1F6-0C29B33D05C2}">
      <dsp:nvSpPr>
        <dsp:cNvPr id="0" name=""/>
        <dsp:cNvSpPr/>
      </dsp:nvSpPr>
      <dsp:spPr>
        <a:xfrm>
          <a:off x="3515345" y="474694"/>
          <a:ext cx="4274964" cy="4274964"/>
        </a:xfrm>
        <a:prstGeom prst="blockArc">
          <a:avLst>
            <a:gd name="adj1" fmla="val 16200000"/>
            <a:gd name="adj2" fmla="val 18900000"/>
            <a:gd name="adj3" fmla="val 3437"/>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8E30E31-D056-4C44-B5A6-3FE3FF99C4A8}">
      <dsp:nvSpPr>
        <dsp:cNvPr id="0" name=""/>
        <dsp:cNvSpPr/>
      </dsp:nvSpPr>
      <dsp:spPr>
        <a:xfrm>
          <a:off x="4924020" y="1883369"/>
          <a:ext cx="1457613" cy="1457613"/>
        </a:xfrm>
        <a:prstGeom prst="ellipse">
          <a:avLst/>
        </a:prstGeom>
        <a:solidFill>
          <a:srgbClr val="DBAA0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Rotis Sans Serif Std" panose="020B0503030202020304" pitchFamily="34" charset="77"/>
            </a:rPr>
            <a:t>Genomic Data Science</a:t>
          </a:r>
        </a:p>
      </dsp:txBody>
      <dsp:txXfrm>
        <a:off x="5137482" y="2096831"/>
        <a:ext cx="1030689" cy="1030689"/>
      </dsp:txXfrm>
    </dsp:sp>
    <dsp:sp modelId="{9AD6BC14-6FC3-F845-9D6F-CDDE96C34BB0}">
      <dsp:nvSpPr>
        <dsp:cNvPr id="0" name=""/>
        <dsp:cNvSpPr/>
      </dsp:nvSpPr>
      <dsp:spPr>
        <a:xfrm>
          <a:off x="4920577" y="-220823"/>
          <a:ext cx="1464499" cy="1464499"/>
        </a:xfrm>
        <a:prstGeom prst="ellipse">
          <a:avLst/>
        </a:prstGeom>
        <a:solidFill>
          <a:srgbClr val="00509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tis Sans Serif Std" panose="020B0503030202020304" pitchFamily="34" charset="77"/>
            </a:rPr>
            <a:t>Compression of DNA Sequencing Data</a:t>
          </a:r>
        </a:p>
      </dsp:txBody>
      <dsp:txXfrm>
        <a:off x="5135048" y="-6352"/>
        <a:ext cx="1035557" cy="1035557"/>
      </dsp:txXfrm>
    </dsp:sp>
    <dsp:sp modelId="{1C622346-3FF4-DC42-9F08-8FB8EEB9D7AE}">
      <dsp:nvSpPr>
        <dsp:cNvPr id="0" name=""/>
        <dsp:cNvSpPr/>
      </dsp:nvSpPr>
      <dsp:spPr>
        <a:xfrm>
          <a:off x="6406032" y="394472"/>
          <a:ext cx="1464499" cy="1464499"/>
        </a:xfrm>
        <a:prstGeom prst="ellipse">
          <a:avLst/>
        </a:prstGeom>
        <a:solidFill>
          <a:srgbClr val="00509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tis Sans Serif Std" panose="020B0503030202020304" pitchFamily="34" charset="77"/>
            </a:rPr>
            <a:t>Analysis of Metagenomic DNA Sequencing Data</a:t>
          </a:r>
        </a:p>
      </dsp:txBody>
      <dsp:txXfrm>
        <a:off x="6620503" y="608943"/>
        <a:ext cx="1035557" cy="1035557"/>
      </dsp:txXfrm>
    </dsp:sp>
    <dsp:sp modelId="{74F57352-149A-DD45-B92E-5EFF628023A4}">
      <dsp:nvSpPr>
        <dsp:cNvPr id="0" name=""/>
        <dsp:cNvSpPr/>
      </dsp:nvSpPr>
      <dsp:spPr>
        <a:xfrm>
          <a:off x="7019435" y="1878034"/>
          <a:ext cx="1468284" cy="1468284"/>
        </a:xfrm>
        <a:prstGeom prst="ellipse">
          <a:avLst/>
        </a:prstGeom>
        <a:solidFill>
          <a:srgbClr val="00509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tis Sans Serif Std" panose="020B0503030202020304" pitchFamily="34" charset="77"/>
            </a:rPr>
            <a:t>Genomic Foundation Models</a:t>
          </a:r>
        </a:p>
      </dsp:txBody>
      <dsp:txXfrm>
        <a:off x="7234460" y="2093059"/>
        <a:ext cx="1038234" cy="1038234"/>
      </dsp:txXfrm>
    </dsp:sp>
    <dsp:sp modelId="{542B9ADD-543D-2E4D-823F-BA5E50255882}">
      <dsp:nvSpPr>
        <dsp:cNvPr id="0" name=""/>
        <dsp:cNvSpPr/>
      </dsp:nvSpPr>
      <dsp:spPr>
        <a:xfrm>
          <a:off x="6406032" y="3365381"/>
          <a:ext cx="1464499" cy="1464499"/>
        </a:xfrm>
        <a:prstGeom prst="ellipse">
          <a:avLst/>
        </a:prstGeom>
        <a:solidFill>
          <a:srgbClr val="00509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tis Sans Serif Std" panose="020B0503030202020304" pitchFamily="34" charset="77"/>
            </a:rPr>
            <a:t>3D Genome Reconstruction</a:t>
          </a:r>
        </a:p>
      </dsp:txBody>
      <dsp:txXfrm>
        <a:off x="6620503" y="3579852"/>
        <a:ext cx="1035557" cy="1035557"/>
      </dsp:txXfrm>
    </dsp:sp>
    <dsp:sp modelId="{174F1759-8E89-4444-B116-01583FF99C7D}">
      <dsp:nvSpPr>
        <dsp:cNvPr id="0" name=""/>
        <dsp:cNvSpPr/>
      </dsp:nvSpPr>
      <dsp:spPr>
        <a:xfrm>
          <a:off x="4920577" y="3980676"/>
          <a:ext cx="1464499" cy="1464499"/>
        </a:xfrm>
        <a:prstGeom prst="ellipse">
          <a:avLst/>
        </a:prstGeom>
        <a:solidFill>
          <a:srgbClr val="00509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tis Sans Serif Std" panose="020B0503030202020304" pitchFamily="34" charset="77"/>
            </a:rPr>
            <a:t>Edit Distance Embedding</a:t>
          </a:r>
        </a:p>
      </dsp:txBody>
      <dsp:txXfrm>
        <a:off x="5135048" y="4195147"/>
        <a:ext cx="1035557" cy="1035557"/>
      </dsp:txXfrm>
    </dsp:sp>
    <dsp:sp modelId="{2BF336AF-E84A-7C48-9D5A-B99B9683B949}">
      <dsp:nvSpPr>
        <dsp:cNvPr id="0" name=""/>
        <dsp:cNvSpPr/>
      </dsp:nvSpPr>
      <dsp:spPr>
        <a:xfrm>
          <a:off x="3435123" y="3365381"/>
          <a:ext cx="1464499" cy="1464499"/>
        </a:xfrm>
        <a:prstGeom prst="ellipse">
          <a:avLst/>
        </a:prstGeom>
        <a:solidFill>
          <a:srgbClr val="00509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tis Sans Serif Std" panose="020B0503030202020304" pitchFamily="34" charset="77"/>
            </a:rPr>
            <a:t>Personalized Medicine</a:t>
          </a:r>
        </a:p>
      </dsp:txBody>
      <dsp:txXfrm>
        <a:off x="3649594" y="3579852"/>
        <a:ext cx="1035557" cy="1035557"/>
      </dsp:txXfrm>
    </dsp:sp>
    <dsp:sp modelId="{36C387C7-F2E9-394F-BEAE-E33B3499A0F6}">
      <dsp:nvSpPr>
        <dsp:cNvPr id="0" name=""/>
        <dsp:cNvSpPr/>
      </dsp:nvSpPr>
      <dsp:spPr>
        <a:xfrm>
          <a:off x="2819827" y="1879926"/>
          <a:ext cx="1464499" cy="1464499"/>
        </a:xfrm>
        <a:prstGeom prst="ellipse">
          <a:avLst/>
        </a:prstGeom>
        <a:solidFill>
          <a:srgbClr val="00509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tis Sans Serif Std" panose="020B0503030202020304" pitchFamily="34" charset="77"/>
            </a:rPr>
            <a:t>DNA Data Storage</a:t>
          </a:r>
        </a:p>
      </dsp:txBody>
      <dsp:txXfrm>
        <a:off x="3034298" y="2094397"/>
        <a:ext cx="1035557" cy="1035557"/>
      </dsp:txXfrm>
    </dsp:sp>
    <dsp:sp modelId="{243794A7-7C83-594D-A159-593F5505A197}">
      <dsp:nvSpPr>
        <dsp:cNvPr id="0" name=""/>
        <dsp:cNvSpPr/>
      </dsp:nvSpPr>
      <dsp:spPr>
        <a:xfrm>
          <a:off x="3411931" y="371280"/>
          <a:ext cx="1510883" cy="1510883"/>
        </a:xfrm>
        <a:prstGeom prst="ellipse">
          <a:avLst/>
        </a:prstGeom>
        <a:solidFill>
          <a:srgbClr val="00509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tis Sans Serif Std" panose="020B0503030202020304" pitchFamily="34" charset="77"/>
            </a:rPr>
            <a:t>Standardization</a:t>
          </a:r>
        </a:p>
      </dsp:txBody>
      <dsp:txXfrm>
        <a:off x="3633195" y="592544"/>
        <a:ext cx="1068355" cy="1068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3F5D5-5C38-6849-B813-14CF97B7D5E2}">
      <dsp:nvSpPr>
        <dsp:cNvPr id="0" name=""/>
        <dsp:cNvSpPr/>
      </dsp:nvSpPr>
      <dsp:spPr>
        <a:xfrm>
          <a:off x="1283" y="338846"/>
          <a:ext cx="5006206" cy="36736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kern="1200" dirty="0"/>
            <a:t>Applied ML Foundations</a:t>
          </a:r>
        </a:p>
        <a:p>
          <a:pPr marL="0" lvl="0" indent="0" algn="ctr" defTabSz="1644650">
            <a:lnSpc>
              <a:spcPct val="90000"/>
            </a:lnSpc>
            <a:spcBef>
              <a:spcPct val="0"/>
            </a:spcBef>
            <a:spcAft>
              <a:spcPct val="35000"/>
            </a:spcAft>
            <a:buNone/>
          </a:pPr>
          <a:r>
            <a:rPr lang="en-US" sz="3700" b="0" i="1" kern="1200" dirty="0"/>
            <a:t>Jan Voges</a:t>
          </a:r>
        </a:p>
        <a:p>
          <a:pPr marL="0" lvl="0" indent="0" algn="ctr" defTabSz="1644650">
            <a:lnSpc>
              <a:spcPct val="90000"/>
            </a:lnSpc>
            <a:spcBef>
              <a:spcPct val="0"/>
            </a:spcBef>
            <a:spcAft>
              <a:spcPct val="35000"/>
            </a:spcAft>
            <a:buNone/>
          </a:pPr>
          <a:r>
            <a:rPr lang="en-US" sz="3700" kern="1200" dirty="0"/>
            <a:t>Tuesday, April 23</a:t>
          </a:r>
        </a:p>
        <a:p>
          <a:pPr marL="0" lvl="0" indent="0" algn="ctr" defTabSz="1644650">
            <a:lnSpc>
              <a:spcPct val="90000"/>
            </a:lnSpc>
            <a:spcBef>
              <a:spcPct val="0"/>
            </a:spcBef>
            <a:spcAft>
              <a:spcPct val="35000"/>
            </a:spcAft>
            <a:buNone/>
          </a:pPr>
          <a:r>
            <a:rPr lang="en-US" sz="3700" kern="1200" dirty="0"/>
            <a:t>13:30–15:30 (2 hours)</a:t>
          </a:r>
        </a:p>
      </dsp:txBody>
      <dsp:txXfrm>
        <a:off x="1283" y="338846"/>
        <a:ext cx="5006206" cy="3673644"/>
      </dsp:txXfrm>
    </dsp:sp>
    <dsp:sp modelId="{340A707C-723D-5A4A-BD56-781A39DB3EB0}">
      <dsp:nvSpPr>
        <dsp:cNvPr id="0" name=""/>
        <dsp:cNvSpPr/>
      </dsp:nvSpPr>
      <dsp:spPr>
        <a:xfrm>
          <a:off x="5508110" y="338846"/>
          <a:ext cx="5006206" cy="36736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kern="1200" dirty="0"/>
            <a:t>Nutritional Science Use Case</a:t>
          </a:r>
        </a:p>
        <a:p>
          <a:pPr marL="0" lvl="0" indent="0" algn="ctr" defTabSz="1644650">
            <a:lnSpc>
              <a:spcPct val="90000"/>
            </a:lnSpc>
            <a:spcBef>
              <a:spcPct val="0"/>
            </a:spcBef>
            <a:spcAft>
              <a:spcPct val="35000"/>
            </a:spcAft>
            <a:buNone/>
          </a:pPr>
          <a:r>
            <a:rPr lang="en-US" sz="3700" i="1" kern="1200" dirty="0"/>
            <a:t>Fabian Müntefering</a:t>
          </a:r>
        </a:p>
        <a:p>
          <a:pPr marL="0" lvl="0" indent="0" algn="ctr" defTabSz="1644650">
            <a:lnSpc>
              <a:spcPct val="90000"/>
            </a:lnSpc>
            <a:spcBef>
              <a:spcPct val="0"/>
            </a:spcBef>
            <a:spcAft>
              <a:spcPct val="35000"/>
            </a:spcAft>
            <a:buNone/>
          </a:pPr>
          <a:r>
            <a:rPr lang="en-US" sz="3700" kern="1200" dirty="0"/>
            <a:t>Wednesday, April 24</a:t>
          </a:r>
        </a:p>
        <a:p>
          <a:pPr marL="0" lvl="0" indent="0" algn="ctr" defTabSz="1644650">
            <a:lnSpc>
              <a:spcPct val="90000"/>
            </a:lnSpc>
            <a:spcBef>
              <a:spcPct val="0"/>
            </a:spcBef>
            <a:spcAft>
              <a:spcPct val="35000"/>
            </a:spcAft>
            <a:buNone/>
          </a:pPr>
          <a:r>
            <a:rPr lang="en-US" sz="3700" kern="1200" dirty="0"/>
            <a:t>10:15–11:45 (1.5 hours)</a:t>
          </a:r>
        </a:p>
      </dsp:txBody>
      <dsp:txXfrm>
        <a:off x="5508110" y="338846"/>
        <a:ext cx="5006206" cy="36736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1F353-4297-E04E-B52A-E34DD2003799}">
      <dsp:nvSpPr>
        <dsp:cNvPr id="0" name=""/>
        <dsp:cNvSpPr/>
      </dsp:nvSpPr>
      <dsp:spPr>
        <a:xfrm>
          <a:off x="0" y="0"/>
          <a:ext cx="10515600" cy="20715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Unsupervised learning</a:t>
          </a:r>
        </a:p>
        <a:p>
          <a:pPr marL="0" lvl="0" indent="0" algn="l" defTabSz="1511300">
            <a:lnSpc>
              <a:spcPct val="90000"/>
            </a:lnSpc>
            <a:spcBef>
              <a:spcPct val="0"/>
            </a:spcBef>
            <a:spcAft>
              <a:spcPct val="35000"/>
            </a:spcAft>
            <a:buNone/>
          </a:pPr>
          <a:r>
            <a:rPr lang="en-US" sz="3400" kern="1200" dirty="0"/>
            <a:t>	↳ Clustering</a:t>
          </a:r>
        </a:p>
        <a:p>
          <a:pPr marL="0" lvl="0" indent="0" algn="l" defTabSz="1511300">
            <a:lnSpc>
              <a:spcPct val="90000"/>
            </a:lnSpc>
            <a:spcBef>
              <a:spcPct val="0"/>
            </a:spcBef>
            <a:spcAft>
              <a:spcPct val="35000"/>
            </a:spcAft>
            <a:buNone/>
          </a:pPr>
          <a:r>
            <a:rPr lang="en-US" sz="3400" kern="1200" dirty="0"/>
            <a:t>		↳ </a:t>
          </a:r>
          <a:r>
            <a:rPr lang="en-US" sz="3400" i="1" kern="1200" dirty="0"/>
            <a:t>k</a:t>
          </a:r>
          <a:r>
            <a:rPr lang="en-US" sz="3400" kern="1200" dirty="0"/>
            <a:t>-means</a:t>
          </a:r>
        </a:p>
      </dsp:txBody>
      <dsp:txXfrm>
        <a:off x="2310275" y="0"/>
        <a:ext cx="8205324" cy="2071559"/>
      </dsp:txXfrm>
    </dsp:sp>
    <dsp:sp modelId="{ED35BC3D-2EA3-8D4B-8971-DCB0D534817B}">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B0F6AE-5FCA-B14C-BA37-1D58A32F3A92}">
      <dsp:nvSpPr>
        <dsp:cNvPr id="0" name=""/>
        <dsp:cNvSpPr/>
      </dsp:nvSpPr>
      <dsp:spPr>
        <a:xfrm>
          <a:off x="0" y="2278715"/>
          <a:ext cx="10515600" cy="20715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Unsupervised learning</a:t>
          </a:r>
        </a:p>
        <a:p>
          <a:pPr marL="0" lvl="0" indent="0" algn="l" defTabSz="1511300">
            <a:lnSpc>
              <a:spcPct val="90000"/>
            </a:lnSpc>
            <a:spcBef>
              <a:spcPct val="0"/>
            </a:spcBef>
            <a:spcAft>
              <a:spcPct val="35000"/>
            </a:spcAft>
            <a:buNone/>
          </a:pPr>
          <a:r>
            <a:rPr lang="en-US" sz="3400" kern="1200" dirty="0"/>
            <a:t>	↳ Dimensionality reduction</a:t>
          </a:r>
        </a:p>
        <a:p>
          <a:pPr marL="0" lvl="0" indent="0" algn="l" defTabSz="1511300">
            <a:lnSpc>
              <a:spcPct val="90000"/>
            </a:lnSpc>
            <a:spcBef>
              <a:spcPct val="0"/>
            </a:spcBef>
            <a:spcAft>
              <a:spcPct val="35000"/>
            </a:spcAft>
            <a:buNone/>
          </a:pPr>
          <a:r>
            <a:rPr lang="en-US" sz="3400" kern="1200" dirty="0"/>
            <a:t>		↳ PCA</a:t>
          </a:r>
        </a:p>
      </dsp:txBody>
      <dsp:txXfrm>
        <a:off x="2310275" y="2278715"/>
        <a:ext cx="8205324" cy="2071559"/>
      </dsp:txXfrm>
    </dsp:sp>
    <dsp:sp modelId="{8FF81424-E4A1-5349-B15B-695020CA9C10}">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1F353-4297-E04E-B52A-E34DD2003799}">
      <dsp:nvSpPr>
        <dsp:cNvPr id="0" name=""/>
        <dsp:cNvSpPr/>
      </dsp:nvSpPr>
      <dsp:spPr>
        <a:xfrm>
          <a:off x="0" y="0"/>
          <a:ext cx="10515600" cy="20715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Unsupervised learning</a:t>
          </a:r>
        </a:p>
        <a:p>
          <a:pPr marL="0" lvl="0" indent="0" algn="l" defTabSz="1511300">
            <a:lnSpc>
              <a:spcPct val="90000"/>
            </a:lnSpc>
            <a:spcBef>
              <a:spcPct val="0"/>
            </a:spcBef>
            <a:spcAft>
              <a:spcPct val="35000"/>
            </a:spcAft>
            <a:buNone/>
          </a:pPr>
          <a:r>
            <a:rPr lang="en-US" sz="3400" kern="1200" dirty="0"/>
            <a:t>	↳ Clustering</a:t>
          </a:r>
        </a:p>
        <a:p>
          <a:pPr marL="0" lvl="0" indent="0" algn="l" defTabSz="1511300">
            <a:lnSpc>
              <a:spcPct val="90000"/>
            </a:lnSpc>
            <a:spcBef>
              <a:spcPct val="0"/>
            </a:spcBef>
            <a:spcAft>
              <a:spcPct val="35000"/>
            </a:spcAft>
            <a:buNone/>
          </a:pPr>
          <a:r>
            <a:rPr lang="en-US" sz="3400" kern="1200" dirty="0"/>
            <a:t>		↳ </a:t>
          </a:r>
          <a:r>
            <a:rPr lang="en-US" sz="3400" i="1" kern="1200" dirty="0"/>
            <a:t>k</a:t>
          </a:r>
          <a:r>
            <a:rPr lang="en-US" sz="3400" kern="1200" dirty="0"/>
            <a:t>-means</a:t>
          </a:r>
        </a:p>
      </dsp:txBody>
      <dsp:txXfrm>
        <a:off x="2310275" y="0"/>
        <a:ext cx="8205324" cy="2071559"/>
      </dsp:txXfrm>
    </dsp:sp>
    <dsp:sp modelId="{ED35BC3D-2EA3-8D4B-8971-DCB0D534817B}">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B0F6AE-5FCA-B14C-BA37-1D58A32F3A92}">
      <dsp:nvSpPr>
        <dsp:cNvPr id="0" name=""/>
        <dsp:cNvSpPr/>
      </dsp:nvSpPr>
      <dsp:spPr>
        <a:xfrm>
          <a:off x="0" y="2278715"/>
          <a:ext cx="10515600" cy="20715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Unsupervised learning</a:t>
          </a:r>
        </a:p>
        <a:p>
          <a:pPr marL="0" lvl="0" indent="0" algn="l" defTabSz="1511300">
            <a:lnSpc>
              <a:spcPct val="90000"/>
            </a:lnSpc>
            <a:spcBef>
              <a:spcPct val="0"/>
            </a:spcBef>
            <a:spcAft>
              <a:spcPct val="35000"/>
            </a:spcAft>
            <a:buNone/>
          </a:pPr>
          <a:r>
            <a:rPr lang="en-US" sz="3400" kern="1200" dirty="0"/>
            <a:t>	↳ Dimensionality reduction</a:t>
          </a:r>
        </a:p>
        <a:p>
          <a:pPr marL="0" lvl="0" indent="0" algn="l" defTabSz="1511300">
            <a:lnSpc>
              <a:spcPct val="90000"/>
            </a:lnSpc>
            <a:spcBef>
              <a:spcPct val="0"/>
            </a:spcBef>
            <a:spcAft>
              <a:spcPct val="35000"/>
            </a:spcAft>
            <a:buNone/>
          </a:pPr>
          <a:r>
            <a:rPr lang="en-US" sz="3400" kern="1200" dirty="0"/>
            <a:t>		↳ PCA</a:t>
          </a:r>
        </a:p>
      </dsp:txBody>
      <dsp:txXfrm>
        <a:off x="2310275" y="2278715"/>
        <a:ext cx="8205324" cy="2071559"/>
      </dsp:txXfrm>
    </dsp:sp>
    <dsp:sp modelId="{8FF81424-E4A1-5349-B15B-695020CA9C10}">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3581C-F8D1-0540-B011-40F306711522}">
      <dsp:nvSpPr>
        <dsp:cNvPr id="0" name=""/>
        <dsp:cNvSpPr/>
      </dsp:nvSpPr>
      <dsp:spPr>
        <a:xfrm>
          <a:off x="0" y="0"/>
          <a:ext cx="10515600" cy="20715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Supervised learning</a:t>
          </a:r>
        </a:p>
        <a:p>
          <a:pPr marL="0" lvl="0" indent="0" algn="l" defTabSz="1511300">
            <a:lnSpc>
              <a:spcPct val="90000"/>
            </a:lnSpc>
            <a:spcBef>
              <a:spcPct val="0"/>
            </a:spcBef>
            <a:spcAft>
              <a:spcPct val="35000"/>
            </a:spcAft>
            <a:buNone/>
          </a:pPr>
          <a:r>
            <a:rPr lang="en-US" sz="3400" kern="1200" dirty="0"/>
            <a:t>	↳ Classification</a:t>
          </a:r>
        </a:p>
        <a:p>
          <a:pPr marL="0" lvl="0" indent="0" algn="l" defTabSz="1511300">
            <a:lnSpc>
              <a:spcPct val="90000"/>
            </a:lnSpc>
            <a:spcBef>
              <a:spcPct val="0"/>
            </a:spcBef>
            <a:spcAft>
              <a:spcPct val="35000"/>
            </a:spcAft>
            <a:buNone/>
          </a:pPr>
          <a:r>
            <a:rPr lang="en-US" sz="3400" kern="1200" dirty="0"/>
            <a:t>		↳ Naïve Bayes classifier</a:t>
          </a:r>
        </a:p>
      </dsp:txBody>
      <dsp:txXfrm>
        <a:off x="2310275" y="0"/>
        <a:ext cx="8205324" cy="2071559"/>
      </dsp:txXfrm>
    </dsp:sp>
    <dsp:sp modelId="{0ADECBD8-36AE-BF44-B6F0-DB9A171469C2}">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C4B825-997C-2944-A753-623CC5D0460D}">
      <dsp:nvSpPr>
        <dsp:cNvPr id="0" name=""/>
        <dsp:cNvSpPr/>
      </dsp:nvSpPr>
      <dsp:spPr>
        <a:xfrm>
          <a:off x="0" y="2278715"/>
          <a:ext cx="10515600" cy="20715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Supervised learning</a:t>
          </a:r>
        </a:p>
        <a:p>
          <a:pPr marL="0" lvl="0" indent="0" algn="l" defTabSz="1511300">
            <a:lnSpc>
              <a:spcPct val="90000"/>
            </a:lnSpc>
            <a:spcBef>
              <a:spcPct val="0"/>
            </a:spcBef>
            <a:spcAft>
              <a:spcPct val="35000"/>
            </a:spcAft>
            <a:buNone/>
          </a:pPr>
          <a:r>
            <a:rPr lang="en-US" sz="3400" kern="1200" dirty="0"/>
            <a:t>	↳ Classification</a:t>
          </a:r>
        </a:p>
        <a:p>
          <a:pPr marL="0" lvl="0" indent="0" algn="l" defTabSz="1511300">
            <a:lnSpc>
              <a:spcPct val="90000"/>
            </a:lnSpc>
            <a:spcBef>
              <a:spcPct val="0"/>
            </a:spcBef>
            <a:spcAft>
              <a:spcPct val="35000"/>
            </a:spcAft>
            <a:buNone/>
          </a:pPr>
          <a:r>
            <a:rPr lang="en-US" sz="3400" kern="1200" dirty="0"/>
            <a:t>		↳ Decision trees</a:t>
          </a:r>
        </a:p>
      </dsp:txBody>
      <dsp:txXfrm>
        <a:off x="2310275" y="2278715"/>
        <a:ext cx="8205324" cy="2071559"/>
      </dsp:txXfrm>
    </dsp:sp>
    <dsp:sp modelId="{4D287C2F-83A8-B64D-B03F-A082DD1D3A6D}">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a:srcRect/>
          <a:stretch>
            <a:fillRect l="-23000" r="-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3581C-F8D1-0540-B011-40F306711522}">
      <dsp:nvSpPr>
        <dsp:cNvPr id="0" name=""/>
        <dsp:cNvSpPr/>
      </dsp:nvSpPr>
      <dsp:spPr>
        <a:xfrm>
          <a:off x="0" y="0"/>
          <a:ext cx="10515600" cy="20715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Supervised learning</a:t>
          </a:r>
        </a:p>
        <a:p>
          <a:pPr marL="0" lvl="0" indent="0" algn="l" defTabSz="1511300">
            <a:lnSpc>
              <a:spcPct val="90000"/>
            </a:lnSpc>
            <a:spcBef>
              <a:spcPct val="0"/>
            </a:spcBef>
            <a:spcAft>
              <a:spcPct val="35000"/>
            </a:spcAft>
            <a:buNone/>
          </a:pPr>
          <a:r>
            <a:rPr lang="en-US" sz="3400" kern="1200" dirty="0"/>
            <a:t>	↳ Classification</a:t>
          </a:r>
        </a:p>
        <a:p>
          <a:pPr marL="0" lvl="0" indent="0" algn="l" defTabSz="1511300">
            <a:lnSpc>
              <a:spcPct val="90000"/>
            </a:lnSpc>
            <a:spcBef>
              <a:spcPct val="0"/>
            </a:spcBef>
            <a:spcAft>
              <a:spcPct val="35000"/>
            </a:spcAft>
            <a:buNone/>
          </a:pPr>
          <a:r>
            <a:rPr lang="en-US" sz="3400" kern="1200" dirty="0"/>
            <a:t>		↳ Naïve Bayes classifier</a:t>
          </a:r>
        </a:p>
      </dsp:txBody>
      <dsp:txXfrm>
        <a:off x="2310275" y="0"/>
        <a:ext cx="8205324" cy="2071559"/>
      </dsp:txXfrm>
    </dsp:sp>
    <dsp:sp modelId="{0ADECBD8-36AE-BF44-B6F0-DB9A171469C2}">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C4B825-997C-2944-A753-623CC5D0460D}">
      <dsp:nvSpPr>
        <dsp:cNvPr id="0" name=""/>
        <dsp:cNvSpPr/>
      </dsp:nvSpPr>
      <dsp:spPr>
        <a:xfrm>
          <a:off x="0" y="2278715"/>
          <a:ext cx="10515600" cy="20715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Supervised learning</a:t>
          </a:r>
        </a:p>
        <a:p>
          <a:pPr marL="0" lvl="0" indent="0" algn="l" defTabSz="1511300">
            <a:lnSpc>
              <a:spcPct val="90000"/>
            </a:lnSpc>
            <a:spcBef>
              <a:spcPct val="0"/>
            </a:spcBef>
            <a:spcAft>
              <a:spcPct val="35000"/>
            </a:spcAft>
            <a:buNone/>
          </a:pPr>
          <a:r>
            <a:rPr lang="en-US" sz="3400" kern="1200" dirty="0"/>
            <a:t>	↳ Classification</a:t>
          </a:r>
        </a:p>
        <a:p>
          <a:pPr marL="0" lvl="0" indent="0" algn="l" defTabSz="1511300">
            <a:lnSpc>
              <a:spcPct val="90000"/>
            </a:lnSpc>
            <a:spcBef>
              <a:spcPct val="0"/>
            </a:spcBef>
            <a:spcAft>
              <a:spcPct val="35000"/>
            </a:spcAft>
            <a:buNone/>
          </a:pPr>
          <a:r>
            <a:rPr lang="en-US" sz="3400" kern="1200" dirty="0"/>
            <a:t>		↳ Decision trees</a:t>
          </a:r>
        </a:p>
      </dsp:txBody>
      <dsp:txXfrm>
        <a:off x="2310275" y="2278715"/>
        <a:ext cx="8205324" cy="2071559"/>
      </dsp:txXfrm>
    </dsp:sp>
    <dsp:sp modelId="{4D287C2F-83A8-B64D-B03F-A082DD1D3A6D}">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a:srcRect/>
          <a:stretch>
            <a:fillRect l="-23000" r="-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94F5F-69FC-3A49-B3C1-25059BDA61C1}" type="datetimeFigureOut">
              <a:rPr lang="en-US" smtClean="0"/>
              <a:t>4/23/24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4DEB0-866D-E944-A0B7-5C8622AEB88F}" type="slidenum">
              <a:rPr lang="en-US" smtClean="0"/>
              <a:t>‹#›</a:t>
            </a:fld>
            <a:endParaRPr lang="en-US"/>
          </a:p>
        </p:txBody>
      </p:sp>
    </p:spTree>
    <p:extLst>
      <p:ext uri="{BB962C8B-B14F-4D97-AF65-F5344CB8AC3E}">
        <p14:creationId xmlns:p14="http://schemas.microsoft.com/office/powerpoint/2010/main" val="384114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Moore’s law: the costs are halved every two years</a:t>
            </a:r>
          </a:p>
        </p:txBody>
      </p:sp>
      <p:sp>
        <p:nvSpPr>
          <p:cNvPr id="4" name="Slide Number Placeholder 3"/>
          <p:cNvSpPr>
            <a:spLocks noGrp="1"/>
          </p:cNvSpPr>
          <p:nvPr>
            <p:ph type="sldNum" sz="quarter" idx="5"/>
          </p:nvPr>
        </p:nvSpPr>
        <p:spPr/>
        <p:txBody>
          <a:bodyPr/>
          <a:lstStyle/>
          <a:p>
            <a:fld id="{BB4D25C8-8147-5949-B2FA-83D5D78276E9}" type="slidenum">
              <a:rPr lang="en-US" smtClean="0"/>
              <a:t>3</a:t>
            </a:fld>
            <a:endParaRPr lang="en-US" dirty="0"/>
          </a:p>
        </p:txBody>
      </p:sp>
    </p:spTree>
    <p:extLst>
      <p:ext uri="{BB962C8B-B14F-4D97-AF65-F5344CB8AC3E}">
        <p14:creationId xmlns:p14="http://schemas.microsoft.com/office/powerpoint/2010/main" val="3978645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0" dirty="0"/>
          </a:p>
        </p:txBody>
      </p:sp>
      <p:sp>
        <p:nvSpPr>
          <p:cNvPr id="4" name="Slide Number Placeholder 3"/>
          <p:cNvSpPr>
            <a:spLocks noGrp="1"/>
          </p:cNvSpPr>
          <p:nvPr>
            <p:ph type="sldNum" sz="quarter" idx="5"/>
          </p:nvPr>
        </p:nvSpPr>
        <p:spPr/>
        <p:txBody>
          <a:bodyPr/>
          <a:lstStyle/>
          <a:p>
            <a:fld id="{BB4D25C8-8147-5949-B2FA-83D5D78276E9}" type="slidenum">
              <a:rPr lang="en-US" smtClean="0"/>
              <a:t>57</a:t>
            </a:fld>
            <a:endParaRPr lang="en-US" dirty="0"/>
          </a:p>
        </p:txBody>
      </p:sp>
    </p:spTree>
    <p:extLst>
      <p:ext uri="{BB962C8B-B14F-4D97-AF65-F5344CB8AC3E}">
        <p14:creationId xmlns:p14="http://schemas.microsoft.com/office/powerpoint/2010/main" val="288504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D25C8-8147-5949-B2FA-83D5D78276E9}" type="slidenum">
              <a:rPr lang="en-US" smtClean="0"/>
              <a:t>59</a:t>
            </a:fld>
            <a:endParaRPr lang="en-US" dirty="0"/>
          </a:p>
        </p:txBody>
      </p:sp>
    </p:spTree>
    <p:extLst>
      <p:ext uri="{BB962C8B-B14F-4D97-AF65-F5344CB8AC3E}">
        <p14:creationId xmlns:p14="http://schemas.microsoft.com/office/powerpoint/2010/main" val="50106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D25C8-8147-5949-B2FA-83D5D78276E9}" type="slidenum">
              <a:rPr lang="en-US" smtClean="0"/>
              <a:t>60</a:t>
            </a:fld>
            <a:endParaRPr lang="en-US" dirty="0"/>
          </a:p>
        </p:txBody>
      </p:sp>
    </p:spTree>
    <p:extLst>
      <p:ext uri="{BB962C8B-B14F-4D97-AF65-F5344CB8AC3E}">
        <p14:creationId xmlns:p14="http://schemas.microsoft.com/office/powerpoint/2010/main" val="2706507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has the advantage of leveraging information that is brought by the prior and cannot be found in the training data. This additional information helps to reduce the variance in the MAP point estimate (in comparison to the ML estimate).</a:t>
            </a:r>
          </a:p>
        </p:txBody>
      </p:sp>
      <p:sp>
        <p:nvSpPr>
          <p:cNvPr id="4" name="Slide Number Placeholder 3"/>
          <p:cNvSpPr>
            <a:spLocks noGrp="1"/>
          </p:cNvSpPr>
          <p:nvPr>
            <p:ph type="sldNum" sz="quarter" idx="5"/>
          </p:nvPr>
        </p:nvSpPr>
        <p:spPr/>
        <p:txBody>
          <a:bodyPr/>
          <a:lstStyle/>
          <a:p>
            <a:fld id="{BB4D25C8-8147-5949-B2FA-83D5D78276E9}" type="slidenum">
              <a:rPr lang="en-US" smtClean="0"/>
              <a:t>61</a:t>
            </a:fld>
            <a:endParaRPr lang="en-US" dirty="0"/>
          </a:p>
        </p:txBody>
      </p:sp>
    </p:spTree>
    <p:extLst>
      <p:ext uri="{BB962C8B-B14F-4D97-AF65-F5344CB8AC3E}">
        <p14:creationId xmlns:p14="http://schemas.microsoft.com/office/powerpoint/2010/main" val="644348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D25C8-8147-5949-B2FA-83D5D78276E9}" type="slidenum">
              <a:rPr lang="en-US" smtClean="0"/>
              <a:t>69</a:t>
            </a:fld>
            <a:endParaRPr lang="en-US" dirty="0"/>
          </a:p>
        </p:txBody>
      </p:sp>
    </p:spTree>
    <p:extLst>
      <p:ext uri="{BB962C8B-B14F-4D97-AF65-F5344CB8AC3E}">
        <p14:creationId xmlns:p14="http://schemas.microsoft.com/office/powerpoint/2010/main" val="1050386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D25C8-8147-5949-B2FA-83D5D78276E9}" type="slidenum">
              <a:rPr lang="en-US" smtClean="0"/>
              <a:t>88</a:t>
            </a:fld>
            <a:endParaRPr lang="en-US" dirty="0"/>
          </a:p>
        </p:txBody>
      </p:sp>
    </p:spTree>
    <p:extLst>
      <p:ext uri="{BB962C8B-B14F-4D97-AF65-F5344CB8AC3E}">
        <p14:creationId xmlns:p14="http://schemas.microsoft.com/office/powerpoint/2010/main" val="2133706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D25C8-8147-5949-B2FA-83D5D78276E9}" type="slidenum">
              <a:rPr lang="en-US" smtClean="0"/>
              <a:t>93</a:t>
            </a:fld>
            <a:endParaRPr lang="en-US" dirty="0"/>
          </a:p>
        </p:txBody>
      </p:sp>
    </p:spTree>
    <p:extLst>
      <p:ext uri="{BB962C8B-B14F-4D97-AF65-F5344CB8AC3E}">
        <p14:creationId xmlns:p14="http://schemas.microsoft.com/office/powerpoint/2010/main" val="1697354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4DEB0-866D-E944-A0B7-5C8622AEB88F}" type="slidenum">
              <a:rPr lang="en-US" smtClean="0"/>
              <a:t>10</a:t>
            </a:fld>
            <a:endParaRPr lang="en-US"/>
          </a:p>
        </p:txBody>
      </p:sp>
    </p:spTree>
    <p:extLst>
      <p:ext uri="{BB962C8B-B14F-4D97-AF65-F5344CB8AC3E}">
        <p14:creationId xmlns:p14="http://schemas.microsoft.com/office/powerpoint/2010/main" val="112520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omputerModernRoman"/>
              </a:rPr>
              <a:t>PCA learns a linear projection that aligns the direction of greatest variance with the axes of the new space.</a:t>
            </a:r>
            <a:endParaRPr lang="en-US" dirty="0">
              <a:effectLst/>
            </a:endParaRPr>
          </a:p>
        </p:txBody>
      </p:sp>
      <p:sp>
        <p:nvSpPr>
          <p:cNvPr id="4" name="Slide Number Placeholder 3"/>
          <p:cNvSpPr>
            <a:spLocks noGrp="1"/>
          </p:cNvSpPr>
          <p:nvPr>
            <p:ph type="sldNum" sz="quarter" idx="5"/>
          </p:nvPr>
        </p:nvSpPr>
        <p:spPr/>
        <p:txBody>
          <a:bodyPr/>
          <a:lstStyle/>
          <a:p>
            <a:fld id="{BB4D25C8-8147-5949-B2FA-83D5D78276E9}" type="slidenum">
              <a:rPr lang="en-US" smtClean="0"/>
              <a:t>37</a:t>
            </a:fld>
            <a:endParaRPr lang="en-US" dirty="0"/>
          </a:p>
        </p:txBody>
      </p:sp>
    </p:spTree>
    <p:extLst>
      <p:ext uri="{BB962C8B-B14F-4D97-AF65-F5344CB8AC3E}">
        <p14:creationId xmlns:p14="http://schemas.microsoft.com/office/powerpoint/2010/main" val="3868964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D25C8-8147-5949-B2FA-83D5D78276E9}" type="slidenum">
              <a:rPr lang="en-US" smtClean="0"/>
              <a:t>40</a:t>
            </a:fld>
            <a:endParaRPr lang="en-US" dirty="0"/>
          </a:p>
        </p:txBody>
      </p:sp>
    </p:spTree>
    <p:extLst>
      <p:ext uri="{BB962C8B-B14F-4D97-AF65-F5344CB8AC3E}">
        <p14:creationId xmlns:p14="http://schemas.microsoft.com/office/powerpoint/2010/main" val="231758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D25C8-8147-5949-B2FA-83D5D78276E9}" type="slidenum">
              <a:rPr lang="en-US" smtClean="0"/>
              <a:t>42</a:t>
            </a:fld>
            <a:endParaRPr lang="en-US" dirty="0"/>
          </a:p>
        </p:txBody>
      </p:sp>
    </p:spTree>
    <p:extLst>
      <p:ext uri="{BB962C8B-B14F-4D97-AF65-F5344CB8AC3E}">
        <p14:creationId xmlns:p14="http://schemas.microsoft.com/office/powerpoint/2010/main" val="1043468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0" dirty="0"/>
          </a:p>
        </p:txBody>
      </p:sp>
      <p:sp>
        <p:nvSpPr>
          <p:cNvPr id="4" name="Slide Number Placeholder 3"/>
          <p:cNvSpPr>
            <a:spLocks noGrp="1"/>
          </p:cNvSpPr>
          <p:nvPr>
            <p:ph type="sldNum" sz="quarter" idx="5"/>
          </p:nvPr>
        </p:nvSpPr>
        <p:spPr/>
        <p:txBody>
          <a:bodyPr/>
          <a:lstStyle/>
          <a:p>
            <a:fld id="{BB4D25C8-8147-5949-B2FA-83D5D78276E9}" type="slidenum">
              <a:rPr lang="en-US" smtClean="0"/>
              <a:t>53</a:t>
            </a:fld>
            <a:endParaRPr lang="en-US" dirty="0"/>
          </a:p>
        </p:txBody>
      </p:sp>
    </p:spTree>
    <p:extLst>
      <p:ext uri="{BB962C8B-B14F-4D97-AF65-F5344CB8AC3E}">
        <p14:creationId xmlns:p14="http://schemas.microsoft.com/office/powerpoint/2010/main" val="1059561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0" dirty="0"/>
          </a:p>
        </p:txBody>
      </p:sp>
      <p:sp>
        <p:nvSpPr>
          <p:cNvPr id="4" name="Slide Number Placeholder 3"/>
          <p:cNvSpPr>
            <a:spLocks noGrp="1"/>
          </p:cNvSpPr>
          <p:nvPr>
            <p:ph type="sldNum" sz="quarter" idx="5"/>
          </p:nvPr>
        </p:nvSpPr>
        <p:spPr/>
        <p:txBody>
          <a:bodyPr/>
          <a:lstStyle/>
          <a:p>
            <a:fld id="{BB4D25C8-8147-5949-B2FA-83D5D78276E9}" type="slidenum">
              <a:rPr lang="en-US" smtClean="0"/>
              <a:t>54</a:t>
            </a:fld>
            <a:endParaRPr lang="en-US" dirty="0"/>
          </a:p>
        </p:txBody>
      </p:sp>
    </p:spTree>
    <p:extLst>
      <p:ext uri="{BB962C8B-B14F-4D97-AF65-F5344CB8AC3E}">
        <p14:creationId xmlns:p14="http://schemas.microsoft.com/office/powerpoint/2010/main" val="139388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0" dirty="0"/>
          </a:p>
        </p:txBody>
      </p:sp>
      <p:sp>
        <p:nvSpPr>
          <p:cNvPr id="4" name="Slide Number Placeholder 3"/>
          <p:cNvSpPr>
            <a:spLocks noGrp="1"/>
          </p:cNvSpPr>
          <p:nvPr>
            <p:ph type="sldNum" sz="quarter" idx="5"/>
          </p:nvPr>
        </p:nvSpPr>
        <p:spPr/>
        <p:txBody>
          <a:bodyPr/>
          <a:lstStyle/>
          <a:p>
            <a:fld id="{BB4D25C8-8147-5949-B2FA-83D5D78276E9}" type="slidenum">
              <a:rPr lang="en-US" smtClean="0"/>
              <a:t>55</a:t>
            </a:fld>
            <a:endParaRPr lang="en-US" dirty="0"/>
          </a:p>
        </p:txBody>
      </p:sp>
    </p:spTree>
    <p:extLst>
      <p:ext uri="{BB962C8B-B14F-4D97-AF65-F5344CB8AC3E}">
        <p14:creationId xmlns:p14="http://schemas.microsoft.com/office/powerpoint/2010/main" val="214093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0" dirty="0"/>
          </a:p>
        </p:txBody>
      </p:sp>
      <p:sp>
        <p:nvSpPr>
          <p:cNvPr id="4" name="Slide Number Placeholder 3"/>
          <p:cNvSpPr>
            <a:spLocks noGrp="1"/>
          </p:cNvSpPr>
          <p:nvPr>
            <p:ph type="sldNum" sz="quarter" idx="5"/>
          </p:nvPr>
        </p:nvSpPr>
        <p:spPr/>
        <p:txBody>
          <a:bodyPr/>
          <a:lstStyle/>
          <a:p>
            <a:fld id="{BB4D25C8-8147-5949-B2FA-83D5D78276E9}" type="slidenum">
              <a:rPr lang="en-US" smtClean="0"/>
              <a:t>56</a:t>
            </a:fld>
            <a:endParaRPr lang="en-US" dirty="0"/>
          </a:p>
        </p:txBody>
      </p:sp>
    </p:spTree>
    <p:extLst>
      <p:ext uri="{BB962C8B-B14F-4D97-AF65-F5344CB8AC3E}">
        <p14:creationId xmlns:p14="http://schemas.microsoft.com/office/powerpoint/2010/main" val="1878649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5532-32D8-5D22-3E61-C6FFBED601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CC1EC7-651A-C58C-42D5-A41E70758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EAE3BB-A006-3151-5B96-413EEB98B34F}"/>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5" name="Footer Placeholder 4">
            <a:extLst>
              <a:ext uri="{FF2B5EF4-FFF2-40B4-BE49-F238E27FC236}">
                <a16:creationId xmlns:a16="http://schemas.microsoft.com/office/drawing/2014/main" id="{19108B14-80D3-E8B6-899C-E10C9E196C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72CAAC-F27D-3D49-8BAD-71C928972220}"/>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273993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32123-ABA3-C897-7FB4-69050F199F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FD8709-EE2D-ACAF-23A9-275AC1434A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BADC2-FA2E-BDC9-63F6-9596C2B6F43D}"/>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5" name="Footer Placeholder 4">
            <a:extLst>
              <a:ext uri="{FF2B5EF4-FFF2-40B4-BE49-F238E27FC236}">
                <a16:creationId xmlns:a16="http://schemas.microsoft.com/office/drawing/2014/main" id="{13209075-41B0-15D6-1815-E2DDBE916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E5BA1-DF9E-CF38-E668-9C9CEC4F616A}"/>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178442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21AA04-41A0-30A5-AE8C-D9D3DFE199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57F4E9-51A6-E500-7F70-A1AF3A907B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14E98-6CDE-AC2C-AA22-0C63E9D09525}"/>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5" name="Footer Placeholder 4">
            <a:extLst>
              <a:ext uri="{FF2B5EF4-FFF2-40B4-BE49-F238E27FC236}">
                <a16:creationId xmlns:a16="http://schemas.microsoft.com/office/drawing/2014/main" id="{913D1330-6BE8-3EA2-E855-3A21B0562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BF7F9-1E01-89E2-1924-77C61A5568E4}"/>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4011555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5FED-8079-35A3-CC98-D8E9450998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F3B562-D206-5873-1C11-9F6915B332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FBC20-E893-848F-B23D-055A2A3975C9}"/>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5" name="Footer Placeholder 4">
            <a:extLst>
              <a:ext uri="{FF2B5EF4-FFF2-40B4-BE49-F238E27FC236}">
                <a16:creationId xmlns:a16="http://schemas.microsoft.com/office/drawing/2014/main" id="{94B349DE-6A44-79F1-9646-CC59F8851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64341-F09D-8968-AA5B-362192757D38}"/>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2545238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6F40-0B64-3E74-7EE4-ECC19FFABB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28C77E-1B87-71CB-E865-10BF42B9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8FC073-E516-4893-9E8C-A32A742649B1}"/>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5" name="Footer Placeholder 4">
            <a:extLst>
              <a:ext uri="{FF2B5EF4-FFF2-40B4-BE49-F238E27FC236}">
                <a16:creationId xmlns:a16="http://schemas.microsoft.com/office/drawing/2014/main" id="{636F1C14-B8AB-6E47-DC60-5BE7E58AD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897BE-71B4-E45B-F0BF-B80D0F6A22C1}"/>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1798831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2599-45B8-F628-6B8C-12062FCE09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07549E-EFC6-97BD-26F4-6364385855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D28D38-0A00-D8EA-06B5-0568A86D0C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7438C9-B609-B0A3-DB09-B681BCB85A07}"/>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6" name="Footer Placeholder 5">
            <a:extLst>
              <a:ext uri="{FF2B5EF4-FFF2-40B4-BE49-F238E27FC236}">
                <a16:creationId xmlns:a16="http://schemas.microsoft.com/office/drawing/2014/main" id="{08998623-3E9A-629B-7B32-479767962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5EB37-9A8D-903F-199B-9D1D0BD48C44}"/>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416333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09FC-687B-B09D-ECC5-6FBFDCD058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C43F49-19E8-BFC5-664D-26FF30248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0CFE71-B69E-8B1C-0C29-B51B1CF71C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A4F855-4AE0-D97C-6A7B-FEEB857B28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68EF02-C1CF-9CC6-CEB9-98D77F3ED4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38FE21-D76F-775F-E822-66725AE82B8E}"/>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8" name="Footer Placeholder 7">
            <a:extLst>
              <a:ext uri="{FF2B5EF4-FFF2-40B4-BE49-F238E27FC236}">
                <a16:creationId xmlns:a16="http://schemas.microsoft.com/office/drawing/2014/main" id="{E5A4C69B-89E8-EE58-6762-B94784EC7E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0DC28D-48DC-3047-451F-90A78F488AEB}"/>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3905212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9E2D-D875-4C02-9521-8350E75B45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6B1D55-00F0-E8F7-BC93-AC7C019E31FB}"/>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4" name="Footer Placeholder 3">
            <a:extLst>
              <a:ext uri="{FF2B5EF4-FFF2-40B4-BE49-F238E27FC236}">
                <a16:creationId xmlns:a16="http://schemas.microsoft.com/office/drawing/2014/main" id="{A82E5519-59B4-81C0-8FC1-C33E3E4D2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EC8996-2375-2217-A66C-4C87416F31FF}"/>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18181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6EA7CE-67D8-93F2-CCFF-FA6907E88014}"/>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3" name="Footer Placeholder 2">
            <a:extLst>
              <a:ext uri="{FF2B5EF4-FFF2-40B4-BE49-F238E27FC236}">
                <a16:creationId xmlns:a16="http://schemas.microsoft.com/office/drawing/2014/main" id="{21155764-C738-F74D-FE0D-4BB0DDE8A4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E7FF-7380-F892-A48F-C9487161CE2B}"/>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3017831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AA9D-44CE-4FA0-DA18-9DFCE2539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69AAB3-1DEA-6762-0ECB-0258BFA1B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CC21E4-BB9D-2A58-B70E-FF8872D0E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51DE39-C202-1F26-98FB-FB77A222238E}"/>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6" name="Footer Placeholder 5">
            <a:extLst>
              <a:ext uri="{FF2B5EF4-FFF2-40B4-BE49-F238E27FC236}">
                <a16:creationId xmlns:a16="http://schemas.microsoft.com/office/drawing/2014/main" id="{FDC93472-8190-AE77-B83B-BD18F9953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FAC29-5C8C-492A-5440-1BC59ED969B8}"/>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744132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D967-8403-0D08-E12C-FC6A04B153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D51267-153D-AD43-F0A9-3DE594B75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627C6A-AEB4-C19A-5946-973623BEB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E757B3-7613-06C0-C896-A0F72C19A21E}"/>
              </a:ext>
            </a:extLst>
          </p:cNvPr>
          <p:cNvSpPr>
            <a:spLocks noGrp="1"/>
          </p:cNvSpPr>
          <p:nvPr>
            <p:ph type="dt" sz="half" idx="10"/>
          </p:nvPr>
        </p:nvSpPr>
        <p:spPr/>
        <p:txBody>
          <a:bodyPr/>
          <a:lstStyle/>
          <a:p>
            <a:fld id="{804AE11D-9D48-F74B-8049-EAFC5719DD38}" type="datetimeFigureOut">
              <a:rPr lang="en-US" smtClean="0"/>
              <a:t>4/23/24</a:t>
            </a:fld>
            <a:endParaRPr lang="en-US"/>
          </a:p>
        </p:txBody>
      </p:sp>
      <p:sp>
        <p:nvSpPr>
          <p:cNvPr id="6" name="Footer Placeholder 5">
            <a:extLst>
              <a:ext uri="{FF2B5EF4-FFF2-40B4-BE49-F238E27FC236}">
                <a16:creationId xmlns:a16="http://schemas.microsoft.com/office/drawing/2014/main" id="{0033C356-F710-DE30-D253-533E6241F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03F86-5A25-F15E-D32E-B75BA07E33D7}"/>
              </a:ext>
            </a:extLst>
          </p:cNvPr>
          <p:cNvSpPr>
            <a:spLocks noGrp="1"/>
          </p:cNvSpPr>
          <p:nvPr>
            <p:ph type="sldNum" sz="quarter" idx="12"/>
          </p:nvPr>
        </p:nvSpPr>
        <p:spPr/>
        <p:txBody>
          <a:bodyPr/>
          <a:lstStyle/>
          <a:p>
            <a:fld id="{19C45706-612A-E04D-B137-61BE68DBE6D6}" type="slidenum">
              <a:rPr lang="en-US" smtClean="0"/>
              <a:t>‹#›</a:t>
            </a:fld>
            <a:endParaRPr lang="en-US"/>
          </a:p>
        </p:txBody>
      </p:sp>
    </p:spTree>
    <p:extLst>
      <p:ext uri="{BB962C8B-B14F-4D97-AF65-F5344CB8AC3E}">
        <p14:creationId xmlns:p14="http://schemas.microsoft.com/office/powerpoint/2010/main" val="67567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8C75E6-E300-24B0-4447-9494B544BF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31468B-204D-83D9-B7EC-A7C7507A5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6B198-1BCA-3790-F364-84A836529D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4AE11D-9D48-F74B-8049-EAFC5719DD38}" type="datetimeFigureOut">
              <a:rPr lang="en-US" smtClean="0"/>
              <a:t>4/23/24</a:t>
            </a:fld>
            <a:endParaRPr lang="en-US"/>
          </a:p>
        </p:txBody>
      </p:sp>
      <p:sp>
        <p:nvSpPr>
          <p:cNvPr id="5" name="Footer Placeholder 4">
            <a:extLst>
              <a:ext uri="{FF2B5EF4-FFF2-40B4-BE49-F238E27FC236}">
                <a16:creationId xmlns:a16="http://schemas.microsoft.com/office/drawing/2014/main" id="{EE966674-9B1C-CAC1-365B-C40B7D4C60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67FC580-B8D3-EBF7-802A-00BB8FF382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C45706-612A-E04D-B137-61BE68DBE6D6}" type="slidenum">
              <a:rPr lang="en-US" smtClean="0"/>
              <a:t>‹#›</a:t>
            </a:fld>
            <a:endParaRPr lang="en-US"/>
          </a:p>
        </p:txBody>
      </p:sp>
    </p:spTree>
    <p:extLst>
      <p:ext uri="{BB962C8B-B14F-4D97-AF65-F5344CB8AC3E}">
        <p14:creationId xmlns:p14="http://schemas.microsoft.com/office/powerpoint/2010/main" val="1573558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voges/ml-nutrition-tutoria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hyperlink" Target="https://conda.io/projects/conda/en/latest/user-guide/install/index.html" TargetMode="External"/><Relationship Id="rId4" Type="http://schemas.openxmlformats.org/officeDocument/2006/relationships/hyperlink" Target="https://pip.pypa.io/en/stable/getting-starte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ImageNet_Large_Scale_Visual_Recognition_Challenge" TargetMode="External"/><Relationship Id="rId2" Type="http://schemas.openxmlformats.org/officeDocument/2006/relationships/hyperlink" Target="https://en.wikipedia.org/wiki/ImageNet" TargetMode="External"/><Relationship Id="rId1" Type="http://schemas.openxmlformats.org/officeDocument/2006/relationships/slideLayout" Target="../slideLayouts/slideLayout2.xml"/><Relationship Id="rId6" Type="http://schemas.openxmlformats.org/officeDocument/2006/relationships/hyperlink" Target="https://en.wikipedia.org/wiki/MNIST_database" TargetMode="External"/><Relationship Id="rId5" Type="http://schemas.openxmlformats.org/officeDocument/2006/relationships/hyperlink" Target="https://en.wikipedia.org/wiki/CIFAR-10" TargetMode="External"/><Relationship Id="rId4" Type="http://schemas.openxmlformats.org/officeDocument/2006/relationships/hyperlink" Target="https://en.wikipedia.org/wiki/Caltech_101"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vas3k.com/blog/machine_learning/?fbclid=IwAR0NjjOJlZt4-KiaBGi11DskcBHAa2d6xaUchkPZdDch7pxS5sbcrZkUBJA"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hyperlink" Target="https://www.cnblogs.com/xueweihan/p/15183406.html" TargetMode="External"/><Relationship Id="rId12" Type="http://schemas.openxmlformats.org/officeDocument/2006/relationships/image" Target="../media/image11.png"/><Relationship Id="rId17" Type="http://schemas.openxmlformats.org/officeDocument/2006/relationships/diagramColors" Target="../diagrams/colors1.xml"/><Relationship Id="rId2" Type="http://schemas.openxmlformats.org/officeDocument/2006/relationships/image" Target="../media/image3.png"/><Relationship Id="rId16" Type="http://schemas.openxmlformats.org/officeDocument/2006/relationships/diagramQuickStyle" Target="../diagrams/quickStyle1.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diagramLayout" Target="../diagrams/layout1.xml"/><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3" Type="http://schemas.openxmlformats.org/officeDocument/2006/relationships/hyperlink" Target="https://vas3k.com/blog/machine_learning/?fbclid=IwAR0NjjOJlZt4-KiaBGi11DskcBHAa2d6xaUchkPZdDch7pxS5sbcrZkUBJA" TargetMode="External"/><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59.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3.xml.rels><?xml version="1.0" encoding="UTF-8" standalone="yes"?>
<Relationships xmlns="http://schemas.openxmlformats.org/package/2006/relationships"><Relationship Id="rId3" Type="http://schemas.openxmlformats.org/officeDocument/2006/relationships/hyperlink" Target="https://vas3k.com/blog/machine_learning/?fbclid=IwAR0NjjOJlZt4-KiaBGi11DskcBHAa2d6xaUchkPZdDch7pxS5sbcrZkUBJA" TargetMode="External"/><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11.png"/><Relationship Id="rId7" Type="http://schemas.openxmlformats.org/officeDocument/2006/relationships/image" Target="../media/image811.png"/><Relationship Id="rId2"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120.png"/><Relationship Id="rId5" Type="http://schemas.openxmlformats.org/officeDocument/2006/relationships/image" Target="../media/image611.png"/><Relationship Id="rId10" Type="http://schemas.openxmlformats.org/officeDocument/2006/relationships/image" Target="../media/image110.png"/><Relationship Id="rId4" Type="http://schemas.openxmlformats.org/officeDocument/2006/relationships/image" Target="../media/image510.png"/><Relationship Id="rId9" Type="http://schemas.openxmlformats.org/officeDocument/2006/relationships/image" Target="../media/image107.png"/></Relationships>
</file>

<file path=ppt/slides/_rels/slide7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1.png"/><Relationship Id="rId5" Type="http://schemas.openxmlformats.org/officeDocument/2006/relationships/image" Target="../media/image172.png"/><Relationship Id="rId10" Type="http://schemas.openxmlformats.org/officeDocument/2006/relationships/image" Target="../media/image221.png"/><Relationship Id="rId4" Type="http://schemas.openxmlformats.org/officeDocument/2006/relationships/image" Target="../media/image163.png"/><Relationship Id="rId9" Type="http://schemas.openxmlformats.org/officeDocument/2006/relationships/image" Target="../media/image210.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1.png"/><Relationship Id="rId5" Type="http://schemas.openxmlformats.org/officeDocument/2006/relationships/image" Target="../media/image172.png"/><Relationship Id="rId10" Type="http://schemas.openxmlformats.org/officeDocument/2006/relationships/image" Target="../media/image221.png"/><Relationship Id="rId4" Type="http://schemas.openxmlformats.org/officeDocument/2006/relationships/image" Target="../media/image163.png"/><Relationship Id="rId9" Type="http://schemas.openxmlformats.org/officeDocument/2006/relationships/image" Target="../media/image210.png"/></Relationships>
</file>

<file path=ppt/slides/_rels/slide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1.png"/></Relationships>
</file>

<file path=ppt/slides/_rels/slide8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1.png"/><Relationship Id="rId5" Type="http://schemas.openxmlformats.org/officeDocument/2006/relationships/image" Target="../media/image172.png"/><Relationship Id="rId10" Type="http://schemas.openxmlformats.org/officeDocument/2006/relationships/image" Target="../media/image221.png"/><Relationship Id="rId4" Type="http://schemas.openxmlformats.org/officeDocument/2006/relationships/image" Target="../media/image163.png"/><Relationship Id="rId9" Type="http://schemas.openxmlformats.org/officeDocument/2006/relationships/image" Target="../media/image210.png"/></Relationships>
</file>

<file path=ppt/slides/_rels/slide88.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60.png"/><Relationship Id="rId3" Type="http://schemas.openxmlformats.org/officeDocument/2006/relationships/image" Target="../media/image361.png"/><Relationship Id="rId7" Type="http://schemas.openxmlformats.org/officeDocument/2006/relationships/image" Target="../media/image400.png"/><Relationship Id="rId12" Type="http://schemas.openxmlformats.org/officeDocument/2006/relationships/image" Target="../media/image4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1.png"/><Relationship Id="rId11" Type="http://schemas.openxmlformats.org/officeDocument/2006/relationships/image" Target="../media/image440.png"/><Relationship Id="rId5" Type="http://schemas.openxmlformats.org/officeDocument/2006/relationships/image" Target="../media/image381.png"/><Relationship Id="rId10" Type="http://schemas.openxmlformats.org/officeDocument/2006/relationships/image" Target="../media/image430.png"/><Relationship Id="rId4" Type="http://schemas.openxmlformats.org/officeDocument/2006/relationships/image" Target="../media/image371.png"/><Relationship Id="rId9" Type="http://schemas.openxmlformats.org/officeDocument/2006/relationships/image" Target="../media/image420.png"/></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91.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30.png"/><Relationship Id="rId7" Type="http://schemas.openxmlformats.org/officeDocument/2006/relationships/image" Target="../media/image570.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2.png"/><Relationship Id="rId5" Type="http://schemas.openxmlformats.org/officeDocument/2006/relationships/image" Target="../media/image550.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0.png"/></Relationships>
</file>

<file path=ppt/slides/_rels/slide93.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30.png"/><Relationship Id="rId18" Type="http://schemas.openxmlformats.org/officeDocument/2006/relationships/image" Target="../media/image68.png"/><Relationship Id="rId3" Type="http://schemas.openxmlformats.org/officeDocument/2006/relationships/image" Target="../media/image65.png"/><Relationship Id="rId21" Type="http://schemas.openxmlformats.org/officeDocument/2006/relationships/image" Target="../media/image71.png"/><Relationship Id="rId7" Type="http://schemas.openxmlformats.org/officeDocument/2006/relationships/image" Target="../media/image560.png"/><Relationship Id="rId12" Type="http://schemas.openxmlformats.org/officeDocument/2006/relationships/image" Target="../media/image612.png"/><Relationship Id="rId17" Type="http://schemas.openxmlformats.org/officeDocument/2006/relationships/image" Target="../media/image67.png"/><Relationship Id="rId2" Type="http://schemas.openxmlformats.org/officeDocument/2006/relationships/notesSlide" Target="../notesSlides/notesSlide1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0.png"/><Relationship Id="rId5" Type="http://schemas.openxmlformats.org/officeDocument/2006/relationships/image" Target="../media/image540.png"/><Relationship Id="rId15" Type="http://schemas.openxmlformats.org/officeDocument/2006/relationships/image" Target="../media/image650.png"/><Relationship Id="rId10" Type="http://schemas.openxmlformats.org/officeDocument/2006/relationships/image" Target="../media/image590.png"/><Relationship Id="rId19" Type="http://schemas.openxmlformats.org/officeDocument/2006/relationships/image" Target="../media/image69.png"/><Relationship Id="rId4" Type="http://schemas.openxmlformats.org/officeDocument/2006/relationships/image" Target="../media/image530.png"/><Relationship Id="rId9" Type="http://schemas.openxmlformats.org/officeDocument/2006/relationships/image" Target="../media/image580.png"/><Relationship Id="rId14" Type="http://schemas.openxmlformats.org/officeDocument/2006/relationships/image" Target="../media/image640.png"/><Relationship Id="rId22" Type="http://schemas.openxmlformats.org/officeDocument/2006/relationships/image" Target="../media/image72.png"/></Relationships>
</file>

<file path=ppt/slides/_rels/slide9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9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6281-A247-2ACD-1E61-3B76793CF9DF}"/>
              </a:ext>
            </a:extLst>
          </p:cNvPr>
          <p:cNvSpPr>
            <a:spLocks noGrp="1"/>
          </p:cNvSpPr>
          <p:nvPr>
            <p:ph type="ctrTitle"/>
          </p:nvPr>
        </p:nvSpPr>
        <p:spPr/>
        <p:txBody>
          <a:bodyPr>
            <a:normAutofit fontScale="90000"/>
          </a:bodyPr>
          <a:lstStyle/>
          <a:p>
            <a:r>
              <a:rPr lang="en-US" dirty="0"/>
              <a:t>Applied Machine Learning in Genomic and Nutritional Data Science</a:t>
            </a:r>
          </a:p>
        </p:txBody>
      </p:sp>
      <p:sp>
        <p:nvSpPr>
          <p:cNvPr id="3" name="Subtitle 2">
            <a:extLst>
              <a:ext uri="{FF2B5EF4-FFF2-40B4-BE49-F238E27FC236}">
                <a16:creationId xmlns:a16="http://schemas.microsoft.com/office/drawing/2014/main" id="{A666D11B-0EE8-1941-04BF-748D71472F32}"/>
              </a:ext>
            </a:extLst>
          </p:cNvPr>
          <p:cNvSpPr>
            <a:spLocks noGrp="1"/>
          </p:cNvSpPr>
          <p:nvPr>
            <p:ph type="subTitle" idx="1"/>
          </p:nvPr>
        </p:nvSpPr>
        <p:spPr/>
        <p:txBody>
          <a:bodyPr/>
          <a:lstStyle/>
          <a:p>
            <a:r>
              <a:rPr lang="en-US" b="1" dirty="0"/>
              <a:t>Tutorial @ D3 Spring School 2024</a:t>
            </a:r>
          </a:p>
          <a:p>
            <a:r>
              <a:rPr lang="en-US" dirty="0"/>
              <a:t>Jan Voges</a:t>
            </a:r>
            <a:endParaRPr lang="en-US" u="sng" dirty="0"/>
          </a:p>
        </p:txBody>
      </p:sp>
    </p:spTree>
    <p:extLst>
      <p:ext uri="{BB962C8B-B14F-4D97-AF65-F5344CB8AC3E}">
        <p14:creationId xmlns:p14="http://schemas.microsoft.com/office/powerpoint/2010/main" val="1790384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B805-0158-2C71-06B2-CC622EDEE3B6}"/>
              </a:ext>
            </a:extLst>
          </p:cNvPr>
          <p:cNvSpPr>
            <a:spLocks noGrp="1"/>
          </p:cNvSpPr>
          <p:nvPr>
            <p:ph type="title"/>
          </p:nvPr>
        </p:nvSpPr>
        <p:spPr/>
        <p:txBody>
          <a:bodyPr/>
          <a:lstStyle/>
          <a:p>
            <a:r>
              <a:rPr lang="en-US" dirty="0"/>
              <a:t>Equipment</a:t>
            </a:r>
          </a:p>
        </p:txBody>
      </p:sp>
      <p:sp>
        <p:nvSpPr>
          <p:cNvPr id="3" name="Content Placeholder 2">
            <a:extLst>
              <a:ext uri="{FF2B5EF4-FFF2-40B4-BE49-F238E27FC236}">
                <a16:creationId xmlns:a16="http://schemas.microsoft.com/office/drawing/2014/main" id="{3FE71FF0-34C5-A281-8139-5FC9F8EB8CCA}"/>
              </a:ext>
            </a:extLst>
          </p:cNvPr>
          <p:cNvSpPr>
            <a:spLocks noGrp="1"/>
          </p:cNvSpPr>
          <p:nvPr>
            <p:ph idx="1"/>
          </p:nvPr>
        </p:nvSpPr>
        <p:spPr/>
        <p:txBody>
          <a:bodyPr/>
          <a:lstStyle/>
          <a:p>
            <a:pPr>
              <a:buFont typeface="System Font Regular"/>
              <a:buChar char="→"/>
            </a:pPr>
            <a:r>
              <a:rPr lang="en-US" dirty="0"/>
              <a:t> Python + (ML) libraries + Jupyter</a:t>
            </a:r>
          </a:p>
          <a:p>
            <a:endParaRPr lang="en-US" dirty="0"/>
          </a:p>
          <a:p>
            <a:r>
              <a:rPr lang="en-US" dirty="0"/>
              <a:t>Google Colab — </a:t>
            </a:r>
            <a:r>
              <a:rPr lang="en-US" dirty="0">
                <a:hlinkClick r:id="rId3"/>
              </a:rPr>
              <a:t>https://colab.research.google.com</a:t>
            </a:r>
            <a:endParaRPr lang="en-US" dirty="0"/>
          </a:p>
          <a:p>
            <a:r>
              <a:rPr lang="en-US" dirty="0"/>
              <a:t>Own premises — e.g., Visual Studio Code with extensions</a:t>
            </a:r>
          </a:p>
        </p:txBody>
      </p:sp>
      <p:sp>
        <p:nvSpPr>
          <p:cNvPr id="4" name="Footer Placeholder 3">
            <a:extLst>
              <a:ext uri="{FF2B5EF4-FFF2-40B4-BE49-F238E27FC236}">
                <a16:creationId xmlns:a16="http://schemas.microsoft.com/office/drawing/2014/main" id="{1C88EE24-6D84-8679-BB56-3E922DF0A223}"/>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D965F3E-369F-82F0-CA1D-98F9B08758C7}"/>
              </a:ext>
            </a:extLst>
          </p:cNvPr>
          <p:cNvSpPr>
            <a:spLocks noGrp="1"/>
          </p:cNvSpPr>
          <p:nvPr>
            <p:ph type="sldNum" sz="quarter" idx="12"/>
          </p:nvPr>
        </p:nvSpPr>
        <p:spPr/>
        <p:txBody>
          <a:bodyPr/>
          <a:lstStyle/>
          <a:p>
            <a:fld id="{88CEC222-F6AB-A647-80E8-FAB06E4B4BEB}" type="slidenum">
              <a:rPr lang="en-US" smtClean="0"/>
              <a:t>10</a:t>
            </a:fld>
            <a:endParaRPr lang="en-US" dirty="0"/>
          </a:p>
        </p:txBody>
      </p:sp>
      <p:pic>
        <p:nvPicPr>
          <p:cNvPr id="6" name="Picture 5" descr="A blue ribbon with a black background&#10;&#10;Description automatically generated">
            <a:extLst>
              <a:ext uri="{FF2B5EF4-FFF2-40B4-BE49-F238E27FC236}">
                <a16:creationId xmlns:a16="http://schemas.microsoft.com/office/drawing/2014/main" id="{A4D07CDF-84D8-76B2-D0FA-3E22205460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88" y="4887759"/>
            <a:ext cx="1289204" cy="1289204"/>
          </a:xfrm>
          <a:prstGeom prst="rect">
            <a:avLst/>
          </a:prstGeom>
        </p:spPr>
      </p:pic>
      <p:pic>
        <p:nvPicPr>
          <p:cNvPr id="7" name="Picture 6" descr="A logo with orange and grey circles&#10;&#10;Description automatically generated">
            <a:extLst>
              <a:ext uri="{FF2B5EF4-FFF2-40B4-BE49-F238E27FC236}">
                <a16:creationId xmlns:a16="http://schemas.microsoft.com/office/drawing/2014/main" id="{357442A8-C6C7-D3A1-A001-94A162DD60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963" y="4563237"/>
            <a:ext cx="1470074" cy="1703419"/>
          </a:xfrm>
          <a:prstGeom prst="rect">
            <a:avLst/>
          </a:prstGeom>
        </p:spPr>
      </p:pic>
      <p:pic>
        <p:nvPicPr>
          <p:cNvPr id="8" name="Picture 7" descr="A logo with a black background&#10;&#10;Description automatically generated">
            <a:extLst>
              <a:ext uri="{FF2B5EF4-FFF2-40B4-BE49-F238E27FC236}">
                <a16:creationId xmlns:a16="http://schemas.microsoft.com/office/drawing/2014/main" id="{B6AB37A1-8790-C567-BC2E-AE49D142D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2566" y="4450589"/>
            <a:ext cx="1816068" cy="1816068"/>
          </a:xfrm>
          <a:prstGeom prst="rect">
            <a:avLst/>
          </a:prstGeom>
        </p:spPr>
      </p:pic>
    </p:spTree>
    <p:extLst>
      <p:ext uri="{BB962C8B-B14F-4D97-AF65-F5344CB8AC3E}">
        <p14:creationId xmlns:p14="http://schemas.microsoft.com/office/powerpoint/2010/main" val="41114901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9696-4F6F-5B6D-D52C-44ED47C0C617}"/>
              </a:ext>
            </a:extLst>
          </p:cNvPr>
          <p:cNvSpPr>
            <a:spLocks noGrp="1"/>
          </p:cNvSpPr>
          <p:nvPr>
            <p:ph type="title"/>
          </p:nvPr>
        </p:nvSpPr>
        <p:spPr/>
        <p:txBody>
          <a:bodyPr/>
          <a:lstStyle/>
          <a:p>
            <a:r>
              <a:rPr lang="en-US" dirty="0"/>
              <a:t>Overfitting vs. underfitting</a:t>
            </a:r>
          </a:p>
        </p:txBody>
      </p:sp>
      <p:sp>
        <p:nvSpPr>
          <p:cNvPr id="4" name="Footer Placeholder 3">
            <a:extLst>
              <a:ext uri="{FF2B5EF4-FFF2-40B4-BE49-F238E27FC236}">
                <a16:creationId xmlns:a16="http://schemas.microsoft.com/office/drawing/2014/main" id="{06CEAE6E-CE40-09EB-C5AB-4C4FB69D8BD5}"/>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D47FE8FD-42C2-A99E-9CC6-FDA07275F44C}"/>
              </a:ext>
            </a:extLst>
          </p:cNvPr>
          <p:cNvSpPr>
            <a:spLocks noGrp="1"/>
          </p:cNvSpPr>
          <p:nvPr>
            <p:ph type="sldNum" sz="quarter" idx="12"/>
          </p:nvPr>
        </p:nvSpPr>
        <p:spPr/>
        <p:txBody>
          <a:bodyPr/>
          <a:lstStyle/>
          <a:p>
            <a:fld id="{88CEC222-F6AB-A647-80E8-FAB06E4B4BEB}" type="slidenum">
              <a:rPr lang="en-US" smtClean="0"/>
              <a:t>100</a:t>
            </a:fld>
            <a:endParaRPr lang="en-US" dirty="0"/>
          </a:p>
        </p:txBody>
      </p:sp>
      <p:grpSp>
        <p:nvGrpSpPr>
          <p:cNvPr id="15" name="Group 14">
            <a:extLst>
              <a:ext uri="{FF2B5EF4-FFF2-40B4-BE49-F238E27FC236}">
                <a16:creationId xmlns:a16="http://schemas.microsoft.com/office/drawing/2014/main" id="{A0317D1F-07BD-3210-A4C1-2616D1500323}"/>
              </a:ext>
            </a:extLst>
          </p:cNvPr>
          <p:cNvGrpSpPr/>
          <p:nvPr/>
        </p:nvGrpSpPr>
        <p:grpSpPr>
          <a:xfrm>
            <a:off x="1870054" y="2352829"/>
            <a:ext cx="3477609" cy="2499315"/>
            <a:chOff x="1709386" y="2596559"/>
            <a:chExt cx="3477609" cy="2499315"/>
          </a:xfrm>
        </p:grpSpPr>
        <p:pic>
          <p:nvPicPr>
            <p:cNvPr id="7" name="Picture 6" descr="A graph of a line&#10;&#10;Description automatically generated with medium confidence">
              <a:extLst>
                <a:ext uri="{FF2B5EF4-FFF2-40B4-BE49-F238E27FC236}">
                  <a16:creationId xmlns:a16="http://schemas.microsoft.com/office/drawing/2014/main" id="{DEBFCA6B-D2E3-6811-03BB-BBF6D4281C5C}"/>
                </a:ext>
              </a:extLst>
            </p:cNvPr>
            <p:cNvPicPr>
              <a:picLocks noChangeAspect="1"/>
            </p:cNvPicPr>
            <p:nvPr/>
          </p:nvPicPr>
          <p:blipFill>
            <a:blip r:embed="rId2"/>
            <a:stretch>
              <a:fillRect/>
            </a:stretch>
          </p:blipFill>
          <p:spPr>
            <a:xfrm>
              <a:off x="1709386" y="2596559"/>
              <a:ext cx="3225678" cy="2499315"/>
            </a:xfrm>
            <a:prstGeom prst="rect">
              <a:avLst/>
            </a:prstGeom>
          </p:spPr>
        </p:pic>
        <p:sp>
          <p:nvSpPr>
            <p:cNvPr id="10" name="Rectangle 9">
              <a:extLst>
                <a:ext uri="{FF2B5EF4-FFF2-40B4-BE49-F238E27FC236}">
                  <a16:creationId xmlns:a16="http://schemas.microsoft.com/office/drawing/2014/main" id="{66D63B8E-9614-CA97-A47D-D9B26B85647F}"/>
                </a:ext>
              </a:extLst>
            </p:cNvPr>
            <p:cNvSpPr/>
            <p:nvPr/>
          </p:nvSpPr>
          <p:spPr>
            <a:xfrm>
              <a:off x="3706152" y="2710832"/>
              <a:ext cx="1480843" cy="718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B2777AF-773D-4D91-0DFB-4D7BDFCB1085}"/>
              </a:ext>
            </a:extLst>
          </p:cNvPr>
          <p:cNvGrpSpPr/>
          <p:nvPr/>
        </p:nvGrpSpPr>
        <p:grpSpPr>
          <a:xfrm>
            <a:off x="6096000" y="2005856"/>
            <a:ext cx="4051411" cy="2846288"/>
            <a:chOff x="6096000" y="2249586"/>
            <a:chExt cx="4051411" cy="2846288"/>
          </a:xfrm>
        </p:grpSpPr>
        <p:grpSp>
          <p:nvGrpSpPr>
            <p:cNvPr id="14" name="Group 13">
              <a:extLst>
                <a:ext uri="{FF2B5EF4-FFF2-40B4-BE49-F238E27FC236}">
                  <a16:creationId xmlns:a16="http://schemas.microsoft.com/office/drawing/2014/main" id="{084F00A5-07AF-063D-9B3D-2E9ECCD8C5C5}"/>
                </a:ext>
              </a:extLst>
            </p:cNvPr>
            <p:cNvGrpSpPr/>
            <p:nvPr/>
          </p:nvGrpSpPr>
          <p:grpSpPr>
            <a:xfrm>
              <a:off x="6096000" y="2306280"/>
              <a:ext cx="4051411" cy="2789594"/>
              <a:chOff x="6096001" y="2596558"/>
              <a:chExt cx="3629830" cy="2499315"/>
            </a:xfrm>
          </p:grpSpPr>
          <p:pic>
            <p:nvPicPr>
              <p:cNvPr id="9" name="Picture 8" descr="A graph with a red line and blue line&#10;&#10;Description automatically generated">
                <a:extLst>
                  <a:ext uri="{FF2B5EF4-FFF2-40B4-BE49-F238E27FC236}">
                    <a16:creationId xmlns:a16="http://schemas.microsoft.com/office/drawing/2014/main" id="{49C4F337-EA19-7FC7-A953-D2C9C0459F57}"/>
                  </a:ext>
                </a:extLst>
              </p:cNvPr>
              <p:cNvPicPr>
                <a:picLocks noChangeAspect="1"/>
              </p:cNvPicPr>
              <p:nvPr/>
            </p:nvPicPr>
            <p:blipFill>
              <a:blip r:embed="rId3"/>
              <a:stretch>
                <a:fillRect/>
              </a:stretch>
            </p:blipFill>
            <p:spPr>
              <a:xfrm>
                <a:off x="6378491" y="2596558"/>
                <a:ext cx="2812581" cy="2499315"/>
              </a:xfrm>
              <a:prstGeom prst="rect">
                <a:avLst/>
              </a:prstGeom>
            </p:spPr>
          </p:pic>
          <p:sp>
            <p:nvSpPr>
              <p:cNvPr id="11" name="Rectangle 10">
                <a:extLst>
                  <a:ext uri="{FF2B5EF4-FFF2-40B4-BE49-F238E27FC236}">
                    <a16:creationId xmlns:a16="http://schemas.microsoft.com/office/drawing/2014/main" id="{275DD6BC-B670-44D5-69E9-2C8BC70D759A}"/>
                  </a:ext>
                </a:extLst>
              </p:cNvPr>
              <p:cNvSpPr/>
              <p:nvPr/>
            </p:nvSpPr>
            <p:spPr>
              <a:xfrm>
                <a:off x="8586324" y="2838454"/>
                <a:ext cx="1139507" cy="477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927F4AB-87D6-02E4-5343-F707465CD3B2}"/>
                  </a:ext>
                </a:extLst>
              </p:cNvPr>
              <p:cNvSpPr/>
              <p:nvPr/>
            </p:nvSpPr>
            <p:spPr>
              <a:xfrm>
                <a:off x="8439931" y="3759067"/>
                <a:ext cx="1139507" cy="718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A460ED-0BA4-3D45-2973-21C5FA47FB89}"/>
                  </a:ext>
                </a:extLst>
              </p:cNvPr>
              <p:cNvSpPr/>
              <p:nvPr/>
            </p:nvSpPr>
            <p:spPr>
              <a:xfrm>
                <a:off x="6096001" y="4317947"/>
                <a:ext cx="693218" cy="4778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6C2D4356-874A-1D9C-527E-A65D5319EC91}"/>
                </a:ext>
              </a:extLst>
            </p:cNvPr>
            <p:cNvSpPr/>
            <p:nvPr/>
          </p:nvSpPr>
          <p:spPr>
            <a:xfrm>
              <a:off x="7541777" y="2249586"/>
              <a:ext cx="1521303" cy="4612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65892735-2702-9482-9385-1C6E2E031226}"/>
              </a:ext>
            </a:extLst>
          </p:cNvPr>
          <p:cNvSpPr txBox="1"/>
          <p:nvPr/>
        </p:nvSpPr>
        <p:spPr>
          <a:xfrm>
            <a:off x="3150675" y="1821190"/>
            <a:ext cx="1432290" cy="369332"/>
          </a:xfrm>
          <a:prstGeom prst="rect">
            <a:avLst/>
          </a:prstGeom>
          <a:noFill/>
        </p:spPr>
        <p:txBody>
          <a:bodyPr wrap="square" rtlCol="0">
            <a:spAutoFit/>
          </a:bodyPr>
          <a:lstStyle/>
          <a:p>
            <a:r>
              <a:rPr lang="en-US" b="1" dirty="0"/>
              <a:t>Overfitting</a:t>
            </a:r>
          </a:p>
        </p:txBody>
      </p:sp>
      <p:sp>
        <p:nvSpPr>
          <p:cNvPr id="19" name="TextBox 18">
            <a:extLst>
              <a:ext uri="{FF2B5EF4-FFF2-40B4-BE49-F238E27FC236}">
                <a16:creationId xmlns:a16="http://schemas.microsoft.com/office/drawing/2014/main" id="{2F1F8045-6CD1-9A25-7BB8-3C18DE50F052}"/>
              </a:ext>
            </a:extLst>
          </p:cNvPr>
          <p:cNvSpPr txBox="1"/>
          <p:nvPr/>
        </p:nvSpPr>
        <p:spPr>
          <a:xfrm>
            <a:off x="7586283" y="1821190"/>
            <a:ext cx="1432290" cy="369332"/>
          </a:xfrm>
          <a:prstGeom prst="rect">
            <a:avLst/>
          </a:prstGeom>
          <a:noFill/>
        </p:spPr>
        <p:txBody>
          <a:bodyPr wrap="square" rtlCol="0">
            <a:spAutoFit/>
          </a:bodyPr>
          <a:lstStyle/>
          <a:p>
            <a:r>
              <a:rPr lang="en-US" b="1" dirty="0"/>
              <a:t>Underfitting</a:t>
            </a:r>
          </a:p>
        </p:txBody>
      </p:sp>
      <p:sp>
        <p:nvSpPr>
          <p:cNvPr id="20" name="TextBox 19">
            <a:extLst>
              <a:ext uri="{FF2B5EF4-FFF2-40B4-BE49-F238E27FC236}">
                <a16:creationId xmlns:a16="http://schemas.microsoft.com/office/drawing/2014/main" id="{6CF4A51B-3A3B-ABC1-E812-2CB05F9F9A55}"/>
              </a:ext>
            </a:extLst>
          </p:cNvPr>
          <p:cNvSpPr txBox="1"/>
          <p:nvPr/>
        </p:nvSpPr>
        <p:spPr>
          <a:xfrm>
            <a:off x="3381535" y="2503020"/>
            <a:ext cx="2362874" cy="646331"/>
          </a:xfrm>
          <a:prstGeom prst="rect">
            <a:avLst/>
          </a:prstGeom>
          <a:noFill/>
        </p:spPr>
        <p:txBody>
          <a:bodyPr wrap="square" rtlCol="0">
            <a:spAutoFit/>
          </a:bodyPr>
          <a:lstStyle/>
          <a:p>
            <a:r>
              <a:rPr lang="en-US" dirty="0"/>
              <a:t>Training loss much better than validation</a:t>
            </a:r>
          </a:p>
        </p:txBody>
      </p:sp>
      <p:pic>
        <p:nvPicPr>
          <p:cNvPr id="22" name="Picture 21" descr="A red and blue line&#10;&#10;Description automatically generated">
            <a:extLst>
              <a:ext uri="{FF2B5EF4-FFF2-40B4-BE49-F238E27FC236}">
                <a16:creationId xmlns:a16="http://schemas.microsoft.com/office/drawing/2014/main" id="{A0406E96-0A56-E43B-9F1F-49316AF5DFF4}"/>
              </a:ext>
            </a:extLst>
          </p:cNvPr>
          <p:cNvPicPr>
            <a:picLocks noChangeAspect="1"/>
          </p:cNvPicPr>
          <p:nvPr/>
        </p:nvPicPr>
        <p:blipFill>
          <a:blip r:embed="rId4"/>
          <a:stretch>
            <a:fillRect/>
          </a:stretch>
        </p:blipFill>
        <p:spPr>
          <a:xfrm>
            <a:off x="8875558" y="541158"/>
            <a:ext cx="952500" cy="762000"/>
          </a:xfrm>
          <a:prstGeom prst="rect">
            <a:avLst/>
          </a:prstGeom>
        </p:spPr>
      </p:pic>
      <p:sp>
        <p:nvSpPr>
          <p:cNvPr id="23" name="TextBox 22">
            <a:extLst>
              <a:ext uri="{FF2B5EF4-FFF2-40B4-BE49-F238E27FC236}">
                <a16:creationId xmlns:a16="http://schemas.microsoft.com/office/drawing/2014/main" id="{9AF05271-4AEC-973E-F1CE-C0476B6BBF82}"/>
              </a:ext>
            </a:extLst>
          </p:cNvPr>
          <p:cNvSpPr txBox="1"/>
          <p:nvPr/>
        </p:nvSpPr>
        <p:spPr>
          <a:xfrm>
            <a:off x="9893774" y="541158"/>
            <a:ext cx="1613100" cy="369332"/>
          </a:xfrm>
          <a:prstGeom prst="rect">
            <a:avLst/>
          </a:prstGeom>
          <a:noFill/>
        </p:spPr>
        <p:txBody>
          <a:bodyPr wrap="square" rtlCol="0">
            <a:spAutoFit/>
          </a:bodyPr>
          <a:lstStyle/>
          <a:p>
            <a:r>
              <a:rPr lang="en-US" dirty="0"/>
              <a:t>Training</a:t>
            </a:r>
          </a:p>
        </p:txBody>
      </p:sp>
      <p:sp>
        <p:nvSpPr>
          <p:cNvPr id="24" name="TextBox 23">
            <a:extLst>
              <a:ext uri="{FF2B5EF4-FFF2-40B4-BE49-F238E27FC236}">
                <a16:creationId xmlns:a16="http://schemas.microsoft.com/office/drawing/2014/main" id="{A19CD0F4-E597-A42C-8E0F-7AF75F9B40C3}"/>
              </a:ext>
            </a:extLst>
          </p:cNvPr>
          <p:cNvSpPr txBox="1"/>
          <p:nvPr/>
        </p:nvSpPr>
        <p:spPr>
          <a:xfrm>
            <a:off x="9893774" y="951637"/>
            <a:ext cx="1613100" cy="369332"/>
          </a:xfrm>
          <a:prstGeom prst="rect">
            <a:avLst/>
          </a:prstGeom>
          <a:noFill/>
        </p:spPr>
        <p:txBody>
          <a:bodyPr wrap="square" rtlCol="0">
            <a:spAutoFit/>
          </a:bodyPr>
          <a:lstStyle/>
          <a:p>
            <a:r>
              <a:rPr lang="en-US" dirty="0"/>
              <a:t>Validation</a:t>
            </a:r>
          </a:p>
        </p:txBody>
      </p:sp>
      <p:sp>
        <p:nvSpPr>
          <p:cNvPr id="25" name="TextBox 24">
            <a:extLst>
              <a:ext uri="{FF2B5EF4-FFF2-40B4-BE49-F238E27FC236}">
                <a16:creationId xmlns:a16="http://schemas.microsoft.com/office/drawing/2014/main" id="{81911110-384A-A73F-7C4A-B333537A0DBC}"/>
              </a:ext>
            </a:extLst>
          </p:cNvPr>
          <p:cNvSpPr txBox="1"/>
          <p:nvPr/>
        </p:nvSpPr>
        <p:spPr>
          <a:xfrm>
            <a:off x="347357" y="3368302"/>
            <a:ext cx="2144990" cy="1477328"/>
          </a:xfrm>
          <a:prstGeom prst="rect">
            <a:avLst/>
          </a:prstGeom>
          <a:noFill/>
        </p:spPr>
        <p:txBody>
          <a:bodyPr wrap="square" rtlCol="0">
            <a:spAutoFit/>
          </a:bodyPr>
          <a:lstStyle/>
          <a:p>
            <a:r>
              <a:rPr lang="en-US" dirty="0"/>
              <a:t>Training loss may continue to get better while validation plateaus or gets worse</a:t>
            </a:r>
          </a:p>
        </p:txBody>
      </p:sp>
      <p:sp>
        <p:nvSpPr>
          <p:cNvPr id="26" name="TextBox 25">
            <a:extLst>
              <a:ext uri="{FF2B5EF4-FFF2-40B4-BE49-F238E27FC236}">
                <a16:creationId xmlns:a16="http://schemas.microsoft.com/office/drawing/2014/main" id="{3095EB0E-42B1-1722-C9C3-8A08E8ADE67B}"/>
              </a:ext>
            </a:extLst>
          </p:cNvPr>
          <p:cNvSpPr txBox="1"/>
          <p:nvPr/>
        </p:nvSpPr>
        <p:spPr>
          <a:xfrm>
            <a:off x="9170917" y="2094027"/>
            <a:ext cx="2362874" cy="923330"/>
          </a:xfrm>
          <a:prstGeom prst="rect">
            <a:avLst/>
          </a:prstGeom>
          <a:noFill/>
        </p:spPr>
        <p:txBody>
          <a:bodyPr wrap="square" rtlCol="0">
            <a:spAutoFit/>
          </a:bodyPr>
          <a:lstStyle/>
          <a:p>
            <a:r>
              <a:rPr lang="en-US" dirty="0"/>
              <a:t>Small or no gap between training and validation loss</a:t>
            </a:r>
          </a:p>
        </p:txBody>
      </p:sp>
      <p:sp>
        <p:nvSpPr>
          <p:cNvPr id="27" name="TextBox 26">
            <a:extLst>
              <a:ext uri="{FF2B5EF4-FFF2-40B4-BE49-F238E27FC236}">
                <a16:creationId xmlns:a16="http://schemas.microsoft.com/office/drawing/2014/main" id="{3C2242DA-485E-74E8-BED3-526A241EB06A}"/>
              </a:ext>
            </a:extLst>
          </p:cNvPr>
          <p:cNvSpPr txBox="1"/>
          <p:nvPr/>
        </p:nvSpPr>
        <p:spPr>
          <a:xfrm>
            <a:off x="9870969" y="3397923"/>
            <a:ext cx="1933642" cy="1477328"/>
          </a:xfrm>
          <a:prstGeom prst="rect">
            <a:avLst/>
          </a:prstGeom>
          <a:noFill/>
        </p:spPr>
        <p:txBody>
          <a:bodyPr wrap="square" rtlCol="0">
            <a:spAutoFit/>
          </a:bodyPr>
          <a:lstStyle/>
          <a:p>
            <a:r>
              <a:rPr lang="en-US" dirty="0"/>
              <a:t>May have relatively higher loss overall (model not learning sufficiently)</a:t>
            </a:r>
          </a:p>
        </p:txBody>
      </p:sp>
      <p:sp>
        <p:nvSpPr>
          <p:cNvPr id="28" name="TextBox 27">
            <a:extLst>
              <a:ext uri="{FF2B5EF4-FFF2-40B4-BE49-F238E27FC236}">
                <a16:creationId xmlns:a16="http://schemas.microsoft.com/office/drawing/2014/main" id="{799165A3-8001-C7D5-E08A-021866741211}"/>
              </a:ext>
            </a:extLst>
          </p:cNvPr>
          <p:cNvSpPr txBox="1"/>
          <p:nvPr/>
        </p:nvSpPr>
        <p:spPr>
          <a:xfrm>
            <a:off x="1419852" y="5237354"/>
            <a:ext cx="4598050" cy="1200329"/>
          </a:xfrm>
          <a:prstGeom prst="rect">
            <a:avLst/>
          </a:prstGeom>
          <a:noFill/>
        </p:spPr>
        <p:txBody>
          <a:bodyPr wrap="square" rtlCol="0">
            <a:spAutoFit/>
          </a:bodyPr>
          <a:lstStyle/>
          <a:p>
            <a:r>
              <a:rPr lang="en-US" dirty="0"/>
              <a:t>Model is “overfitting” to the training data. Best strategy: increase data or regularize model. Second strategy: decrease model capacity (make simpler).</a:t>
            </a:r>
          </a:p>
        </p:txBody>
      </p:sp>
      <p:sp>
        <p:nvSpPr>
          <p:cNvPr id="29" name="TextBox 28">
            <a:extLst>
              <a:ext uri="{FF2B5EF4-FFF2-40B4-BE49-F238E27FC236}">
                <a16:creationId xmlns:a16="http://schemas.microsoft.com/office/drawing/2014/main" id="{0FCF5D43-3E76-7A79-3B02-01018CF36E21}"/>
              </a:ext>
            </a:extLst>
          </p:cNvPr>
          <p:cNvSpPr txBox="1"/>
          <p:nvPr/>
        </p:nvSpPr>
        <p:spPr>
          <a:xfrm>
            <a:off x="6475102" y="5237354"/>
            <a:ext cx="4598050" cy="1200329"/>
          </a:xfrm>
          <a:prstGeom prst="rect">
            <a:avLst/>
          </a:prstGeom>
          <a:noFill/>
        </p:spPr>
        <p:txBody>
          <a:bodyPr wrap="square" rtlCol="0">
            <a:spAutoFit/>
          </a:bodyPr>
          <a:lstStyle/>
          <a:p>
            <a:r>
              <a:rPr lang="en-US" dirty="0"/>
              <a:t>Model is not able to sufficiently learn to fit the data well. Best strategy: increase complexity (e.g., size) of the model. Second strategy: make problem simpler (easier task, cleaner data).</a:t>
            </a:r>
          </a:p>
        </p:txBody>
      </p:sp>
    </p:spTree>
    <p:extLst>
      <p:ext uri="{BB962C8B-B14F-4D97-AF65-F5344CB8AC3E}">
        <p14:creationId xmlns:p14="http://schemas.microsoft.com/office/powerpoint/2010/main" val="3380466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BEC7-D714-F7E6-1858-1238CF8336E7}"/>
              </a:ext>
            </a:extLst>
          </p:cNvPr>
          <p:cNvSpPr>
            <a:spLocks noGrp="1"/>
          </p:cNvSpPr>
          <p:nvPr>
            <p:ph type="title"/>
          </p:nvPr>
        </p:nvSpPr>
        <p:spPr/>
        <p:txBody>
          <a:bodyPr/>
          <a:lstStyle/>
          <a:p>
            <a:r>
              <a:rPr lang="en-US" dirty="0"/>
              <a:t>Over- vs. underfitting — more intuition</a:t>
            </a:r>
          </a:p>
        </p:txBody>
      </p:sp>
      <p:pic>
        <p:nvPicPr>
          <p:cNvPr id="7" name="Content Placeholder 6" descr="A diagram of different types of lines&#10;&#10;Description automatically generated">
            <a:extLst>
              <a:ext uri="{FF2B5EF4-FFF2-40B4-BE49-F238E27FC236}">
                <a16:creationId xmlns:a16="http://schemas.microsoft.com/office/drawing/2014/main" id="{BD8B7555-C69B-FF94-1920-D47671084F33}"/>
              </a:ext>
            </a:extLst>
          </p:cNvPr>
          <p:cNvPicPr>
            <a:picLocks noGrp="1" noChangeAspect="1"/>
          </p:cNvPicPr>
          <p:nvPr>
            <p:ph idx="1"/>
          </p:nvPr>
        </p:nvPicPr>
        <p:blipFill>
          <a:blip r:embed="rId2"/>
          <a:stretch>
            <a:fillRect/>
          </a:stretch>
        </p:blipFill>
        <p:spPr>
          <a:xfrm>
            <a:off x="1824608" y="1690688"/>
            <a:ext cx="8542784" cy="4351338"/>
          </a:xfrm>
        </p:spPr>
      </p:pic>
      <p:sp>
        <p:nvSpPr>
          <p:cNvPr id="4" name="Footer Placeholder 3">
            <a:extLst>
              <a:ext uri="{FF2B5EF4-FFF2-40B4-BE49-F238E27FC236}">
                <a16:creationId xmlns:a16="http://schemas.microsoft.com/office/drawing/2014/main" id="{10C87D88-DD13-4905-81C1-05EC0A111D6E}"/>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F9C947E9-4B43-AC7A-57B4-2BDB5C67CBD7}"/>
              </a:ext>
            </a:extLst>
          </p:cNvPr>
          <p:cNvSpPr>
            <a:spLocks noGrp="1"/>
          </p:cNvSpPr>
          <p:nvPr>
            <p:ph type="sldNum" sz="quarter" idx="12"/>
          </p:nvPr>
        </p:nvSpPr>
        <p:spPr/>
        <p:txBody>
          <a:bodyPr/>
          <a:lstStyle/>
          <a:p>
            <a:fld id="{88CEC222-F6AB-A647-80E8-FAB06E4B4BEB}" type="slidenum">
              <a:rPr lang="en-US" smtClean="0"/>
              <a:t>101</a:t>
            </a:fld>
            <a:endParaRPr lang="en-US" dirty="0"/>
          </a:p>
        </p:txBody>
      </p:sp>
    </p:spTree>
    <p:extLst>
      <p:ext uri="{BB962C8B-B14F-4D97-AF65-F5344CB8AC3E}">
        <p14:creationId xmlns:p14="http://schemas.microsoft.com/office/powerpoint/2010/main" val="39358198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95CF-CFA6-F455-7DC4-1CAA3DE55D66}"/>
              </a:ext>
            </a:extLst>
          </p:cNvPr>
          <p:cNvSpPr>
            <a:spLocks noGrp="1"/>
          </p:cNvSpPr>
          <p:nvPr>
            <p:ph type="title"/>
          </p:nvPr>
        </p:nvSpPr>
        <p:spPr/>
        <p:txBody>
          <a:bodyPr/>
          <a:lstStyle/>
          <a:p>
            <a:r>
              <a:rPr lang="en-US" dirty="0"/>
              <a:t>Debugging using learning curves</a:t>
            </a:r>
          </a:p>
        </p:txBody>
      </p:sp>
      <p:pic>
        <p:nvPicPr>
          <p:cNvPr id="7" name="Content Placeholder 6" descr="A diagram of a weight loss&#10;&#10;Description automatically generated">
            <a:extLst>
              <a:ext uri="{FF2B5EF4-FFF2-40B4-BE49-F238E27FC236}">
                <a16:creationId xmlns:a16="http://schemas.microsoft.com/office/drawing/2014/main" id="{8593475C-3E3E-E9F0-5019-389AB36B5C5E}"/>
              </a:ext>
            </a:extLst>
          </p:cNvPr>
          <p:cNvPicPr>
            <a:picLocks noGrp="1" noChangeAspect="1"/>
          </p:cNvPicPr>
          <p:nvPr>
            <p:ph idx="1"/>
          </p:nvPr>
        </p:nvPicPr>
        <p:blipFill>
          <a:blip r:embed="rId2"/>
          <a:stretch>
            <a:fillRect/>
          </a:stretch>
        </p:blipFill>
        <p:spPr>
          <a:xfrm>
            <a:off x="1843994" y="1766575"/>
            <a:ext cx="3288696" cy="2211044"/>
          </a:xfrm>
        </p:spPr>
      </p:pic>
      <p:sp>
        <p:nvSpPr>
          <p:cNvPr id="4" name="Footer Placeholder 3">
            <a:extLst>
              <a:ext uri="{FF2B5EF4-FFF2-40B4-BE49-F238E27FC236}">
                <a16:creationId xmlns:a16="http://schemas.microsoft.com/office/drawing/2014/main" id="{934BC788-3DB1-A6E9-C089-3BFBC2F20545}"/>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C0569E2-E029-E35F-33E7-52901B8E5FDB}"/>
              </a:ext>
            </a:extLst>
          </p:cNvPr>
          <p:cNvSpPr>
            <a:spLocks noGrp="1"/>
          </p:cNvSpPr>
          <p:nvPr>
            <p:ph type="sldNum" sz="quarter" idx="12"/>
          </p:nvPr>
        </p:nvSpPr>
        <p:spPr/>
        <p:txBody>
          <a:bodyPr/>
          <a:lstStyle/>
          <a:p>
            <a:fld id="{88CEC222-F6AB-A647-80E8-FAB06E4B4BEB}" type="slidenum">
              <a:rPr lang="en-US" smtClean="0"/>
              <a:t>102</a:t>
            </a:fld>
            <a:endParaRPr lang="en-US" dirty="0"/>
          </a:p>
        </p:txBody>
      </p:sp>
      <p:sp>
        <p:nvSpPr>
          <p:cNvPr id="14" name="Rectangle 13">
            <a:extLst>
              <a:ext uri="{FF2B5EF4-FFF2-40B4-BE49-F238E27FC236}">
                <a16:creationId xmlns:a16="http://schemas.microsoft.com/office/drawing/2014/main" id="{93A3E2A9-54C2-F5CF-1211-37111D70DF5F}"/>
              </a:ext>
            </a:extLst>
          </p:cNvPr>
          <p:cNvSpPr/>
          <p:nvPr/>
        </p:nvSpPr>
        <p:spPr>
          <a:xfrm>
            <a:off x="3109681" y="1676466"/>
            <a:ext cx="2023009" cy="5346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1639992A-A483-85C9-82D6-CB181E015B24}"/>
              </a:ext>
            </a:extLst>
          </p:cNvPr>
          <p:cNvGrpSpPr/>
          <p:nvPr/>
        </p:nvGrpSpPr>
        <p:grpSpPr>
          <a:xfrm>
            <a:off x="6415994" y="1692081"/>
            <a:ext cx="3440105" cy="2290423"/>
            <a:chOff x="6415994" y="1692081"/>
            <a:chExt cx="3440105" cy="2290423"/>
          </a:xfrm>
        </p:grpSpPr>
        <p:pic>
          <p:nvPicPr>
            <p:cNvPr id="9" name="Picture 8" descr="A graph with a red line&#10;&#10;Description automatically generated">
              <a:extLst>
                <a:ext uri="{FF2B5EF4-FFF2-40B4-BE49-F238E27FC236}">
                  <a16:creationId xmlns:a16="http://schemas.microsoft.com/office/drawing/2014/main" id="{E0510A57-0EF0-F147-F415-819017D2A2C7}"/>
                </a:ext>
              </a:extLst>
            </p:cNvPr>
            <p:cNvPicPr>
              <a:picLocks noChangeAspect="1"/>
            </p:cNvPicPr>
            <p:nvPr/>
          </p:nvPicPr>
          <p:blipFill>
            <a:blip r:embed="rId3"/>
            <a:stretch>
              <a:fillRect/>
            </a:stretch>
          </p:blipFill>
          <p:spPr>
            <a:xfrm>
              <a:off x="6415994" y="1761689"/>
              <a:ext cx="3288696" cy="2220815"/>
            </a:xfrm>
            <a:prstGeom prst="rect">
              <a:avLst/>
            </a:prstGeom>
          </p:spPr>
        </p:pic>
        <p:sp>
          <p:nvSpPr>
            <p:cNvPr id="15" name="Rectangle 14">
              <a:extLst>
                <a:ext uri="{FF2B5EF4-FFF2-40B4-BE49-F238E27FC236}">
                  <a16:creationId xmlns:a16="http://schemas.microsoft.com/office/drawing/2014/main" id="{6B574A71-F322-784E-5E74-378307952D34}"/>
                </a:ext>
              </a:extLst>
            </p:cNvPr>
            <p:cNvSpPr/>
            <p:nvPr/>
          </p:nvSpPr>
          <p:spPr>
            <a:xfrm>
              <a:off x="7599095" y="1692081"/>
              <a:ext cx="2257004" cy="5346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2AF55524-81FF-AE6B-B90C-643B0220FB9D}"/>
              </a:ext>
            </a:extLst>
          </p:cNvPr>
          <p:cNvGrpSpPr/>
          <p:nvPr/>
        </p:nvGrpSpPr>
        <p:grpSpPr>
          <a:xfrm>
            <a:off x="6415994" y="4221471"/>
            <a:ext cx="3472473" cy="2259397"/>
            <a:chOff x="6415994" y="4221471"/>
            <a:chExt cx="3472473" cy="2259397"/>
          </a:xfrm>
        </p:grpSpPr>
        <p:pic>
          <p:nvPicPr>
            <p:cNvPr id="13" name="Picture 12" descr="A graph with a red line&#10;&#10;Description automatically generated">
              <a:extLst>
                <a:ext uri="{FF2B5EF4-FFF2-40B4-BE49-F238E27FC236}">
                  <a16:creationId xmlns:a16="http://schemas.microsoft.com/office/drawing/2014/main" id="{2B22AD29-CC6E-3E98-EA4C-D298B1F8B13C}"/>
                </a:ext>
              </a:extLst>
            </p:cNvPr>
            <p:cNvPicPr>
              <a:picLocks noChangeAspect="1"/>
            </p:cNvPicPr>
            <p:nvPr/>
          </p:nvPicPr>
          <p:blipFill>
            <a:blip r:embed="rId4"/>
            <a:stretch>
              <a:fillRect/>
            </a:stretch>
          </p:blipFill>
          <p:spPr>
            <a:xfrm>
              <a:off x="6415994" y="4230708"/>
              <a:ext cx="3288696" cy="2250160"/>
            </a:xfrm>
            <a:prstGeom prst="rect">
              <a:avLst/>
            </a:prstGeom>
          </p:spPr>
        </p:pic>
        <p:sp>
          <p:nvSpPr>
            <p:cNvPr id="17" name="Rectangle 16">
              <a:extLst>
                <a:ext uri="{FF2B5EF4-FFF2-40B4-BE49-F238E27FC236}">
                  <a16:creationId xmlns:a16="http://schemas.microsoft.com/office/drawing/2014/main" id="{FF6619BB-3ED4-DF66-2387-9D84742F19C7}"/>
                </a:ext>
              </a:extLst>
            </p:cNvPr>
            <p:cNvSpPr/>
            <p:nvPr/>
          </p:nvSpPr>
          <p:spPr>
            <a:xfrm>
              <a:off x="7346219" y="4221471"/>
              <a:ext cx="2542248" cy="1237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EC61E78C-30AE-80DA-5FE6-0B6D80A9D1CE}"/>
              </a:ext>
            </a:extLst>
          </p:cNvPr>
          <p:cNvSpPr txBox="1"/>
          <p:nvPr/>
        </p:nvSpPr>
        <p:spPr>
          <a:xfrm>
            <a:off x="3802387" y="1584666"/>
            <a:ext cx="2136772" cy="646331"/>
          </a:xfrm>
          <a:prstGeom prst="rect">
            <a:avLst/>
          </a:prstGeom>
          <a:noFill/>
        </p:spPr>
        <p:txBody>
          <a:bodyPr wrap="square" rtlCol="0">
            <a:spAutoFit/>
          </a:bodyPr>
          <a:lstStyle/>
          <a:p>
            <a:r>
              <a:rPr lang="en-US" dirty="0"/>
              <a:t>Plateau may be bad weight initialization</a:t>
            </a:r>
          </a:p>
        </p:txBody>
      </p:sp>
      <p:sp>
        <p:nvSpPr>
          <p:cNvPr id="22" name="TextBox 21">
            <a:extLst>
              <a:ext uri="{FF2B5EF4-FFF2-40B4-BE49-F238E27FC236}">
                <a16:creationId xmlns:a16="http://schemas.microsoft.com/office/drawing/2014/main" id="{AF6962BE-99EE-7F3F-5C90-56C3F41AABAA}"/>
              </a:ext>
            </a:extLst>
          </p:cNvPr>
          <p:cNvSpPr txBox="1"/>
          <p:nvPr/>
        </p:nvSpPr>
        <p:spPr>
          <a:xfrm>
            <a:off x="8060342" y="1521082"/>
            <a:ext cx="2956227" cy="646331"/>
          </a:xfrm>
          <a:prstGeom prst="rect">
            <a:avLst/>
          </a:prstGeom>
          <a:noFill/>
        </p:spPr>
        <p:txBody>
          <a:bodyPr wrap="square" rtlCol="0">
            <a:spAutoFit/>
          </a:bodyPr>
          <a:lstStyle/>
          <a:p>
            <a:r>
              <a:rPr lang="en-US" dirty="0"/>
              <a:t>Loss decreasing, but slowly. Try higher learning rate.</a:t>
            </a:r>
          </a:p>
        </p:txBody>
      </p:sp>
      <p:sp>
        <p:nvSpPr>
          <p:cNvPr id="24" name="TextBox 23">
            <a:extLst>
              <a:ext uri="{FF2B5EF4-FFF2-40B4-BE49-F238E27FC236}">
                <a16:creationId xmlns:a16="http://schemas.microsoft.com/office/drawing/2014/main" id="{BC3289C9-3533-6F7D-A549-B8ADED9BF5C3}"/>
              </a:ext>
            </a:extLst>
          </p:cNvPr>
          <p:cNvSpPr txBox="1"/>
          <p:nvPr/>
        </p:nvSpPr>
        <p:spPr>
          <a:xfrm>
            <a:off x="8060342" y="4394181"/>
            <a:ext cx="2956227" cy="646331"/>
          </a:xfrm>
          <a:prstGeom prst="rect">
            <a:avLst/>
          </a:prstGeom>
          <a:noFill/>
        </p:spPr>
        <p:txBody>
          <a:bodyPr wrap="square" rtlCol="0">
            <a:spAutoFit/>
          </a:bodyPr>
          <a:lstStyle/>
          <a:p>
            <a:r>
              <a:rPr lang="en-US" dirty="0"/>
              <a:t>If you decay learning rate too early, may look like this.</a:t>
            </a:r>
          </a:p>
        </p:txBody>
      </p:sp>
      <p:grpSp>
        <p:nvGrpSpPr>
          <p:cNvPr id="26" name="Group 25">
            <a:extLst>
              <a:ext uri="{FF2B5EF4-FFF2-40B4-BE49-F238E27FC236}">
                <a16:creationId xmlns:a16="http://schemas.microsoft.com/office/drawing/2014/main" id="{24690A4C-14AF-DA3A-BE20-33070E639A6D}"/>
              </a:ext>
            </a:extLst>
          </p:cNvPr>
          <p:cNvGrpSpPr/>
          <p:nvPr/>
        </p:nvGrpSpPr>
        <p:grpSpPr>
          <a:xfrm>
            <a:off x="1843994" y="4098069"/>
            <a:ext cx="3537210" cy="2394806"/>
            <a:chOff x="1843994" y="4098069"/>
            <a:chExt cx="3537210" cy="2394806"/>
          </a:xfrm>
        </p:grpSpPr>
        <p:grpSp>
          <p:nvGrpSpPr>
            <p:cNvPr id="20" name="Group 19">
              <a:extLst>
                <a:ext uri="{FF2B5EF4-FFF2-40B4-BE49-F238E27FC236}">
                  <a16:creationId xmlns:a16="http://schemas.microsoft.com/office/drawing/2014/main" id="{5B2E7AD7-325A-71DB-2559-8026C0A4F1E3}"/>
                </a:ext>
              </a:extLst>
            </p:cNvPr>
            <p:cNvGrpSpPr/>
            <p:nvPr/>
          </p:nvGrpSpPr>
          <p:grpSpPr>
            <a:xfrm>
              <a:off x="1843994" y="4098069"/>
              <a:ext cx="3537210" cy="2394806"/>
              <a:chOff x="1843994" y="4098069"/>
              <a:chExt cx="3537210" cy="2394806"/>
            </a:xfrm>
          </p:grpSpPr>
          <p:pic>
            <p:nvPicPr>
              <p:cNvPr id="11" name="Picture 10" descr="A red line with arrows pointing to the top&#10;&#10;Description automatically generated">
                <a:extLst>
                  <a:ext uri="{FF2B5EF4-FFF2-40B4-BE49-F238E27FC236}">
                    <a16:creationId xmlns:a16="http://schemas.microsoft.com/office/drawing/2014/main" id="{55719103-1BC2-CE70-1E56-E58E48B05E17}"/>
                  </a:ext>
                </a:extLst>
              </p:cNvPr>
              <p:cNvPicPr>
                <a:picLocks noChangeAspect="1"/>
              </p:cNvPicPr>
              <p:nvPr/>
            </p:nvPicPr>
            <p:blipFill>
              <a:blip r:embed="rId5"/>
              <a:stretch>
                <a:fillRect/>
              </a:stretch>
            </p:blipFill>
            <p:spPr>
              <a:xfrm>
                <a:off x="1843994" y="4230708"/>
                <a:ext cx="3288696" cy="2262167"/>
              </a:xfrm>
              <a:prstGeom prst="rect">
                <a:avLst/>
              </a:prstGeom>
            </p:spPr>
          </p:pic>
          <p:sp>
            <p:nvSpPr>
              <p:cNvPr id="16" name="Rectangle 15">
                <a:extLst>
                  <a:ext uri="{FF2B5EF4-FFF2-40B4-BE49-F238E27FC236}">
                    <a16:creationId xmlns:a16="http://schemas.microsoft.com/office/drawing/2014/main" id="{1E631801-4A87-C0D6-F8FE-514E5FEBD677}"/>
                  </a:ext>
                </a:extLst>
              </p:cNvPr>
              <p:cNvSpPr/>
              <p:nvPr/>
            </p:nvSpPr>
            <p:spPr>
              <a:xfrm>
                <a:off x="3639235" y="4098069"/>
                <a:ext cx="1741969" cy="781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a:extLst>
                <a:ext uri="{FF2B5EF4-FFF2-40B4-BE49-F238E27FC236}">
                  <a16:creationId xmlns:a16="http://schemas.microsoft.com/office/drawing/2014/main" id="{8E6497CB-D488-4B35-F178-7527CC8E6D7C}"/>
                </a:ext>
              </a:extLst>
            </p:cNvPr>
            <p:cNvSpPr/>
            <p:nvPr/>
          </p:nvSpPr>
          <p:spPr>
            <a:xfrm>
              <a:off x="4072991" y="4936893"/>
              <a:ext cx="895519" cy="735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D63D294E-0544-1ECE-C37B-0ED996655BFF}"/>
              </a:ext>
            </a:extLst>
          </p:cNvPr>
          <p:cNvSpPr txBox="1"/>
          <p:nvPr/>
        </p:nvSpPr>
        <p:spPr>
          <a:xfrm>
            <a:off x="3475951" y="4117182"/>
            <a:ext cx="2956227" cy="923330"/>
          </a:xfrm>
          <a:prstGeom prst="rect">
            <a:avLst/>
          </a:prstGeom>
          <a:noFill/>
        </p:spPr>
        <p:txBody>
          <a:bodyPr wrap="square" rtlCol="0">
            <a:spAutoFit/>
          </a:bodyPr>
          <a:lstStyle/>
          <a:p>
            <a:r>
              <a:rPr lang="en-US" dirty="0"/>
              <a:t>Healthy loss curve plateaus. Try further learning rate decay at plateau point.</a:t>
            </a:r>
          </a:p>
        </p:txBody>
      </p:sp>
      <p:cxnSp>
        <p:nvCxnSpPr>
          <p:cNvPr id="28" name="Straight Arrow Connector 27">
            <a:extLst>
              <a:ext uri="{FF2B5EF4-FFF2-40B4-BE49-F238E27FC236}">
                <a16:creationId xmlns:a16="http://schemas.microsoft.com/office/drawing/2014/main" id="{9029F0E9-3CE0-6C3F-1244-934753AA5A40}"/>
              </a:ext>
            </a:extLst>
          </p:cNvPr>
          <p:cNvCxnSpPr>
            <a:stCxn id="21" idx="1"/>
          </p:cNvCxnSpPr>
          <p:nvPr/>
        </p:nvCxnSpPr>
        <p:spPr>
          <a:xfrm flipH="1">
            <a:off x="3109681" y="1907832"/>
            <a:ext cx="692706" cy="259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214F01B-808F-6479-7729-C77DD7EF6F72}"/>
              </a:ext>
            </a:extLst>
          </p:cNvPr>
          <p:cNvCxnSpPr>
            <a:cxnSpLocks/>
            <a:stCxn id="23" idx="2"/>
          </p:cNvCxnSpPr>
          <p:nvPr/>
        </p:nvCxnSpPr>
        <p:spPr>
          <a:xfrm flipH="1">
            <a:off x="4693381" y="5040512"/>
            <a:ext cx="260684" cy="6320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519590-48FC-A333-726D-A5428D18AE91}"/>
              </a:ext>
            </a:extLst>
          </p:cNvPr>
          <p:cNvCxnSpPr>
            <a:cxnSpLocks/>
            <a:stCxn id="24" idx="1"/>
          </p:cNvCxnSpPr>
          <p:nvPr/>
        </p:nvCxnSpPr>
        <p:spPr>
          <a:xfrm flipH="1">
            <a:off x="7361687" y="4717347"/>
            <a:ext cx="698655" cy="6989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18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608D-1FE5-9707-7B60-B94E5B432C68}"/>
              </a:ext>
            </a:extLst>
          </p:cNvPr>
          <p:cNvSpPr>
            <a:spLocks noGrp="1"/>
          </p:cNvSpPr>
          <p:nvPr>
            <p:ph type="title"/>
          </p:nvPr>
        </p:nvSpPr>
        <p:spPr/>
        <p:txBody>
          <a:bodyPr/>
          <a:lstStyle/>
          <a:p>
            <a:r>
              <a:rPr lang="en-US" dirty="0"/>
              <a:t>Major design choices</a:t>
            </a:r>
          </a:p>
        </p:txBody>
      </p:sp>
      <p:sp>
        <p:nvSpPr>
          <p:cNvPr id="3" name="Content Placeholder 2">
            <a:extLst>
              <a:ext uri="{FF2B5EF4-FFF2-40B4-BE49-F238E27FC236}">
                <a16:creationId xmlns:a16="http://schemas.microsoft.com/office/drawing/2014/main" id="{BFA3310F-7894-07D3-9C74-BCE540EA4D42}"/>
              </a:ext>
            </a:extLst>
          </p:cNvPr>
          <p:cNvSpPr>
            <a:spLocks noGrp="1"/>
          </p:cNvSpPr>
          <p:nvPr>
            <p:ph idx="1"/>
          </p:nvPr>
        </p:nvSpPr>
        <p:spPr/>
        <p:txBody>
          <a:bodyPr/>
          <a:lstStyle/>
          <a:p>
            <a:r>
              <a:rPr lang="en-US" dirty="0"/>
              <a:t>Architecture type (FNN, CNN, RNN, autoencoder, …)</a:t>
            </a:r>
          </a:p>
          <a:p>
            <a:r>
              <a:rPr lang="en-US" dirty="0"/>
              <a:t>Depth (i.e., no. of layers)</a:t>
            </a:r>
          </a:p>
          <a:p>
            <a:r>
              <a:rPr lang="en-US" dirty="0"/>
              <a:t>For MLPs, no. of neurons in each layer (i.e., hidden layer size)</a:t>
            </a:r>
          </a:p>
          <a:p>
            <a:r>
              <a:rPr lang="en-US" dirty="0"/>
              <a:t>Many more</a:t>
            </a:r>
          </a:p>
          <a:p>
            <a:endParaRPr lang="en-US" dirty="0"/>
          </a:p>
          <a:p>
            <a:pPr>
              <a:buFont typeface="System Font Regular"/>
              <a:buChar char="→"/>
            </a:pPr>
            <a:r>
              <a:rPr lang="en-US" dirty="0"/>
              <a:t>If trying to make a network bigger (when underfitting) or smaller (when overfitting), it is recommended to adjust network depth and hidden layer size first. Don’t waste too much time early on fiddling with choices that only minorly change the architecture.</a:t>
            </a:r>
          </a:p>
        </p:txBody>
      </p:sp>
      <p:sp>
        <p:nvSpPr>
          <p:cNvPr id="4" name="Footer Placeholder 3">
            <a:extLst>
              <a:ext uri="{FF2B5EF4-FFF2-40B4-BE49-F238E27FC236}">
                <a16:creationId xmlns:a16="http://schemas.microsoft.com/office/drawing/2014/main" id="{B05BDCB1-3894-37AC-F0E4-ED762BECC2BD}"/>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88F5012-300C-FEE1-5D63-0EDBF27DB510}"/>
              </a:ext>
            </a:extLst>
          </p:cNvPr>
          <p:cNvSpPr>
            <a:spLocks noGrp="1"/>
          </p:cNvSpPr>
          <p:nvPr>
            <p:ph type="sldNum" sz="quarter" idx="12"/>
          </p:nvPr>
        </p:nvSpPr>
        <p:spPr/>
        <p:txBody>
          <a:bodyPr/>
          <a:lstStyle/>
          <a:p>
            <a:fld id="{88CEC222-F6AB-A647-80E8-FAB06E4B4BEB}" type="slidenum">
              <a:rPr lang="en-US" smtClean="0"/>
              <a:t>103</a:t>
            </a:fld>
            <a:endParaRPr lang="en-US" dirty="0"/>
          </a:p>
        </p:txBody>
      </p:sp>
    </p:spTree>
    <p:extLst>
      <p:ext uri="{BB962C8B-B14F-4D97-AF65-F5344CB8AC3E}">
        <p14:creationId xmlns:p14="http://schemas.microsoft.com/office/powerpoint/2010/main" val="37866063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608D-1FE5-9707-7B60-B94E5B432C68}"/>
              </a:ext>
            </a:extLst>
          </p:cNvPr>
          <p:cNvSpPr>
            <a:spLocks noGrp="1"/>
          </p:cNvSpPr>
          <p:nvPr>
            <p:ph type="title"/>
          </p:nvPr>
        </p:nvSpPr>
        <p:spPr/>
        <p:txBody>
          <a:bodyPr/>
          <a:lstStyle/>
          <a:p>
            <a:r>
              <a:rPr lang="en-US" dirty="0"/>
              <a:t>Architecture types</a:t>
            </a:r>
          </a:p>
        </p:txBody>
      </p:sp>
      <p:sp>
        <p:nvSpPr>
          <p:cNvPr id="3" name="Content Placeholder 2">
            <a:extLst>
              <a:ext uri="{FF2B5EF4-FFF2-40B4-BE49-F238E27FC236}">
                <a16:creationId xmlns:a16="http://schemas.microsoft.com/office/drawing/2014/main" id="{BFA3310F-7894-07D3-9C74-BCE540EA4D42}"/>
              </a:ext>
            </a:extLst>
          </p:cNvPr>
          <p:cNvSpPr>
            <a:spLocks noGrp="1"/>
          </p:cNvSpPr>
          <p:nvPr>
            <p:ph idx="1"/>
          </p:nvPr>
        </p:nvSpPr>
        <p:spPr>
          <a:xfrm>
            <a:off x="838200" y="1825625"/>
            <a:ext cx="6460816" cy="4351338"/>
          </a:xfrm>
        </p:spPr>
        <p:txBody>
          <a:bodyPr>
            <a:normAutofit fontScale="92500"/>
          </a:bodyPr>
          <a:lstStyle/>
          <a:p>
            <a:r>
              <a:rPr lang="en-US" dirty="0"/>
              <a:t>Feedforward neural network (</a:t>
            </a:r>
            <a:r>
              <a:rPr lang="en-US" b="1" dirty="0"/>
              <a:t>FNN</a:t>
            </a:r>
            <a:r>
              <a:rPr lang="en-US" dirty="0"/>
              <a:t>)</a:t>
            </a:r>
          </a:p>
          <a:p>
            <a:pPr lvl="1"/>
            <a:r>
              <a:rPr lang="en-US" dirty="0"/>
              <a:t>Basic neural network where information flows in one direction, from input to output layers</a:t>
            </a:r>
          </a:p>
          <a:p>
            <a:pPr lvl="1"/>
            <a:r>
              <a:rPr lang="en-US" dirty="0"/>
              <a:t>Composed of input, hidden, and output layers</a:t>
            </a:r>
          </a:p>
          <a:p>
            <a:pPr lvl="1"/>
            <a:r>
              <a:rPr lang="en-US" dirty="0"/>
              <a:t>Used for tasks like classification and regression</a:t>
            </a:r>
          </a:p>
          <a:p>
            <a:r>
              <a:rPr lang="en-US" dirty="0"/>
              <a:t>Convolutional neural network (</a:t>
            </a:r>
            <a:r>
              <a:rPr lang="en-US" b="1" dirty="0"/>
              <a:t>CNN</a:t>
            </a:r>
            <a:r>
              <a:rPr lang="en-US" dirty="0"/>
              <a:t>)</a:t>
            </a:r>
          </a:p>
          <a:p>
            <a:pPr lvl="1"/>
            <a:r>
              <a:rPr lang="en-US" dirty="0"/>
              <a:t>Specialized for processing grid-like data, such as images and video</a:t>
            </a:r>
          </a:p>
          <a:p>
            <a:pPr lvl="1"/>
            <a:r>
              <a:rPr lang="en-US" dirty="0"/>
              <a:t>Employs convolutional layers to automatically learn and extract hierarchical features</a:t>
            </a:r>
          </a:p>
          <a:p>
            <a:pPr lvl="1"/>
            <a:endParaRPr lang="en-US" dirty="0"/>
          </a:p>
        </p:txBody>
      </p:sp>
      <p:sp>
        <p:nvSpPr>
          <p:cNvPr id="4" name="Footer Placeholder 3">
            <a:extLst>
              <a:ext uri="{FF2B5EF4-FFF2-40B4-BE49-F238E27FC236}">
                <a16:creationId xmlns:a16="http://schemas.microsoft.com/office/drawing/2014/main" id="{B05BDCB1-3894-37AC-F0E4-ED762BECC2BD}"/>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88F5012-300C-FEE1-5D63-0EDBF27DB510}"/>
              </a:ext>
            </a:extLst>
          </p:cNvPr>
          <p:cNvSpPr>
            <a:spLocks noGrp="1"/>
          </p:cNvSpPr>
          <p:nvPr>
            <p:ph type="sldNum" sz="quarter" idx="12"/>
          </p:nvPr>
        </p:nvSpPr>
        <p:spPr/>
        <p:txBody>
          <a:bodyPr/>
          <a:lstStyle/>
          <a:p>
            <a:fld id="{88CEC222-F6AB-A647-80E8-FAB06E4B4BEB}" type="slidenum">
              <a:rPr lang="en-US" smtClean="0"/>
              <a:t>104</a:t>
            </a:fld>
            <a:endParaRPr lang="en-US" dirty="0"/>
          </a:p>
        </p:txBody>
      </p:sp>
      <p:pic>
        <p:nvPicPr>
          <p:cNvPr id="7" name="Picture 6" descr="A diagram of a neural network&#10;&#10;Description automatically generated">
            <a:extLst>
              <a:ext uri="{FF2B5EF4-FFF2-40B4-BE49-F238E27FC236}">
                <a16:creationId xmlns:a16="http://schemas.microsoft.com/office/drawing/2014/main" id="{EB1DB6B9-B73A-95B0-D4D7-9A04323F9361}"/>
              </a:ext>
            </a:extLst>
          </p:cNvPr>
          <p:cNvPicPr>
            <a:picLocks noChangeAspect="1"/>
          </p:cNvPicPr>
          <p:nvPr/>
        </p:nvPicPr>
        <p:blipFill>
          <a:blip r:embed="rId2"/>
          <a:stretch>
            <a:fillRect/>
          </a:stretch>
        </p:blipFill>
        <p:spPr>
          <a:xfrm>
            <a:off x="7540726" y="614994"/>
            <a:ext cx="3813074" cy="2729039"/>
          </a:xfrm>
          <a:prstGeom prst="rect">
            <a:avLst/>
          </a:prstGeom>
        </p:spPr>
      </p:pic>
      <p:pic>
        <p:nvPicPr>
          <p:cNvPr id="9" name="Picture 8" descr="A diagram of a diagram&#10;&#10;Description automatically generated">
            <a:extLst>
              <a:ext uri="{FF2B5EF4-FFF2-40B4-BE49-F238E27FC236}">
                <a16:creationId xmlns:a16="http://schemas.microsoft.com/office/drawing/2014/main" id="{498ABD03-A78E-7BA1-9268-50207480E553}"/>
              </a:ext>
            </a:extLst>
          </p:cNvPr>
          <p:cNvPicPr>
            <a:picLocks noChangeAspect="1"/>
          </p:cNvPicPr>
          <p:nvPr/>
        </p:nvPicPr>
        <p:blipFill>
          <a:blip r:embed="rId3"/>
          <a:stretch>
            <a:fillRect/>
          </a:stretch>
        </p:blipFill>
        <p:spPr>
          <a:xfrm>
            <a:off x="7299016" y="4268415"/>
            <a:ext cx="4158124" cy="1163553"/>
          </a:xfrm>
          <a:prstGeom prst="rect">
            <a:avLst/>
          </a:prstGeom>
        </p:spPr>
      </p:pic>
    </p:spTree>
    <p:extLst>
      <p:ext uri="{BB962C8B-B14F-4D97-AF65-F5344CB8AC3E}">
        <p14:creationId xmlns:p14="http://schemas.microsoft.com/office/powerpoint/2010/main" val="31147525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49AD-3853-7344-28B8-630096E941F7}"/>
              </a:ext>
            </a:extLst>
          </p:cNvPr>
          <p:cNvSpPr>
            <a:spLocks noGrp="1"/>
          </p:cNvSpPr>
          <p:nvPr>
            <p:ph type="title"/>
          </p:nvPr>
        </p:nvSpPr>
        <p:spPr/>
        <p:txBody>
          <a:bodyPr/>
          <a:lstStyle/>
          <a:p>
            <a:r>
              <a:rPr lang="en-US" dirty="0"/>
              <a:t>Architecture types</a:t>
            </a:r>
          </a:p>
        </p:txBody>
      </p:sp>
      <p:sp>
        <p:nvSpPr>
          <p:cNvPr id="3" name="Content Placeholder 2">
            <a:extLst>
              <a:ext uri="{FF2B5EF4-FFF2-40B4-BE49-F238E27FC236}">
                <a16:creationId xmlns:a16="http://schemas.microsoft.com/office/drawing/2014/main" id="{A3CE9096-6F77-4302-3299-8E6839E87462}"/>
              </a:ext>
            </a:extLst>
          </p:cNvPr>
          <p:cNvSpPr>
            <a:spLocks noGrp="1"/>
          </p:cNvSpPr>
          <p:nvPr>
            <p:ph idx="1"/>
          </p:nvPr>
        </p:nvSpPr>
        <p:spPr>
          <a:xfrm>
            <a:off x="838201" y="1825625"/>
            <a:ext cx="6630584" cy="4351338"/>
          </a:xfrm>
        </p:spPr>
        <p:txBody>
          <a:bodyPr>
            <a:normAutofit fontScale="85000" lnSpcReduction="20000"/>
          </a:bodyPr>
          <a:lstStyle/>
          <a:p>
            <a:r>
              <a:rPr lang="en-US" dirty="0"/>
              <a:t>Recurrent neural network (</a:t>
            </a:r>
            <a:r>
              <a:rPr lang="en-US" b="1" dirty="0"/>
              <a:t>RNN</a:t>
            </a:r>
            <a:r>
              <a:rPr lang="en-US" dirty="0"/>
              <a:t>)</a:t>
            </a:r>
          </a:p>
          <a:p>
            <a:pPr lvl="1"/>
            <a:r>
              <a:rPr lang="en-US" dirty="0"/>
              <a:t>Designed to handle sequential data, information flows in loops or recurrent connections</a:t>
            </a:r>
          </a:p>
          <a:p>
            <a:pPr lvl="1"/>
            <a:r>
              <a:rPr lang="en-US" dirty="0"/>
              <a:t>Suitable for tasks like natural language processing, speech recognition, and time series prediction</a:t>
            </a:r>
          </a:p>
          <a:p>
            <a:pPr lvl="1"/>
            <a:r>
              <a:rPr lang="en-US" dirty="0"/>
              <a:t>Has a hidden state that maintains memory of previous inputs</a:t>
            </a:r>
          </a:p>
          <a:p>
            <a:pPr lvl="1"/>
            <a:r>
              <a:rPr lang="en-US" dirty="0"/>
              <a:t>See also: LSTM, GRU</a:t>
            </a:r>
          </a:p>
          <a:p>
            <a:r>
              <a:rPr lang="en-US" b="1" dirty="0"/>
              <a:t>Autoencoder</a:t>
            </a:r>
          </a:p>
          <a:p>
            <a:pPr lvl="1"/>
            <a:r>
              <a:rPr lang="en-US" dirty="0"/>
              <a:t>Neural network designed for unsupervised learning and feature extraction</a:t>
            </a:r>
          </a:p>
          <a:p>
            <a:pPr lvl="1"/>
            <a:r>
              <a:rPr lang="en-US" dirty="0"/>
              <a:t>Consists of an encoder to compress data and a decoder to reconstruct it</a:t>
            </a:r>
          </a:p>
          <a:p>
            <a:pPr lvl="1"/>
            <a:r>
              <a:rPr lang="en-US" dirty="0"/>
              <a:t>Used in dimensionality reduction, denoising, and anomaly detection</a:t>
            </a:r>
          </a:p>
          <a:p>
            <a:r>
              <a:rPr lang="en-US" dirty="0"/>
              <a:t>Many more…</a:t>
            </a:r>
          </a:p>
          <a:p>
            <a:pPr lvl="1"/>
            <a:endParaRPr lang="en-US" dirty="0"/>
          </a:p>
        </p:txBody>
      </p:sp>
      <p:sp>
        <p:nvSpPr>
          <p:cNvPr id="4" name="Footer Placeholder 3">
            <a:extLst>
              <a:ext uri="{FF2B5EF4-FFF2-40B4-BE49-F238E27FC236}">
                <a16:creationId xmlns:a16="http://schemas.microsoft.com/office/drawing/2014/main" id="{56FFDD79-6DD0-6D01-5F68-8C2C8207E22F}"/>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9F606802-9010-3091-2A43-85ABB518E3C2}"/>
              </a:ext>
            </a:extLst>
          </p:cNvPr>
          <p:cNvSpPr>
            <a:spLocks noGrp="1"/>
          </p:cNvSpPr>
          <p:nvPr>
            <p:ph type="sldNum" sz="quarter" idx="12"/>
          </p:nvPr>
        </p:nvSpPr>
        <p:spPr/>
        <p:txBody>
          <a:bodyPr/>
          <a:lstStyle/>
          <a:p>
            <a:fld id="{88CEC222-F6AB-A647-80E8-FAB06E4B4BEB}" type="slidenum">
              <a:rPr lang="en-US" smtClean="0"/>
              <a:t>105</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F5D51D88-99D8-7F51-7360-09C6F7D5E1DB}"/>
              </a:ext>
            </a:extLst>
          </p:cNvPr>
          <p:cNvPicPr>
            <a:picLocks noChangeAspect="1"/>
          </p:cNvPicPr>
          <p:nvPr/>
        </p:nvPicPr>
        <p:blipFill>
          <a:blip r:embed="rId2"/>
          <a:stretch>
            <a:fillRect/>
          </a:stretch>
        </p:blipFill>
        <p:spPr>
          <a:xfrm>
            <a:off x="8120356" y="844891"/>
            <a:ext cx="3233444" cy="2969146"/>
          </a:xfrm>
          <a:prstGeom prst="rect">
            <a:avLst/>
          </a:prstGeom>
        </p:spPr>
      </p:pic>
      <p:pic>
        <p:nvPicPr>
          <p:cNvPr id="9" name="Picture 8" descr="A diagram of a code&#10;&#10;Description automatically generated">
            <a:extLst>
              <a:ext uri="{FF2B5EF4-FFF2-40B4-BE49-F238E27FC236}">
                <a16:creationId xmlns:a16="http://schemas.microsoft.com/office/drawing/2014/main" id="{E2BFED1E-0ADF-80A6-9144-78CD8D1709D5}"/>
              </a:ext>
            </a:extLst>
          </p:cNvPr>
          <p:cNvPicPr>
            <a:picLocks noChangeAspect="1"/>
          </p:cNvPicPr>
          <p:nvPr/>
        </p:nvPicPr>
        <p:blipFill>
          <a:blip r:embed="rId3"/>
          <a:stretch>
            <a:fillRect/>
          </a:stretch>
        </p:blipFill>
        <p:spPr>
          <a:xfrm>
            <a:off x="7468784" y="3972435"/>
            <a:ext cx="4030000" cy="2294221"/>
          </a:xfrm>
          <a:prstGeom prst="rect">
            <a:avLst/>
          </a:prstGeom>
        </p:spPr>
      </p:pic>
    </p:spTree>
    <p:extLst>
      <p:ext uri="{BB962C8B-B14F-4D97-AF65-F5344CB8AC3E}">
        <p14:creationId xmlns:p14="http://schemas.microsoft.com/office/powerpoint/2010/main" val="1530679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F985D-26E3-47AD-2186-C172A72E64B0}"/>
              </a:ext>
            </a:extLst>
          </p:cNvPr>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90D494-D8CE-7CDB-E6D2-A6E42768982B}"/>
                  </a:ext>
                </a:extLst>
              </p:cNvPr>
              <p:cNvSpPr>
                <a:spLocks noGrp="1"/>
              </p:cNvSpPr>
              <p:nvPr>
                <p:ph idx="1"/>
              </p:nvPr>
            </p:nvSpPr>
            <p:spPr/>
            <p:txBody>
              <a:bodyPr>
                <a:normAutofit fontScale="92500"/>
              </a:bodyPr>
              <a:lstStyle/>
              <a:p>
                <a:pPr marL="0" indent="0">
                  <a:buNone/>
                </a:pPr>
                <a:r>
                  <a:rPr lang="en-US" dirty="0"/>
                  <a:t>Remember optimizing loss function, which express how well a model fits the training data, e.g.:</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𝐿</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𝑀</m:t>
                          </m:r>
                        </m:den>
                      </m:f>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𝑖</m:t>
                          </m:r>
                        </m:sub>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de-DE" i="1">
                                              <a:latin typeface="Cambria Math" panose="02040503050406030204" pitchFamily="18" charset="0"/>
                                            </a:rPr>
                                            <m:t>𝑦</m:t>
                                          </m:r>
                                        </m:e>
                                      </m:acc>
                                    </m:e>
                                    <m:sup>
                                      <m:d>
                                        <m:dPr>
                                          <m:ctrlPr>
                                            <a:rPr lang="de-DE" i="1">
                                              <a:latin typeface="Cambria Math" panose="02040503050406030204" pitchFamily="18" charset="0"/>
                                            </a:rPr>
                                          </m:ctrlPr>
                                        </m:dPr>
                                        <m:e>
                                          <m:r>
                                            <a:rPr lang="de-DE" i="1">
                                              <a:latin typeface="Cambria Math" panose="02040503050406030204" pitchFamily="18" charset="0"/>
                                            </a:rPr>
                                            <m:t>𝑖</m:t>
                                          </m:r>
                                        </m:e>
                                      </m:d>
                                    </m:sup>
                                  </m:s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𝑦</m:t>
                                      </m:r>
                                    </m:e>
                                    <m:sup>
                                      <m:d>
                                        <m:dPr>
                                          <m:ctrlPr>
                                            <a:rPr lang="de-DE" i="1">
                                              <a:latin typeface="Cambria Math" panose="02040503050406030204" pitchFamily="18" charset="0"/>
                                            </a:rPr>
                                          </m:ctrlPr>
                                        </m:dPr>
                                        <m:e>
                                          <m:r>
                                            <a:rPr lang="de-DE" i="1">
                                              <a:latin typeface="Cambria Math" panose="02040503050406030204" pitchFamily="18" charset="0"/>
                                            </a:rPr>
                                            <m:t>𝑖</m:t>
                                          </m:r>
                                        </m:e>
                                      </m:d>
                                    </m:sup>
                                  </m:sSup>
                                </m:e>
                              </m:d>
                            </m:e>
                            <m:sup>
                              <m:r>
                                <a:rPr lang="de-DE" i="1">
                                  <a:latin typeface="Cambria Math" panose="02040503050406030204" pitchFamily="18" charset="0"/>
                                </a:rPr>
                                <m:t>2</m:t>
                              </m:r>
                            </m:sup>
                          </m:sSup>
                        </m:e>
                      </m:nary>
                    </m:oMath>
                  </m:oMathPara>
                </a14:m>
                <a:endParaRPr lang="de-DE" dirty="0"/>
              </a:p>
              <a:p>
                <a:pPr marL="0" indent="0">
                  <a:buNone/>
                </a:pPr>
                <a:r>
                  <a:rPr lang="en-US" dirty="0"/>
                  <a:t>Regularization adds a term to this, to express preferences on the weights (that prevent the model from fitting too well to the training data):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𝐿</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𝑀</m:t>
                          </m:r>
                        </m:den>
                      </m:f>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𝑖</m:t>
                          </m:r>
                        </m:sub>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de-DE" i="1">
                                              <a:latin typeface="Cambria Math" panose="02040503050406030204" pitchFamily="18" charset="0"/>
                                            </a:rPr>
                                            <m:t>𝑦</m:t>
                                          </m:r>
                                        </m:e>
                                      </m:acc>
                                    </m:e>
                                    <m:sup>
                                      <m:d>
                                        <m:dPr>
                                          <m:ctrlPr>
                                            <a:rPr lang="de-DE" i="1">
                                              <a:latin typeface="Cambria Math" panose="02040503050406030204" pitchFamily="18" charset="0"/>
                                            </a:rPr>
                                          </m:ctrlPr>
                                        </m:dPr>
                                        <m:e>
                                          <m:r>
                                            <a:rPr lang="de-DE" i="1">
                                              <a:latin typeface="Cambria Math" panose="02040503050406030204" pitchFamily="18" charset="0"/>
                                            </a:rPr>
                                            <m:t>𝑖</m:t>
                                          </m:r>
                                        </m:e>
                                      </m:d>
                                    </m:sup>
                                  </m:s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𝑦</m:t>
                                      </m:r>
                                    </m:e>
                                    <m:sup>
                                      <m:d>
                                        <m:dPr>
                                          <m:ctrlPr>
                                            <a:rPr lang="de-DE" i="1">
                                              <a:latin typeface="Cambria Math" panose="02040503050406030204" pitchFamily="18" charset="0"/>
                                            </a:rPr>
                                          </m:ctrlPr>
                                        </m:dPr>
                                        <m:e>
                                          <m:r>
                                            <a:rPr lang="de-DE" i="1">
                                              <a:latin typeface="Cambria Math" panose="02040503050406030204" pitchFamily="18" charset="0"/>
                                            </a:rPr>
                                            <m:t>𝑖</m:t>
                                          </m:r>
                                        </m:e>
                                      </m:d>
                                    </m:sup>
                                  </m:sSup>
                                </m:e>
                              </m:d>
                            </m:e>
                            <m:sup>
                              <m:r>
                                <a:rPr lang="de-DE" i="1">
                                  <a:latin typeface="Cambria Math" panose="02040503050406030204" pitchFamily="18" charset="0"/>
                                </a:rPr>
                                <m:t>2</m:t>
                              </m:r>
                            </m:sup>
                          </m:sSup>
                        </m:e>
                      </m:nary>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𝑅</m:t>
                      </m:r>
                      <m:r>
                        <a:rPr lang="de-DE" b="0" i="1" smtClean="0">
                          <a:latin typeface="Cambria Math" panose="02040503050406030204" pitchFamily="18" charset="0"/>
                        </a:rPr>
                        <m:t>(</m:t>
                      </m:r>
                      <m:r>
                        <a:rPr lang="de-DE" b="0" i="1" smtClean="0">
                          <a:latin typeface="Cambria Math" panose="02040503050406030204" pitchFamily="18" charset="0"/>
                        </a:rPr>
                        <m:t>𝑊</m:t>
                      </m:r>
                      <m:r>
                        <a:rPr lang="de-DE"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3D90D494-D8CE-7CDB-E6D2-A6E42768982B}"/>
                  </a:ext>
                </a:extLst>
              </p:cNvPr>
              <p:cNvSpPr>
                <a:spLocks noGrp="1" noRot="1" noChangeAspect="1" noMove="1" noResize="1" noEditPoints="1" noAdjustHandles="1" noChangeArrowheads="1" noChangeShapeType="1" noTextEdit="1"/>
              </p:cNvSpPr>
              <p:nvPr>
                <p:ph idx="1"/>
              </p:nvPr>
            </p:nvSpPr>
            <p:spPr>
              <a:blipFill>
                <a:blip r:embed="rId2"/>
                <a:stretch>
                  <a:fillRect l="-1086" t="-6686" r="-724" b="-456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A85CC7-FA87-7D4E-D04F-CA7A155DF14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A4D0C778-88D7-A5E4-363C-1EBB57CADA4F}"/>
              </a:ext>
            </a:extLst>
          </p:cNvPr>
          <p:cNvSpPr>
            <a:spLocks noGrp="1"/>
          </p:cNvSpPr>
          <p:nvPr>
            <p:ph type="sldNum" sz="quarter" idx="12"/>
          </p:nvPr>
        </p:nvSpPr>
        <p:spPr/>
        <p:txBody>
          <a:bodyPr/>
          <a:lstStyle/>
          <a:p>
            <a:fld id="{88CEC222-F6AB-A647-80E8-FAB06E4B4BEB}" type="slidenum">
              <a:rPr lang="en-US" smtClean="0"/>
              <a:t>106</a:t>
            </a:fld>
            <a:endParaRPr lang="en-US" dirty="0"/>
          </a:p>
        </p:txBody>
      </p:sp>
      <p:sp>
        <p:nvSpPr>
          <p:cNvPr id="6" name="TextBox 5">
            <a:extLst>
              <a:ext uri="{FF2B5EF4-FFF2-40B4-BE49-F238E27FC236}">
                <a16:creationId xmlns:a16="http://schemas.microsoft.com/office/drawing/2014/main" id="{A3AF98C7-7E40-546F-B0CF-EE8D27281A85}"/>
              </a:ext>
            </a:extLst>
          </p:cNvPr>
          <p:cNvSpPr txBox="1"/>
          <p:nvPr/>
        </p:nvSpPr>
        <p:spPr>
          <a:xfrm>
            <a:off x="2468071" y="6081991"/>
            <a:ext cx="1254265" cy="369332"/>
          </a:xfrm>
          <a:prstGeom prst="rect">
            <a:avLst/>
          </a:prstGeom>
          <a:noFill/>
        </p:spPr>
        <p:txBody>
          <a:bodyPr wrap="square" rtlCol="0">
            <a:spAutoFit/>
          </a:bodyPr>
          <a:lstStyle/>
          <a:p>
            <a:r>
              <a:rPr lang="en-US" dirty="0"/>
              <a:t>Data loss</a:t>
            </a:r>
          </a:p>
        </p:txBody>
      </p:sp>
      <p:sp>
        <p:nvSpPr>
          <p:cNvPr id="7" name="TextBox 6">
            <a:extLst>
              <a:ext uri="{FF2B5EF4-FFF2-40B4-BE49-F238E27FC236}">
                <a16:creationId xmlns:a16="http://schemas.microsoft.com/office/drawing/2014/main" id="{875263FE-DAF5-0885-62AC-C596B061D977}"/>
              </a:ext>
            </a:extLst>
          </p:cNvPr>
          <p:cNvSpPr txBox="1"/>
          <p:nvPr/>
        </p:nvSpPr>
        <p:spPr>
          <a:xfrm>
            <a:off x="7844588" y="5957734"/>
            <a:ext cx="2521276" cy="923330"/>
          </a:xfrm>
          <a:prstGeom prst="rect">
            <a:avLst/>
          </a:prstGeom>
          <a:noFill/>
        </p:spPr>
        <p:txBody>
          <a:bodyPr wrap="square" rtlCol="0">
            <a:spAutoFit/>
          </a:bodyPr>
          <a:lstStyle/>
          <a:p>
            <a:r>
              <a:rPr lang="en-US" dirty="0"/>
              <a:t>Importance of regularization term (a new hyperparameter)</a:t>
            </a:r>
          </a:p>
        </p:txBody>
      </p:sp>
      <p:sp>
        <p:nvSpPr>
          <p:cNvPr id="8" name="TextBox 7">
            <a:extLst>
              <a:ext uri="{FF2B5EF4-FFF2-40B4-BE49-F238E27FC236}">
                <a16:creationId xmlns:a16="http://schemas.microsoft.com/office/drawing/2014/main" id="{ED12805B-B1A8-C74F-A2FF-02A374DDA663}"/>
              </a:ext>
            </a:extLst>
          </p:cNvPr>
          <p:cNvSpPr txBox="1"/>
          <p:nvPr/>
        </p:nvSpPr>
        <p:spPr>
          <a:xfrm>
            <a:off x="9299434" y="5003881"/>
            <a:ext cx="2292069" cy="369332"/>
          </a:xfrm>
          <a:prstGeom prst="rect">
            <a:avLst/>
          </a:prstGeom>
          <a:noFill/>
        </p:spPr>
        <p:txBody>
          <a:bodyPr wrap="square" rtlCol="0">
            <a:spAutoFit/>
          </a:bodyPr>
          <a:lstStyle/>
          <a:p>
            <a:r>
              <a:rPr lang="en-US" dirty="0"/>
              <a:t>Regularization loss</a:t>
            </a:r>
          </a:p>
        </p:txBody>
      </p:sp>
      <p:cxnSp>
        <p:nvCxnSpPr>
          <p:cNvPr id="10" name="Curved Connector 9">
            <a:extLst>
              <a:ext uri="{FF2B5EF4-FFF2-40B4-BE49-F238E27FC236}">
                <a16:creationId xmlns:a16="http://schemas.microsoft.com/office/drawing/2014/main" id="{83F97B85-39D7-7070-DFAD-D638D12751D6}"/>
              </a:ext>
            </a:extLst>
          </p:cNvPr>
          <p:cNvCxnSpPr>
            <a:cxnSpLocks/>
            <a:stCxn id="7" idx="1"/>
          </p:cNvCxnSpPr>
          <p:nvPr/>
        </p:nvCxnSpPr>
        <p:spPr>
          <a:xfrm rot="10800000">
            <a:off x="7459248" y="5822817"/>
            <a:ext cx="385341" cy="596582"/>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72C4C9D9-75AB-B1D0-6852-400903E2D80B}"/>
              </a:ext>
            </a:extLst>
          </p:cNvPr>
          <p:cNvCxnSpPr>
            <a:cxnSpLocks/>
            <a:stCxn id="8" idx="1"/>
          </p:cNvCxnSpPr>
          <p:nvPr/>
        </p:nvCxnSpPr>
        <p:spPr>
          <a:xfrm rot="10800000" flipV="1">
            <a:off x="8488546" y="5188546"/>
            <a:ext cx="810889" cy="482207"/>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F1B162F0-D211-157A-7FF5-20FE29AB44A4}"/>
              </a:ext>
            </a:extLst>
          </p:cNvPr>
          <p:cNvCxnSpPr>
            <a:cxnSpLocks/>
            <a:stCxn id="6" idx="2"/>
            <a:endCxn id="3" idx="2"/>
          </p:cNvCxnSpPr>
          <p:nvPr/>
        </p:nvCxnSpPr>
        <p:spPr>
          <a:xfrm rot="5400000" flipH="1" flipV="1">
            <a:off x="4458422" y="4813745"/>
            <a:ext cx="274360" cy="3000796"/>
          </a:xfrm>
          <a:prstGeom prst="curvedConnector3">
            <a:avLst>
              <a:gd name="adj1" fmla="val -8332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5645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D4158-EDA4-5408-4B5A-FF966F0F8952}"/>
              </a:ext>
            </a:extLst>
          </p:cNvPr>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719BE7-E061-8D2A-B3A5-874F0D9D5B2F}"/>
                  </a:ext>
                </a:extLst>
              </p:cNvPr>
              <p:cNvSpPr>
                <a:spLocks noGrp="1"/>
              </p:cNvSpPr>
              <p:nvPr>
                <p:ph idx="1"/>
              </p:nvPr>
            </p:nvSpPr>
            <p:spPr/>
            <p:txBody>
              <a:bodyPr>
                <a:normAutofit fontScale="62500" lnSpcReduction="20000"/>
              </a:bodyPr>
              <a:lstStyle/>
              <a:p>
                <a:pPr marL="0" indent="0">
                  <a:buNone/>
                </a:pPr>
                <a:r>
                  <a:rPr lang="en-US" u="sng" dirty="0"/>
                  <a:t>L1 regularization</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𝐿</m:t>
                          </m:r>
                          <m:r>
                            <a:rPr lang="de-DE" b="0" i="1" smtClean="0">
                              <a:latin typeface="Cambria Math" panose="02040503050406030204" pitchFamily="18" charset="0"/>
                            </a:rPr>
                            <m:t>1</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𝑊</m:t>
                          </m:r>
                        </m:e>
                      </m:d>
                      <m:r>
                        <a:rPr lang="de-DE" b="0" i="1" smtClean="0">
                          <a:latin typeface="Cambria Math" panose="02040503050406030204" pitchFamily="18" charset="0"/>
                        </a:rPr>
                        <m:t>=</m:t>
                      </m:r>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𝑘</m:t>
                          </m:r>
                        </m:sub>
                        <m:sup/>
                        <m:e>
                          <m:d>
                            <m:dPr>
                              <m:begChr m:val="|"/>
                              <m:endChr m:val="|"/>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𝑘</m:t>
                                  </m:r>
                                </m:sub>
                              </m:sSub>
                            </m:e>
                          </m:d>
                        </m:e>
                      </m:nary>
                    </m:oMath>
                  </m:oMathPara>
                </a14:m>
                <a:endParaRPr lang="en-US" dirty="0"/>
              </a:p>
              <a:p>
                <a:pPr marL="0" indent="0">
                  <a:buNone/>
                </a:pPr>
                <a:r>
                  <a:rPr lang="en-US" dirty="0"/>
                  <a:t>Encourages the model to reduce the magnitude of some weights to exactly zero, effectively performing feature selection. L1 regularization is useful when you suspect that only a subset of the input features is relevant for the task, as it can lead to sparse weight vectors.</a:t>
                </a:r>
              </a:p>
              <a:p>
                <a:pPr marL="0" indent="0">
                  <a:buNone/>
                </a:pPr>
                <a:r>
                  <a:rPr lang="en-US" u="sng" dirty="0"/>
                  <a:t>L2 regularization</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𝐿</m:t>
                          </m:r>
                          <m:r>
                            <a:rPr lang="de-DE" b="0" i="1" smtClean="0">
                              <a:latin typeface="Cambria Math" panose="02040503050406030204" pitchFamily="18" charset="0"/>
                            </a:rPr>
                            <m:t>2</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𝑊</m:t>
                          </m:r>
                        </m:e>
                      </m:d>
                      <m:r>
                        <a:rPr lang="de-DE" b="0" i="1" smtClean="0">
                          <a:latin typeface="Cambria Math" panose="02040503050406030204" pitchFamily="18" charset="0"/>
                        </a:rPr>
                        <m:t>=</m:t>
                      </m:r>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𝑘</m:t>
                          </m:r>
                        </m: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𝑤</m:t>
                              </m:r>
                            </m:e>
                            <m:sub>
                              <m:r>
                                <a:rPr lang="de-DE" b="0" i="1" smtClean="0">
                                  <a:latin typeface="Cambria Math" panose="02040503050406030204" pitchFamily="18" charset="0"/>
                                </a:rPr>
                                <m:t>𝑘</m:t>
                              </m:r>
                            </m:sub>
                            <m:sup>
                              <m:r>
                                <a:rPr lang="de-DE" b="0" i="1" smtClean="0">
                                  <a:latin typeface="Cambria Math" panose="02040503050406030204" pitchFamily="18" charset="0"/>
                                </a:rPr>
                                <m:t>2</m:t>
                              </m:r>
                            </m:sup>
                          </m:sSubSup>
                        </m:e>
                      </m:nary>
                    </m:oMath>
                  </m:oMathPara>
                </a14:m>
                <a:endParaRPr lang="en-US" dirty="0"/>
              </a:p>
              <a:p>
                <a:pPr marL="0" indent="0">
                  <a:buNone/>
                </a:pPr>
                <a:r>
                  <a:rPr lang="en-US" dirty="0"/>
                  <a:t>Encourages the model to have smaller weight values across all features. L2 regularization helps to prevent extreme weight values and smoothens the optimization landscape, making it easier to train and reducing the risk of overfitting.</a:t>
                </a:r>
              </a:p>
              <a:p>
                <a:pPr marL="0" indent="0">
                  <a:buNone/>
                </a:pPr>
                <a:r>
                  <a:rPr lang="en-US" u="sng" dirty="0"/>
                  <a:t>Elastic Net regularization</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𝐸𝑁</m:t>
                          </m:r>
                        </m:sub>
                      </m:sSub>
                      <m:r>
                        <a:rPr lang="de-DE" b="0" i="1" smtClean="0">
                          <a:latin typeface="Cambria Math" panose="02040503050406030204" pitchFamily="18" charset="0"/>
                        </a:rPr>
                        <m:t>(</m:t>
                      </m:r>
                      <m:r>
                        <a:rPr lang="de-DE" b="0" i="1" smtClean="0">
                          <a:latin typeface="Cambria Math" panose="02040503050406030204" pitchFamily="18" charset="0"/>
                        </a:rPr>
                        <m:t>𝑊</m:t>
                      </m:r>
                      <m:r>
                        <a:rPr lang="de-DE" b="0" i="1" smtClean="0">
                          <a:latin typeface="Cambria Math" panose="02040503050406030204" pitchFamily="18" charset="0"/>
                        </a:rPr>
                        <m:t>)=</m:t>
                      </m:r>
                      <m:r>
                        <a:rPr lang="de-DE" b="0" i="1" smtClean="0">
                          <a:latin typeface="Cambria Math" panose="02040503050406030204" pitchFamily="18" charset="0"/>
                        </a:rPr>
                        <m:t>𝛼</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𝐿</m:t>
                          </m:r>
                          <m:r>
                            <a:rPr lang="de-DE" b="0" i="1" smtClean="0">
                              <a:latin typeface="Cambria Math" panose="02040503050406030204" pitchFamily="18" charset="0"/>
                            </a:rPr>
                            <m:t>1</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𝑊</m:t>
                          </m:r>
                        </m:e>
                      </m:d>
                      <m:r>
                        <a:rPr lang="de-DE" b="0" i="1" smtClean="0">
                          <a:latin typeface="Cambria Math" panose="02040503050406030204" pitchFamily="18" charset="0"/>
                        </a:rPr>
                        <m:t>+</m:t>
                      </m:r>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𝛼</m:t>
                          </m:r>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𝐿</m:t>
                          </m:r>
                          <m:r>
                            <a:rPr lang="de-DE" b="0" i="1" smtClean="0">
                              <a:latin typeface="Cambria Math" panose="02040503050406030204" pitchFamily="18" charset="0"/>
                            </a:rPr>
                            <m:t>2</m:t>
                          </m:r>
                        </m:sub>
                      </m:sSub>
                      <m:r>
                        <a:rPr lang="de-DE" b="0" i="1" smtClean="0">
                          <a:latin typeface="Cambria Math" panose="02040503050406030204" pitchFamily="18" charset="0"/>
                        </a:rPr>
                        <m:t>(</m:t>
                      </m:r>
                      <m:r>
                        <a:rPr lang="de-DE" b="0" i="1" smtClean="0">
                          <a:latin typeface="Cambria Math" panose="02040503050406030204" pitchFamily="18" charset="0"/>
                        </a:rPr>
                        <m:t>𝑊</m:t>
                      </m:r>
                      <m:r>
                        <a:rPr lang="de-DE" b="0" i="1" smtClean="0">
                          <a:latin typeface="Cambria Math" panose="02040503050406030204" pitchFamily="18" charset="0"/>
                        </a:rPr>
                        <m:t>)</m:t>
                      </m:r>
                    </m:oMath>
                  </m:oMathPara>
                </a14:m>
                <a:endParaRPr lang="en-US" dirty="0"/>
              </a:p>
              <a:p>
                <a:pPr marL="0" indent="0">
                  <a:buNone/>
                </a:pPr>
                <a:r>
                  <a:rPr lang="en-US" dirty="0"/>
                  <a:t>Combines both L1 and L2 regularization by adding a penalty term that is a linear combination of the L1 and L2 penalties. It provides a balance between feature selection (L1) and weight smoothing (L2).</a:t>
                </a:r>
              </a:p>
            </p:txBody>
          </p:sp>
        </mc:Choice>
        <mc:Fallback xmlns="">
          <p:sp>
            <p:nvSpPr>
              <p:cNvPr id="3" name="Content Placeholder 2">
                <a:extLst>
                  <a:ext uri="{FF2B5EF4-FFF2-40B4-BE49-F238E27FC236}">
                    <a16:creationId xmlns:a16="http://schemas.microsoft.com/office/drawing/2014/main" id="{28719BE7-E061-8D2A-B3A5-874F0D9D5B2F}"/>
                  </a:ext>
                </a:extLst>
              </p:cNvPr>
              <p:cNvSpPr>
                <a:spLocks noGrp="1" noRot="1" noChangeAspect="1" noMove="1" noResize="1" noEditPoints="1" noAdjustHandles="1" noChangeArrowheads="1" noChangeShapeType="1" noTextEdit="1"/>
              </p:cNvSpPr>
              <p:nvPr>
                <p:ph idx="1"/>
              </p:nvPr>
            </p:nvSpPr>
            <p:spPr>
              <a:blipFill>
                <a:blip r:embed="rId2"/>
                <a:stretch>
                  <a:fillRect l="-603" t="-18023" r="-362" b="-87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B88136-45A1-1E2C-B331-363D1016EF4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95292FC8-4C95-E2DF-4457-CB2DDBC6F07C}"/>
              </a:ext>
            </a:extLst>
          </p:cNvPr>
          <p:cNvSpPr>
            <a:spLocks noGrp="1"/>
          </p:cNvSpPr>
          <p:nvPr>
            <p:ph type="sldNum" sz="quarter" idx="12"/>
          </p:nvPr>
        </p:nvSpPr>
        <p:spPr/>
        <p:txBody>
          <a:bodyPr/>
          <a:lstStyle/>
          <a:p>
            <a:fld id="{88CEC222-F6AB-A647-80E8-FAB06E4B4BEB}" type="slidenum">
              <a:rPr lang="en-US" smtClean="0"/>
              <a:t>107</a:t>
            </a:fld>
            <a:endParaRPr lang="en-US" dirty="0"/>
          </a:p>
        </p:txBody>
      </p:sp>
    </p:spTree>
    <p:extLst>
      <p:ext uri="{BB962C8B-B14F-4D97-AF65-F5344CB8AC3E}">
        <p14:creationId xmlns:p14="http://schemas.microsoft.com/office/powerpoint/2010/main" val="42517457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06EF-492E-471A-8407-70CD4CA82204}"/>
              </a:ext>
            </a:extLst>
          </p:cNvPr>
          <p:cNvSpPr>
            <a:spLocks noGrp="1"/>
          </p:cNvSpPr>
          <p:nvPr>
            <p:ph type="title"/>
          </p:nvPr>
        </p:nvSpPr>
        <p:spPr/>
        <p:txBody>
          <a:bodyPr/>
          <a:lstStyle/>
          <a:p>
            <a:r>
              <a:rPr lang="en-US" dirty="0"/>
              <a:t>More design choices</a:t>
            </a:r>
          </a:p>
        </p:txBody>
      </p:sp>
      <p:sp>
        <p:nvSpPr>
          <p:cNvPr id="3" name="Content Placeholder 2">
            <a:extLst>
              <a:ext uri="{FF2B5EF4-FFF2-40B4-BE49-F238E27FC236}">
                <a16:creationId xmlns:a16="http://schemas.microsoft.com/office/drawing/2014/main" id="{A3979D25-8789-07C6-9619-EBAF3F617BA6}"/>
              </a:ext>
            </a:extLst>
          </p:cNvPr>
          <p:cNvSpPr>
            <a:spLocks noGrp="1"/>
          </p:cNvSpPr>
          <p:nvPr>
            <p:ph idx="1"/>
          </p:nvPr>
        </p:nvSpPr>
        <p:spPr/>
        <p:txBody>
          <a:bodyPr>
            <a:normAutofit fontScale="92500" lnSpcReduction="10000"/>
          </a:bodyPr>
          <a:lstStyle/>
          <a:p>
            <a:r>
              <a:rPr lang="en-US" i="1" dirty="0"/>
              <a:t>Implicit</a:t>
            </a:r>
            <a:r>
              <a:rPr lang="en-US" dirty="0"/>
              <a:t> regularization</a:t>
            </a:r>
          </a:p>
          <a:p>
            <a:pPr lvl="1"/>
            <a:r>
              <a:rPr lang="en-US" dirty="0"/>
              <a:t>E.g., dropout: during training, at each iteration of forward pass randomly set some neurons to zero. Prevents the network from relying too heavily on any individual neuron, which encourages a more robust and generalizable model.</a:t>
            </a:r>
          </a:p>
          <a:p>
            <a:pPr lvl="1"/>
            <a:r>
              <a:rPr lang="en-US" dirty="0"/>
              <a:t>E.g., batch normalization: during training, at each iteration of forward pass normalize neuron activations by mean and variance of (mini-)batch. Allows keeping the weights in a healthy range.</a:t>
            </a:r>
          </a:p>
          <a:p>
            <a:r>
              <a:rPr lang="en-US" dirty="0"/>
              <a:t>Data augmentation: augment effective training data size by simulating more diversity from existing data. Attention: augmentation must be realistic!</a:t>
            </a:r>
          </a:p>
          <a:p>
            <a:r>
              <a:rPr lang="en-US" dirty="0"/>
              <a:t>Weight initialization</a:t>
            </a:r>
          </a:p>
          <a:p>
            <a:r>
              <a:rPr lang="en-US" dirty="0"/>
              <a:t>Hyperparameter search</a:t>
            </a:r>
          </a:p>
        </p:txBody>
      </p:sp>
      <p:sp>
        <p:nvSpPr>
          <p:cNvPr id="4" name="Footer Placeholder 3">
            <a:extLst>
              <a:ext uri="{FF2B5EF4-FFF2-40B4-BE49-F238E27FC236}">
                <a16:creationId xmlns:a16="http://schemas.microsoft.com/office/drawing/2014/main" id="{DE0DF3C1-2D61-A9AD-7046-3BBFFEFA227E}"/>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97D3AC65-1F0D-4D22-E148-1617F89E51C7}"/>
              </a:ext>
            </a:extLst>
          </p:cNvPr>
          <p:cNvSpPr>
            <a:spLocks noGrp="1"/>
          </p:cNvSpPr>
          <p:nvPr>
            <p:ph type="sldNum" sz="quarter" idx="12"/>
          </p:nvPr>
        </p:nvSpPr>
        <p:spPr/>
        <p:txBody>
          <a:bodyPr/>
          <a:lstStyle/>
          <a:p>
            <a:fld id="{88CEC222-F6AB-A647-80E8-FAB06E4B4BEB}" type="slidenum">
              <a:rPr lang="en-US" smtClean="0"/>
              <a:t>108</a:t>
            </a:fld>
            <a:endParaRPr lang="en-US" dirty="0"/>
          </a:p>
        </p:txBody>
      </p:sp>
    </p:spTree>
    <p:extLst>
      <p:ext uri="{BB962C8B-B14F-4D97-AF65-F5344CB8AC3E}">
        <p14:creationId xmlns:p14="http://schemas.microsoft.com/office/powerpoint/2010/main" val="3101526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with orange and grey circles&#10;&#10;Description automatically generated">
            <a:extLst>
              <a:ext uri="{FF2B5EF4-FFF2-40B4-BE49-F238E27FC236}">
                <a16:creationId xmlns:a16="http://schemas.microsoft.com/office/drawing/2014/main" id="{02A34475-8E27-48B4-D014-3987E66EC5E7}"/>
              </a:ext>
            </a:extLst>
          </p:cNvPr>
          <p:cNvPicPr>
            <a:picLocks noChangeAspect="1"/>
          </p:cNvPicPr>
          <p:nvPr/>
        </p:nvPicPr>
        <p:blipFill>
          <a:blip r:embed="rId2" cstate="print">
            <a:alphaModFix amt="70000"/>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8525996" y="0"/>
            <a:ext cx="3666004" cy="4247909"/>
          </a:xfrm>
          <a:prstGeom prst="rect">
            <a:avLst/>
          </a:prstGeom>
        </p:spPr>
      </p:pic>
      <p:sp>
        <p:nvSpPr>
          <p:cNvPr id="2" name="Title 1">
            <a:extLst>
              <a:ext uri="{FF2B5EF4-FFF2-40B4-BE49-F238E27FC236}">
                <a16:creationId xmlns:a16="http://schemas.microsoft.com/office/drawing/2014/main" id="{11D6776D-2820-076B-6FE2-104D379BEAAB}"/>
              </a:ext>
            </a:extLst>
          </p:cNvPr>
          <p:cNvSpPr>
            <a:spLocks noGrp="1"/>
          </p:cNvSpPr>
          <p:nvPr>
            <p:ph type="title"/>
          </p:nvPr>
        </p:nvSpPr>
        <p:spPr/>
        <p:txBody>
          <a:bodyPr/>
          <a:lstStyle/>
          <a:p>
            <a:r>
              <a:rPr lang="en-US" dirty="0"/>
              <a:t>Neural network notebook</a:t>
            </a:r>
          </a:p>
        </p:txBody>
      </p:sp>
      <p:sp>
        <p:nvSpPr>
          <p:cNvPr id="3" name="Content Placeholder 2">
            <a:extLst>
              <a:ext uri="{FF2B5EF4-FFF2-40B4-BE49-F238E27FC236}">
                <a16:creationId xmlns:a16="http://schemas.microsoft.com/office/drawing/2014/main" id="{E6D7831B-37DD-9AE7-590A-AF925FF0307C}"/>
              </a:ext>
            </a:extLst>
          </p:cNvPr>
          <p:cNvSpPr>
            <a:spLocks noGrp="1"/>
          </p:cNvSpPr>
          <p:nvPr>
            <p:ph idx="1"/>
          </p:nvPr>
        </p:nvSpPr>
        <p:spPr/>
        <p:txBody>
          <a:bodyPr>
            <a:normAutofit lnSpcReduction="10000"/>
          </a:bodyPr>
          <a:lstStyle/>
          <a:p>
            <a:pPr marL="0" indent="0">
              <a:buNone/>
            </a:pPr>
            <a:r>
              <a:rPr lang="en-US" dirty="0"/>
              <a:t>Notebook ‘pytorch-tutorial’</a:t>
            </a:r>
          </a:p>
          <a:p>
            <a:r>
              <a:rPr lang="en-US" dirty="0"/>
              <a:t>Data generation</a:t>
            </a:r>
          </a:p>
          <a:p>
            <a:r>
              <a:rPr lang="en-US" dirty="0"/>
              <a:t>Linear regression in NumPy</a:t>
            </a:r>
          </a:p>
          <a:p>
            <a:r>
              <a:rPr lang="en-US" dirty="0"/>
              <a:t>Linear regression with PyTorch</a:t>
            </a:r>
          </a:p>
          <a:p>
            <a:pPr lvl="1"/>
            <a:r>
              <a:rPr lang="en-US" dirty="0"/>
              <a:t>Tensors</a:t>
            </a:r>
          </a:p>
          <a:p>
            <a:pPr lvl="1"/>
            <a:r>
              <a:rPr lang="en-US" dirty="0"/>
              <a:t>Computation of gradients</a:t>
            </a:r>
          </a:p>
          <a:p>
            <a:pPr lvl="1"/>
            <a:r>
              <a:rPr lang="en-US" dirty="0"/>
              <a:t>Optimizer</a:t>
            </a:r>
          </a:p>
          <a:p>
            <a:pPr lvl="1"/>
            <a:r>
              <a:rPr lang="en-US" dirty="0"/>
              <a:t>Loss</a:t>
            </a:r>
          </a:p>
          <a:p>
            <a:pPr lvl="1"/>
            <a:r>
              <a:rPr lang="en-US" dirty="0"/>
              <a:t>Model</a:t>
            </a:r>
          </a:p>
          <a:p>
            <a:pPr lvl="1"/>
            <a:r>
              <a:rPr lang="en-US" dirty="0"/>
              <a:t>Evaluation</a:t>
            </a:r>
          </a:p>
        </p:txBody>
      </p:sp>
      <p:sp>
        <p:nvSpPr>
          <p:cNvPr id="4" name="Footer Placeholder 3">
            <a:extLst>
              <a:ext uri="{FF2B5EF4-FFF2-40B4-BE49-F238E27FC236}">
                <a16:creationId xmlns:a16="http://schemas.microsoft.com/office/drawing/2014/main" id="{FF2F9CFE-5E12-AABA-1104-144B92355E4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D7E61D28-58B4-0A30-ADEA-62115495ABDE}"/>
              </a:ext>
            </a:extLst>
          </p:cNvPr>
          <p:cNvSpPr>
            <a:spLocks noGrp="1"/>
          </p:cNvSpPr>
          <p:nvPr>
            <p:ph type="sldNum" sz="quarter" idx="12"/>
          </p:nvPr>
        </p:nvSpPr>
        <p:spPr/>
        <p:txBody>
          <a:bodyPr/>
          <a:lstStyle/>
          <a:p>
            <a:fld id="{88CEC222-F6AB-A647-80E8-FAB06E4B4BEB}" type="slidenum">
              <a:rPr lang="en-US" smtClean="0"/>
              <a:t>109</a:t>
            </a:fld>
            <a:endParaRPr lang="en-US" dirty="0"/>
          </a:p>
        </p:txBody>
      </p:sp>
    </p:spTree>
    <p:extLst>
      <p:ext uri="{BB962C8B-B14F-4D97-AF65-F5344CB8AC3E}">
        <p14:creationId xmlns:p14="http://schemas.microsoft.com/office/powerpoint/2010/main" val="3715204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10A6-E0E6-7BA7-51CA-027CAA1C49D1}"/>
              </a:ext>
            </a:extLst>
          </p:cNvPr>
          <p:cNvSpPr>
            <a:spLocks noGrp="1"/>
          </p:cNvSpPr>
          <p:nvPr>
            <p:ph type="title"/>
          </p:nvPr>
        </p:nvSpPr>
        <p:spPr/>
        <p:txBody>
          <a:bodyPr/>
          <a:lstStyle/>
          <a:p>
            <a:r>
              <a:rPr lang="en-US" dirty="0"/>
              <a:t>Repository</a:t>
            </a:r>
          </a:p>
        </p:txBody>
      </p:sp>
      <p:sp>
        <p:nvSpPr>
          <p:cNvPr id="3" name="Content Placeholder 2">
            <a:extLst>
              <a:ext uri="{FF2B5EF4-FFF2-40B4-BE49-F238E27FC236}">
                <a16:creationId xmlns:a16="http://schemas.microsoft.com/office/drawing/2014/main" id="{B2CCD26C-0CD2-D8CA-DC64-0F4EB81C80E1}"/>
              </a:ext>
            </a:extLst>
          </p:cNvPr>
          <p:cNvSpPr>
            <a:spLocks noGrp="1"/>
          </p:cNvSpPr>
          <p:nvPr>
            <p:ph idx="1"/>
          </p:nvPr>
        </p:nvSpPr>
        <p:spPr/>
        <p:txBody>
          <a:bodyPr/>
          <a:lstStyle/>
          <a:p>
            <a:pPr marL="0" indent="0" algn="ctr">
              <a:buNone/>
            </a:pPr>
            <a:r>
              <a:rPr lang="en-US" dirty="0">
                <a:hlinkClick r:id="rId2"/>
              </a:rPr>
              <a:t>https://github.com/voges/ml-nutrition-tutorial</a:t>
            </a:r>
            <a:endParaRPr lang="en-US" dirty="0"/>
          </a:p>
        </p:txBody>
      </p:sp>
      <p:pic>
        <p:nvPicPr>
          <p:cNvPr id="4" name="Content Placeholder 4" descr="A screenshot of a computer&#10;&#10;Description automatically generated">
            <a:extLst>
              <a:ext uri="{FF2B5EF4-FFF2-40B4-BE49-F238E27FC236}">
                <a16:creationId xmlns:a16="http://schemas.microsoft.com/office/drawing/2014/main" id="{69DCC4E7-8B70-18AC-8445-7BC37348D465}"/>
              </a:ext>
            </a:extLst>
          </p:cNvPr>
          <p:cNvPicPr>
            <a:picLocks noChangeAspect="1"/>
          </p:cNvPicPr>
          <p:nvPr/>
        </p:nvPicPr>
        <p:blipFill>
          <a:blip r:embed="rId3"/>
          <a:stretch>
            <a:fillRect/>
          </a:stretch>
        </p:blipFill>
        <p:spPr>
          <a:xfrm>
            <a:off x="3475966" y="2385169"/>
            <a:ext cx="5240068" cy="4107706"/>
          </a:xfrm>
          <a:prstGeom prst="rect">
            <a:avLst/>
          </a:prstGeom>
        </p:spPr>
      </p:pic>
    </p:spTree>
    <p:extLst>
      <p:ext uri="{BB962C8B-B14F-4D97-AF65-F5344CB8AC3E}">
        <p14:creationId xmlns:p14="http://schemas.microsoft.com/office/powerpoint/2010/main" val="2483228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04342-074E-C93A-6959-240D016580DD}"/>
              </a:ext>
            </a:extLst>
          </p:cNvPr>
          <p:cNvSpPr>
            <a:spLocks noGrp="1"/>
          </p:cNvSpPr>
          <p:nvPr>
            <p:ph type="title"/>
          </p:nvPr>
        </p:nvSpPr>
        <p:spPr/>
        <p:txBody>
          <a:bodyPr/>
          <a:lstStyle/>
          <a:p>
            <a:r>
              <a:rPr lang="en-US" dirty="0"/>
              <a:t>Package management</a:t>
            </a:r>
          </a:p>
        </p:txBody>
      </p:sp>
      <p:pic>
        <p:nvPicPr>
          <p:cNvPr id="5" name="Content Placeholder 4" descr="A logo for a package index&#10;&#10;Description automatically generated">
            <a:extLst>
              <a:ext uri="{FF2B5EF4-FFF2-40B4-BE49-F238E27FC236}">
                <a16:creationId xmlns:a16="http://schemas.microsoft.com/office/drawing/2014/main" id="{EBAD9B81-0208-30E5-826C-5B83314820F7}"/>
              </a:ext>
            </a:extLst>
          </p:cNvPr>
          <p:cNvPicPr>
            <a:picLocks noGrp="1" noChangeAspect="1"/>
          </p:cNvPicPr>
          <p:nvPr>
            <p:ph idx="1"/>
          </p:nvPr>
        </p:nvPicPr>
        <p:blipFill rotWithShape="1">
          <a:blip r:embed="rId2"/>
          <a:srcRect t="2436"/>
          <a:stretch/>
        </p:blipFill>
        <p:spPr>
          <a:xfrm>
            <a:off x="2120096" y="1940832"/>
            <a:ext cx="3975904" cy="2800445"/>
          </a:xfrm>
        </p:spPr>
      </p:pic>
      <p:pic>
        <p:nvPicPr>
          <p:cNvPr id="7" name="Picture 6" descr="A green text on a black background&#10;&#10;Description automatically generated">
            <a:extLst>
              <a:ext uri="{FF2B5EF4-FFF2-40B4-BE49-F238E27FC236}">
                <a16:creationId xmlns:a16="http://schemas.microsoft.com/office/drawing/2014/main" id="{4E7210EB-6B81-7FD1-D25E-E0B6D5F8A106}"/>
              </a:ext>
            </a:extLst>
          </p:cNvPr>
          <p:cNvPicPr>
            <a:picLocks noChangeAspect="1"/>
          </p:cNvPicPr>
          <p:nvPr/>
        </p:nvPicPr>
        <p:blipFill>
          <a:blip r:embed="rId3"/>
          <a:stretch>
            <a:fillRect/>
          </a:stretch>
        </p:blipFill>
        <p:spPr>
          <a:xfrm>
            <a:off x="6096000" y="2315913"/>
            <a:ext cx="5104435" cy="2050281"/>
          </a:xfrm>
          <a:prstGeom prst="rect">
            <a:avLst/>
          </a:prstGeom>
        </p:spPr>
      </p:pic>
      <p:sp>
        <p:nvSpPr>
          <p:cNvPr id="8" name="TextBox 7">
            <a:extLst>
              <a:ext uri="{FF2B5EF4-FFF2-40B4-BE49-F238E27FC236}">
                <a16:creationId xmlns:a16="http://schemas.microsoft.com/office/drawing/2014/main" id="{A539DF8F-B06C-CDF0-78BC-61B6CD9387BF}"/>
              </a:ext>
            </a:extLst>
          </p:cNvPr>
          <p:cNvSpPr txBox="1"/>
          <p:nvPr/>
        </p:nvSpPr>
        <p:spPr>
          <a:xfrm>
            <a:off x="1732344" y="5116358"/>
            <a:ext cx="8727311" cy="923330"/>
          </a:xfrm>
          <a:prstGeom prst="rect">
            <a:avLst/>
          </a:prstGeom>
          <a:noFill/>
        </p:spPr>
        <p:txBody>
          <a:bodyPr wrap="square" rtlCol="0">
            <a:spAutoFit/>
          </a:bodyPr>
          <a:lstStyle/>
          <a:p>
            <a:pPr algn="ctr"/>
            <a:r>
              <a:rPr lang="en-US" dirty="0">
                <a:hlinkClick r:id="rId4"/>
              </a:rPr>
              <a:t>https://pip.pypa.io/en/stable/getting-started/</a:t>
            </a:r>
            <a:endParaRPr lang="en-US" dirty="0"/>
          </a:p>
          <a:p>
            <a:pPr algn="ctr"/>
            <a:endParaRPr lang="en-US" dirty="0"/>
          </a:p>
          <a:p>
            <a:pPr algn="ctr"/>
            <a:r>
              <a:rPr lang="en-US" dirty="0">
                <a:hlinkClick r:id="rId5"/>
              </a:rPr>
              <a:t>https://conda.io/projects/conda/en/latest/user-guide/install/index.html</a:t>
            </a:r>
            <a:endParaRPr lang="en-US" dirty="0"/>
          </a:p>
        </p:txBody>
      </p:sp>
    </p:spTree>
    <p:extLst>
      <p:ext uri="{BB962C8B-B14F-4D97-AF65-F5344CB8AC3E}">
        <p14:creationId xmlns:p14="http://schemas.microsoft.com/office/powerpoint/2010/main" val="236536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66D8-6C86-417C-BB55-8B192470E744}"/>
              </a:ext>
            </a:extLst>
          </p:cNvPr>
          <p:cNvSpPr>
            <a:spLocks noGrp="1"/>
          </p:cNvSpPr>
          <p:nvPr>
            <p:ph type="title"/>
          </p:nvPr>
        </p:nvSpPr>
        <p:spPr/>
        <p:txBody>
          <a:bodyPr/>
          <a:lstStyle/>
          <a:p>
            <a:r>
              <a:rPr lang="en-US" dirty="0"/>
              <a:t>Setup time</a:t>
            </a:r>
          </a:p>
        </p:txBody>
      </p:sp>
      <p:pic>
        <p:nvPicPr>
          <p:cNvPr id="5" name="Content Placeholder 4" descr="A black background with a black square&#10;&#10;Description automatically generated with medium confidence">
            <a:extLst>
              <a:ext uri="{FF2B5EF4-FFF2-40B4-BE49-F238E27FC236}">
                <a16:creationId xmlns:a16="http://schemas.microsoft.com/office/drawing/2014/main" id="{152CA8CD-A093-CA95-9D15-800F8F796286}"/>
              </a:ext>
            </a:extLst>
          </p:cNvPr>
          <p:cNvPicPr>
            <a:picLocks noGrp="1" noChangeAspect="1"/>
          </p:cNvPicPr>
          <p:nvPr>
            <p:ph idx="1"/>
          </p:nvPr>
        </p:nvPicPr>
        <p:blipFill>
          <a:blip r:embed="rId2"/>
          <a:stretch>
            <a:fillRect/>
          </a:stretch>
        </p:blipFill>
        <p:spPr>
          <a:xfrm>
            <a:off x="3920331" y="1690688"/>
            <a:ext cx="4351338" cy="4351338"/>
          </a:xfrm>
        </p:spPr>
      </p:pic>
    </p:spTree>
    <p:extLst>
      <p:ext uri="{BB962C8B-B14F-4D97-AF65-F5344CB8AC3E}">
        <p14:creationId xmlns:p14="http://schemas.microsoft.com/office/powerpoint/2010/main" val="2091853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7F730-1635-C536-8C8F-DF78F0C3036A}"/>
              </a:ext>
            </a:extLst>
          </p:cNvPr>
          <p:cNvSpPr>
            <a:spLocks noGrp="1"/>
          </p:cNvSpPr>
          <p:nvPr>
            <p:ph type="title"/>
          </p:nvPr>
        </p:nvSpPr>
        <p:spPr/>
        <p:txBody>
          <a:bodyPr/>
          <a:lstStyle/>
          <a:p>
            <a:r>
              <a:rPr lang="en-US" dirty="0"/>
              <a:t>Literature</a:t>
            </a:r>
          </a:p>
        </p:txBody>
      </p:sp>
      <p:sp>
        <p:nvSpPr>
          <p:cNvPr id="3" name="Content Placeholder 2">
            <a:extLst>
              <a:ext uri="{FF2B5EF4-FFF2-40B4-BE49-F238E27FC236}">
                <a16:creationId xmlns:a16="http://schemas.microsoft.com/office/drawing/2014/main" id="{7C3A0464-3C8C-3F41-4F38-3B3C5F4690C0}"/>
              </a:ext>
            </a:extLst>
          </p:cNvPr>
          <p:cNvSpPr>
            <a:spLocks noGrp="1"/>
          </p:cNvSpPr>
          <p:nvPr>
            <p:ph idx="1"/>
          </p:nvPr>
        </p:nvSpPr>
        <p:spPr/>
        <p:txBody>
          <a:bodyPr/>
          <a:lstStyle/>
          <a:p>
            <a:r>
              <a:rPr lang="en-US" dirty="0"/>
              <a:t>Durbin et al., Biological sequence analysis, Cambridge University Press</a:t>
            </a:r>
          </a:p>
          <a:p>
            <a:r>
              <a:rPr lang="en-US" dirty="0"/>
              <a:t>Goodfellow et al., Deep learning, MIT Press</a:t>
            </a:r>
          </a:p>
        </p:txBody>
      </p:sp>
      <p:sp>
        <p:nvSpPr>
          <p:cNvPr id="4" name="Footer Placeholder 3">
            <a:extLst>
              <a:ext uri="{FF2B5EF4-FFF2-40B4-BE49-F238E27FC236}">
                <a16:creationId xmlns:a16="http://schemas.microsoft.com/office/drawing/2014/main" id="{4E3AFD78-DE07-D850-D0B3-CF8A34785CBA}"/>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501C9C26-6751-50CB-A75E-FA286A1D1CEC}"/>
              </a:ext>
            </a:extLst>
          </p:cNvPr>
          <p:cNvSpPr>
            <a:spLocks noGrp="1"/>
          </p:cNvSpPr>
          <p:nvPr>
            <p:ph type="sldNum" sz="quarter" idx="12"/>
          </p:nvPr>
        </p:nvSpPr>
        <p:spPr/>
        <p:txBody>
          <a:bodyPr/>
          <a:lstStyle/>
          <a:p>
            <a:fld id="{88CEC222-F6AB-A647-80E8-FAB06E4B4BEB}" type="slidenum">
              <a:rPr lang="en-US" smtClean="0"/>
              <a:t>14</a:t>
            </a:fld>
            <a:endParaRPr lang="en-US" dirty="0"/>
          </a:p>
        </p:txBody>
      </p:sp>
      <p:pic>
        <p:nvPicPr>
          <p:cNvPr id="7" name="Picture 6" descr="A book cover with text&#10;&#10;Description automatically generated">
            <a:extLst>
              <a:ext uri="{FF2B5EF4-FFF2-40B4-BE49-F238E27FC236}">
                <a16:creationId xmlns:a16="http://schemas.microsoft.com/office/drawing/2014/main" id="{36E61876-E97B-19F4-C923-B3F9021DA9D2}"/>
              </a:ext>
            </a:extLst>
          </p:cNvPr>
          <p:cNvPicPr>
            <a:picLocks noChangeAspect="1"/>
          </p:cNvPicPr>
          <p:nvPr/>
        </p:nvPicPr>
        <p:blipFill>
          <a:blip r:embed="rId2"/>
          <a:stretch>
            <a:fillRect/>
          </a:stretch>
        </p:blipFill>
        <p:spPr>
          <a:xfrm>
            <a:off x="2851226" y="3429000"/>
            <a:ext cx="1997880" cy="2870517"/>
          </a:xfrm>
          <a:prstGeom prst="rect">
            <a:avLst/>
          </a:prstGeom>
        </p:spPr>
      </p:pic>
      <p:pic>
        <p:nvPicPr>
          <p:cNvPr id="9" name="Picture 8" descr="A book cover of a book&#10;&#10;Description automatically generated">
            <a:extLst>
              <a:ext uri="{FF2B5EF4-FFF2-40B4-BE49-F238E27FC236}">
                <a16:creationId xmlns:a16="http://schemas.microsoft.com/office/drawing/2014/main" id="{3D1D600C-F7DC-5FA5-3D8C-0E3EB4E7F4BD}"/>
              </a:ext>
            </a:extLst>
          </p:cNvPr>
          <p:cNvPicPr>
            <a:picLocks noChangeAspect="1"/>
          </p:cNvPicPr>
          <p:nvPr/>
        </p:nvPicPr>
        <p:blipFill>
          <a:blip r:embed="rId3"/>
          <a:stretch>
            <a:fillRect/>
          </a:stretch>
        </p:blipFill>
        <p:spPr>
          <a:xfrm>
            <a:off x="7296596" y="3429000"/>
            <a:ext cx="2181594" cy="2870518"/>
          </a:xfrm>
          <a:prstGeom prst="rect">
            <a:avLst/>
          </a:prstGeom>
        </p:spPr>
      </p:pic>
    </p:spTree>
    <p:extLst>
      <p:ext uri="{BB962C8B-B14F-4D97-AF65-F5344CB8AC3E}">
        <p14:creationId xmlns:p14="http://schemas.microsoft.com/office/powerpoint/2010/main" val="496093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BCA5E0-970C-A508-8D2A-8091F60EE5DF}"/>
              </a:ext>
            </a:extLst>
          </p:cNvPr>
          <p:cNvSpPr>
            <a:spLocks noGrp="1"/>
          </p:cNvSpPr>
          <p:nvPr>
            <p:ph type="title"/>
          </p:nvPr>
        </p:nvSpPr>
        <p:spPr/>
        <p:txBody>
          <a:bodyPr/>
          <a:lstStyle/>
          <a:p>
            <a:r>
              <a:rPr lang="en-US" dirty="0"/>
              <a:t>Python Recap</a:t>
            </a:r>
          </a:p>
        </p:txBody>
      </p:sp>
      <p:sp>
        <p:nvSpPr>
          <p:cNvPr id="5" name="Text Placeholder 4">
            <a:extLst>
              <a:ext uri="{FF2B5EF4-FFF2-40B4-BE49-F238E27FC236}">
                <a16:creationId xmlns:a16="http://schemas.microsoft.com/office/drawing/2014/main" id="{0053AE59-3E93-5CA5-4792-278992D4EE09}"/>
              </a:ext>
            </a:extLst>
          </p:cNvPr>
          <p:cNvSpPr>
            <a:spLocks noGrp="1"/>
          </p:cNvSpPr>
          <p:nvPr>
            <p:ph type="body" idx="1"/>
          </p:nvPr>
        </p:nvSpPr>
        <p:spPr/>
        <p:txBody>
          <a:bodyPr/>
          <a:lstStyle/>
          <a:p>
            <a:r>
              <a:rPr lang="en-US" dirty="0"/>
              <a:t>Reiterating Some Python Basics</a:t>
            </a:r>
          </a:p>
        </p:txBody>
      </p:sp>
    </p:spTree>
    <p:extLst>
      <p:ext uri="{BB962C8B-B14F-4D97-AF65-F5344CB8AC3E}">
        <p14:creationId xmlns:p14="http://schemas.microsoft.com/office/powerpoint/2010/main" val="3139085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C2C8-0C7E-AD60-04EE-F7F3BA5E6C99}"/>
              </a:ext>
            </a:extLst>
          </p:cNvPr>
          <p:cNvSpPr>
            <a:spLocks noGrp="1"/>
          </p:cNvSpPr>
          <p:nvPr>
            <p:ph type="title"/>
          </p:nvPr>
        </p:nvSpPr>
        <p:spPr/>
        <p:txBody>
          <a:bodyPr/>
          <a:lstStyle/>
          <a:p>
            <a:r>
              <a:rPr lang="en-US" dirty="0"/>
              <a:t>Python recap notebook</a:t>
            </a:r>
          </a:p>
        </p:txBody>
      </p:sp>
      <p:sp>
        <p:nvSpPr>
          <p:cNvPr id="3" name="Content Placeholder 2">
            <a:extLst>
              <a:ext uri="{FF2B5EF4-FFF2-40B4-BE49-F238E27FC236}">
                <a16:creationId xmlns:a16="http://schemas.microsoft.com/office/drawing/2014/main" id="{3E7C2E28-376C-103D-A741-F7923DC803B6}"/>
              </a:ext>
            </a:extLst>
          </p:cNvPr>
          <p:cNvSpPr>
            <a:spLocks noGrp="1"/>
          </p:cNvSpPr>
          <p:nvPr>
            <p:ph idx="1"/>
          </p:nvPr>
        </p:nvSpPr>
        <p:spPr/>
        <p:txBody>
          <a:bodyPr/>
          <a:lstStyle/>
          <a:p>
            <a:pPr marL="0" indent="0">
              <a:buNone/>
            </a:pPr>
            <a:r>
              <a:rPr lang="en-US" dirty="0"/>
              <a:t>Notebook ‘python-recap’</a:t>
            </a:r>
          </a:p>
          <a:p>
            <a:r>
              <a:rPr lang="en-US" dirty="0"/>
              <a:t>Python 3’s f-strings</a:t>
            </a:r>
          </a:p>
          <a:p>
            <a:r>
              <a:rPr lang="en-US" dirty="0"/>
              <a:t>Plotting with matplotlib</a:t>
            </a:r>
          </a:p>
          <a:p>
            <a:r>
              <a:rPr lang="en-US" dirty="0"/>
              <a:t>A first glimpse into the machine learning world</a:t>
            </a:r>
          </a:p>
          <a:p>
            <a:endParaRPr lang="en-US" dirty="0"/>
          </a:p>
        </p:txBody>
      </p:sp>
      <p:pic>
        <p:nvPicPr>
          <p:cNvPr id="4" name="Picture 3" descr="A logo with orange and grey circles&#10;&#10;Description automatically generated">
            <a:extLst>
              <a:ext uri="{FF2B5EF4-FFF2-40B4-BE49-F238E27FC236}">
                <a16:creationId xmlns:a16="http://schemas.microsoft.com/office/drawing/2014/main" id="{0D9EA045-FAAF-C542-DF28-BE0E676F7B55}"/>
              </a:ext>
            </a:extLst>
          </p:cNvPr>
          <p:cNvPicPr>
            <a:picLocks noChangeAspect="1"/>
          </p:cNvPicPr>
          <p:nvPr/>
        </p:nvPicPr>
        <p:blipFill>
          <a:blip r:embed="rId2" cstate="print">
            <a:alphaModFix amt="70000"/>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8525996" y="0"/>
            <a:ext cx="3666004" cy="4247909"/>
          </a:xfrm>
          <a:prstGeom prst="rect">
            <a:avLst/>
          </a:prstGeom>
        </p:spPr>
      </p:pic>
    </p:spTree>
    <p:extLst>
      <p:ext uri="{BB962C8B-B14F-4D97-AF65-F5344CB8AC3E}">
        <p14:creationId xmlns:p14="http://schemas.microsoft.com/office/powerpoint/2010/main" val="3744914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1ED1BE-E8CB-D412-21F1-79216E0A8778}"/>
              </a:ext>
            </a:extLst>
          </p:cNvPr>
          <p:cNvSpPr>
            <a:spLocks noGrp="1"/>
          </p:cNvSpPr>
          <p:nvPr>
            <p:ph type="title"/>
          </p:nvPr>
        </p:nvSpPr>
        <p:spPr/>
        <p:txBody>
          <a:bodyPr/>
          <a:lstStyle/>
          <a:p>
            <a:r>
              <a:rPr lang="en-US" dirty="0"/>
              <a:t>Machine Learning Basics</a:t>
            </a:r>
          </a:p>
        </p:txBody>
      </p:sp>
      <p:sp>
        <p:nvSpPr>
          <p:cNvPr id="5" name="Text Placeholder 4">
            <a:extLst>
              <a:ext uri="{FF2B5EF4-FFF2-40B4-BE49-F238E27FC236}">
                <a16:creationId xmlns:a16="http://schemas.microsoft.com/office/drawing/2014/main" id="{BC93BF0C-FC20-91FF-0578-E721E63A4DAC}"/>
              </a:ext>
            </a:extLst>
          </p:cNvPr>
          <p:cNvSpPr>
            <a:spLocks noGrp="1"/>
          </p:cNvSpPr>
          <p:nvPr>
            <p:ph type="body" idx="1"/>
          </p:nvPr>
        </p:nvSpPr>
        <p:spPr/>
        <p:txBody>
          <a:bodyPr/>
          <a:lstStyle/>
          <a:p>
            <a:r>
              <a:rPr lang="en-US" dirty="0"/>
              <a:t>Unlocking the Power of Data</a:t>
            </a:r>
          </a:p>
        </p:txBody>
      </p:sp>
    </p:spTree>
    <p:extLst>
      <p:ext uri="{BB962C8B-B14F-4D97-AF65-F5344CB8AC3E}">
        <p14:creationId xmlns:p14="http://schemas.microsoft.com/office/powerpoint/2010/main" val="2187720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machine learning process&#10;&#10;Description automatically generated">
            <a:extLst>
              <a:ext uri="{FF2B5EF4-FFF2-40B4-BE49-F238E27FC236}">
                <a16:creationId xmlns:a16="http://schemas.microsoft.com/office/drawing/2014/main" id="{B0C10E10-53C4-24B6-563A-C5D3DFC91E9E}"/>
              </a:ext>
            </a:extLst>
          </p:cNvPr>
          <p:cNvPicPr>
            <a:picLocks noChangeAspect="1"/>
          </p:cNvPicPr>
          <p:nvPr/>
        </p:nvPicPr>
        <p:blipFill>
          <a:blip r:embed="rId2"/>
          <a:stretch>
            <a:fillRect/>
          </a:stretch>
        </p:blipFill>
        <p:spPr>
          <a:xfrm>
            <a:off x="3014484" y="136525"/>
            <a:ext cx="6163031" cy="6366064"/>
          </a:xfrm>
          <a:prstGeom prst="rect">
            <a:avLst/>
          </a:prstGeom>
        </p:spPr>
      </p:pic>
      <p:sp>
        <p:nvSpPr>
          <p:cNvPr id="2" name="Title 1">
            <a:extLst>
              <a:ext uri="{FF2B5EF4-FFF2-40B4-BE49-F238E27FC236}">
                <a16:creationId xmlns:a16="http://schemas.microsoft.com/office/drawing/2014/main" id="{88DB93FF-80FB-7E50-488C-DF16F74FAD9F}"/>
              </a:ext>
            </a:extLst>
          </p:cNvPr>
          <p:cNvSpPr>
            <a:spLocks noGrp="1"/>
          </p:cNvSpPr>
          <p:nvPr>
            <p:ph type="title"/>
          </p:nvPr>
        </p:nvSpPr>
        <p:spPr/>
        <p:txBody>
          <a:bodyPr/>
          <a:lstStyle/>
          <a:p>
            <a:r>
              <a:rPr lang="en-US" dirty="0"/>
              <a:t>Who is who</a:t>
            </a:r>
          </a:p>
        </p:txBody>
      </p:sp>
      <p:sp>
        <p:nvSpPr>
          <p:cNvPr id="4" name="Footer Placeholder 3">
            <a:extLst>
              <a:ext uri="{FF2B5EF4-FFF2-40B4-BE49-F238E27FC236}">
                <a16:creationId xmlns:a16="http://schemas.microsoft.com/office/drawing/2014/main" id="{B457D573-C71F-094B-C0C2-FDCF4EC62234}"/>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914C0C79-2D20-42EF-2CC0-D2FB2D1C3FAC}"/>
              </a:ext>
            </a:extLst>
          </p:cNvPr>
          <p:cNvSpPr>
            <a:spLocks noGrp="1"/>
          </p:cNvSpPr>
          <p:nvPr>
            <p:ph type="sldNum" sz="quarter" idx="12"/>
          </p:nvPr>
        </p:nvSpPr>
        <p:spPr/>
        <p:txBody>
          <a:bodyPr/>
          <a:lstStyle/>
          <a:p>
            <a:fld id="{88CEC222-F6AB-A647-80E8-FAB06E4B4BEB}" type="slidenum">
              <a:rPr lang="en-US" smtClean="0"/>
              <a:t>18</a:t>
            </a:fld>
            <a:endParaRPr lang="en-US" dirty="0"/>
          </a:p>
        </p:txBody>
      </p:sp>
      <p:sp>
        <p:nvSpPr>
          <p:cNvPr id="7" name="TextBox 6">
            <a:extLst>
              <a:ext uri="{FF2B5EF4-FFF2-40B4-BE49-F238E27FC236}">
                <a16:creationId xmlns:a16="http://schemas.microsoft.com/office/drawing/2014/main" id="{9D365C44-73BE-C8EF-2D48-8598EA50405F}"/>
              </a:ext>
            </a:extLst>
          </p:cNvPr>
          <p:cNvSpPr txBox="1"/>
          <p:nvPr/>
        </p:nvSpPr>
        <p:spPr>
          <a:xfrm>
            <a:off x="838199" y="5987018"/>
            <a:ext cx="3484418" cy="369332"/>
          </a:xfrm>
          <a:prstGeom prst="rect">
            <a:avLst/>
          </a:prstGeom>
          <a:noFill/>
        </p:spPr>
        <p:txBody>
          <a:bodyPr wrap="square" rtlCol="0">
            <a:spAutoFit/>
          </a:bodyPr>
          <a:lstStyle/>
          <a:p>
            <a:r>
              <a:rPr lang="en-US" dirty="0"/>
              <a:t>Goodfellow et al., Deep learning</a:t>
            </a:r>
          </a:p>
        </p:txBody>
      </p:sp>
    </p:spTree>
    <p:extLst>
      <p:ext uri="{BB962C8B-B14F-4D97-AF65-F5344CB8AC3E}">
        <p14:creationId xmlns:p14="http://schemas.microsoft.com/office/powerpoint/2010/main" val="3500489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5711-9AA2-3EF8-4F6F-AC05CB161DF9}"/>
              </a:ext>
            </a:extLst>
          </p:cNvPr>
          <p:cNvSpPr>
            <a:spLocks noGrp="1"/>
          </p:cNvSpPr>
          <p:nvPr>
            <p:ph type="title"/>
          </p:nvPr>
        </p:nvSpPr>
        <p:spPr/>
        <p:txBody>
          <a:bodyPr/>
          <a:lstStyle/>
          <a:p>
            <a:r>
              <a:rPr lang="en-US" dirty="0"/>
              <a:t>Components of ML</a:t>
            </a:r>
          </a:p>
        </p:txBody>
      </p:sp>
      <p:sp>
        <p:nvSpPr>
          <p:cNvPr id="3" name="Content Placeholder 2">
            <a:extLst>
              <a:ext uri="{FF2B5EF4-FFF2-40B4-BE49-F238E27FC236}">
                <a16:creationId xmlns:a16="http://schemas.microsoft.com/office/drawing/2014/main" id="{1441401B-9118-ECC7-05C6-8D47F0AD430F}"/>
              </a:ext>
            </a:extLst>
          </p:cNvPr>
          <p:cNvSpPr>
            <a:spLocks noGrp="1"/>
          </p:cNvSpPr>
          <p:nvPr>
            <p:ph idx="1"/>
          </p:nvPr>
        </p:nvSpPr>
        <p:spPr>
          <a:xfrm>
            <a:off x="838200" y="1825625"/>
            <a:ext cx="7189519" cy="4351338"/>
          </a:xfrm>
        </p:spPr>
        <p:txBody>
          <a:bodyPr/>
          <a:lstStyle/>
          <a:p>
            <a:r>
              <a:rPr lang="en-US" dirty="0"/>
              <a:t>Data</a:t>
            </a:r>
          </a:p>
          <a:p>
            <a:pPr lvl="1"/>
            <a:r>
              <a:rPr lang="en-US" dirty="0"/>
              <a:t>Manual collection and curation</a:t>
            </a:r>
          </a:p>
          <a:p>
            <a:pPr lvl="1"/>
            <a:r>
              <a:rPr lang="en-US" dirty="0"/>
              <a:t>Automatic collection</a:t>
            </a:r>
          </a:p>
          <a:p>
            <a:pPr lvl="1"/>
            <a:r>
              <a:rPr lang="en-US" dirty="0"/>
              <a:t>Or somewhere in between — remember reCAPTCHA, anyone?</a:t>
            </a:r>
          </a:p>
          <a:p>
            <a:r>
              <a:rPr lang="en-US" dirty="0"/>
              <a:t>Features</a:t>
            </a:r>
          </a:p>
          <a:p>
            <a:pPr lvl="1"/>
            <a:r>
              <a:rPr lang="en-US" dirty="0"/>
              <a:t>Simple: car mileage</a:t>
            </a:r>
          </a:p>
          <a:p>
            <a:pPr lvl="1"/>
            <a:r>
              <a:rPr lang="en-US" dirty="0"/>
              <a:t>Obvious: word frequencies</a:t>
            </a:r>
          </a:p>
          <a:p>
            <a:pPr lvl="1"/>
            <a:r>
              <a:rPr lang="en-US" dirty="0"/>
              <a:t>Sophisticated/high-level: HOG, edges, …</a:t>
            </a:r>
          </a:p>
          <a:p>
            <a:r>
              <a:rPr lang="en-US" dirty="0"/>
              <a:t>Algorithms</a:t>
            </a:r>
          </a:p>
          <a:p>
            <a:pPr lvl="1"/>
            <a:endParaRPr lang="en-US" dirty="0"/>
          </a:p>
        </p:txBody>
      </p:sp>
      <p:sp>
        <p:nvSpPr>
          <p:cNvPr id="4" name="Footer Placeholder 3">
            <a:extLst>
              <a:ext uri="{FF2B5EF4-FFF2-40B4-BE49-F238E27FC236}">
                <a16:creationId xmlns:a16="http://schemas.microsoft.com/office/drawing/2014/main" id="{C902685B-D9F8-A772-D550-24A34AE9EA09}"/>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F2FB07DD-65C8-92B2-6717-3112B552E623}"/>
              </a:ext>
            </a:extLst>
          </p:cNvPr>
          <p:cNvSpPr>
            <a:spLocks noGrp="1"/>
          </p:cNvSpPr>
          <p:nvPr>
            <p:ph type="sldNum" sz="quarter" idx="12"/>
          </p:nvPr>
        </p:nvSpPr>
        <p:spPr/>
        <p:txBody>
          <a:bodyPr/>
          <a:lstStyle/>
          <a:p>
            <a:fld id="{88CEC222-F6AB-A647-80E8-FAB06E4B4BEB}" type="slidenum">
              <a:rPr lang="en-US" smtClean="0"/>
              <a:t>19</a:t>
            </a:fld>
            <a:endParaRPr lang="en-US" dirty="0"/>
          </a:p>
        </p:txBody>
      </p:sp>
      <p:pic>
        <p:nvPicPr>
          <p:cNvPr id="7" name="Picture 6" descr="A screenshot of a cell phone screen&#10;&#10;Description automatically generated">
            <a:extLst>
              <a:ext uri="{FF2B5EF4-FFF2-40B4-BE49-F238E27FC236}">
                <a16:creationId xmlns:a16="http://schemas.microsoft.com/office/drawing/2014/main" id="{18B3DCF9-F486-6099-E054-F5CD4105E15C}"/>
              </a:ext>
            </a:extLst>
          </p:cNvPr>
          <p:cNvPicPr>
            <a:picLocks noChangeAspect="1"/>
          </p:cNvPicPr>
          <p:nvPr/>
        </p:nvPicPr>
        <p:blipFill>
          <a:blip r:embed="rId2"/>
          <a:stretch>
            <a:fillRect/>
          </a:stretch>
        </p:blipFill>
        <p:spPr>
          <a:xfrm>
            <a:off x="8027719" y="1328679"/>
            <a:ext cx="2902527" cy="4200642"/>
          </a:xfrm>
          <a:prstGeom prst="rect">
            <a:avLst/>
          </a:prstGeom>
        </p:spPr>
      </p:pic>
    </p:spTree>
    <p:extLst>
      <p:ext uri="{BB962C8B-B14F-4D97-AF65-F5344CB8AC3E}">
        <p14:creationId xmlns:p14="http://schemas.microsoft.com/office/powerpoint/2010/main" val="2378848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966169-3446-469B-79A4-4C38DE0E00E1}"/>
              </a:ext>
            </a:extLst>
          </p:cNvPr>
          <p:cNvSpPr>
            <a:spLocks noGrp="1"/>
          </p:cNvSpPr>
          <p:nvPr>
            <p:ph type="title"/>
          </p:nvPr>
        </p:nvSpPr>
        <p:spPr/>
        <p:txBody>
          <a:bodyPr/>
          <a:lstStyle/>
          <a:p>
            <a:r>
              <a:rPr lang="en-US" dirty="0"/>
              <a:t>About Us</a:t>
            </a:r>
          </a:p>
        </p:txBody>
      </p:sp>
      <p:sp>
        <p:nvSpPr>
          <p:cNvPr id="5" name="Text Placeholder 4">
            <a:extLst>
              <a:ext uri="{FF2B5EF4-FFF2-40B4-BE49-F238E27FC236}">
                <a16:creationId xmlns:a16="http://schemas.microsoft.com/office/drawing/2014/main" id="{EAD0FC14-4F71-03E3-D349-F45EAD621020}"/>
              </a:ext>
            </a:extLst>
          </p:cNvPr>
          <p:cNvSpPr>
            <a:spLocks noGrp="1"/>
          </p:cNvSpPr>
          <p:nvPr>
            <p:ph type="body" idx="1"/>
          </p:nvPr>
        </p:nvSpPr>
        <p:spPr/>
        <p:txBody>
          <a:bodyPr/>
          <a:lstStyle/>
          <a:p>
            <a:r>
              <a:rPr lang="en-US" dirty="0"/>
              <a:t>The </a:t>
            </a:r>
            <a:r>
              <a:rPr lang="en-US" b="1" dirty="0"/>
              <a:t>Genomic Data Science</a:t>
            </a:r>
            <a:r>
              <a:rPr lang="en-US" dirty="0"/>
              <a:t> Group at Leibniz University Hannover</a:t>
            </a:r>
          </a:p>
        </p:txBody>
      </p:sp>
    </p:spTree>
    <p:extLst>
      <p:ext uri="{BB962C8B-B14F-4D97-AF65-F5344CB8AC3E}">
        <p14:creationId xmlns:p14="http://schemas.microsoft.com/office/powerpoint/2010/main" val="398263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F6E7-DEF6-0EE2-9925-BD27D36EC6C8}"/>
              </a:ext>
            </a:extLst>
          </p:cNvPr>
          <p:cNvSpPr>
            <a:spLocks noGrp="1"/>
          </p:cNvSpPr>
          <p:nvPr>
            <p:ph type="title"/>
          </p:nvPr>
        </p:nvSpPr>
        <p:spPr/>
        <p:txBody>
          <a:bodyPr/>
          <a:lstStyle/>
          <a:p>
            <a:r>
              <a:rPr lang="en-US" dirty="0"/>
              <a:t>Learning = experience + task + performance measure</a:t>
            </a:r>
          </a:p>
        </p:txBody>
      </p:sp>
      <p:sp>
        <p:nvSpPr>
          <p:cNvPr id="3" name="Content Placeholder 2">
            <a:extLst>
              <a:ext uri="{FF2B5EF4-FFF2-40B4-BE49-F238E27FC236}">
                <a16:creationId xmlns:a16="http://schemas.microsoft.com/office/drawing/2014/main" id="{C7A55A6D-55CC-EA11-4A2A-2B08D2322292}"/>
              </a:ext>
            </a:extLst>
          </p:cNvPr>
          <p:cNvSpPr>
            <a:spLocks noGrp="1"/>
          </p:cNvSpPr>
          <p:nvPr>
            <p:ph idx="1"/>
          </p:nvPr>
        </p:nvSpPr>
        <p:spPr/>
        <p:txBody>
          <a:bodyPr/>
          <a:lstStyle/>
          <a:p>
            <a:pPr marL="0" indent="0" algn="ctr">
              <a:buNone/>
            </a:pPr>
            <a:r>
              <a:rPr lang="en-US" dirty="0"/>
              <a:t>Mitchell, 1997:</a:t>
            </a:r>
          </a:p>
          <a:p>
            <a:pPr marL="0" indent="0" algn="ctr">
              <a:buNone/>
            </a:pPr>
            <a:r>
              <a:rPr lang="en-US" dirty="0"/>
              <a:t>“A computer program is said to learn from </a:t>
            </a:r>
            <a:r>
              <a:rPr lang="en-US" b="1" dirty="0"/>
              <a:t>experience</a:t>
            </a:r>
            <a:r>
              <a:rPr lang="en-US" dirty="0"/>
              <a:t> E with respect to some class of </a:t>
            </a:r>
            <a:r>
              <a:rPr lang="en-US" b="1" dirty="0"/>
              <a:t>tasks</a:t>
            </a:r>
            <a:r>
              <a:rPr lang="en-US" dirty="0"/>
              <a:t> T and </a:t>
            </a:r>
            <a:r>
              <a:rPr lang="en-US" b="1" dirty="0"/>
              <a:t>performance measure </a:t>
            </a:r>
            <a:r>
              <a:rPr lang="en-US" dirty="0"/>
              <a:t>P, if its performance at tasks in T, as measured by P, improves with experience E. “</a:t>
            </a:r>
          </a:p>
          <a:p>
            <a:endParaRPr lang="en-US" dirty="0"/>
          </a:p>
        </p:txBody>
      </p:sp>
      <p:sp>
        <p:nvSpPr>
          <p:cNvPr id="4" name="Footer Placeholder 3">
            <a:extLst>
              <a:ext uri="{FF2B5EF4-FFF2-40B4-BE49-F238E27FC236}">
                <a16:creationId xmlns:a16="http://schemas.microsoft.com/office/drawing/2014/main" id="{346A8F36-0C82-93EB-7ABD-EE5285731362}"/>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AB817BD6-A509-9A2F-3BA0-C7AB596639B6}"/>
              </a:ext>
            </a:extLst>
          </p:cNvPr>
          <p:cNvSpPr>
            <a:spLocks noGrp="1"/>
          </p:cNvSpPr>
          <p:nvPr>
            <p:ph type="sldNum" sz="quarter" idx="12"/>
          </p:nvPr>
        </p:nvSpPr>
        <p:spPr/>
        <p:txBody>
          <a:bodyPr/>
          <a:lstStyle/>
          <a:p>
            <a:fld id="{88CEC222-F6AB-A647-80E8-FAB06E4B4BEB}" type="slidenum">
              <a:rPr lang="en-US" smtClean="0"/>
              <a:t>20</a:t>
            </a:fld>
            <a:endParaRPr lang="en-US" dirty="0"/>
          </a:p>
        </p:txBody>
      </p:sp>
    </p:spTree>
    <p:extLst>
      <p:ext uri="{BB962C8B-B14F-4D97-AF65-F5344CB8AC3E}">
        <p14:creationId xmlns:p14="http://schemas.microsoft.com/office/powerpoint/2010/main" val="96779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4C2B-979B-6818-8BD8-3314D03763C3}"/>
              </a:ext>
            </a:extLst>
          </p:cNvPr>
          <p:cNvSpPr>
            <a:spLocks noGrp="1"/>
          </p:cNvSpPr>
          <p:nvPr>
            <p:ph type="title"/>
          </p:nvPr>
        </p:nvSpPr>
        <p:spPr/>
        <p:txBody>
          <a:bodyPr/>
          <a:lstStyle/>
          <a:p>
            <a:r>
              <a:rPr lang="en-US" dirty="0"/>
              <a:t>Experience</a:t>
            </a:r>
          </a:p>
        </p:txBody>
      </p:sp>
      <p:sp>
        <p:nvSpPr>
          <p:cNvPr id="3" name="Content Placeholder 2">
            <a:extLst>
              <a:ext uri="{FF2B5EF4-FFF2-40B4-BE49-F238E27FC236}">
                <a16:creationId xmlns:a16="http://schemas.microsoft.com/office/drawing/2014/main" id="{1482E792-C3D7-7563-F0B0-795F0FC071F1}"/>
              </a:ext>
            </a:extLst>
          </p:cNvPr>
          <p:cNvSpPr>
            <a:spLocks noGrp="1"/>
          </p:cNvSpPr>
          <p:nvPr>
            <p:ph idx="1"/>
          </p:nvPr>
        </p:nvSpPr>
        <p:spPr/>
        <p:txBody>
          <a:bodyPr/>
          <a:lstStyle/>
          <a:p>
            <a:pPr marL="0" indent="0">
              <a:buNone/>
            </a:pPr>
            <a:r>
              <a:rPr lang="en-US" dirty="0"/>
              <a:t>Datasets… here are some prominent computer vision datasets:</a:t>
            </a:r>
          </a:p>
          <a:p>
            <a:pPr marL="0" indent="0">
              <a:buNone/>
            </a:pPr>
            <a:endParaRPr lang="en-US" dirty="0"/>
          </a:p>
        </p:txBody>
      </p:sp>
      <p:sp>
        <p:nvSpPr>
          <p:cNvPr id="4" name="Footer Placeholder 3">
            <a:extLst>
              <a:ext uri="{FF2B5EF4-FFF2-40B4-BE49-F238E27FC236}">
                <a16:creationId xmlns:a16="http://schemas.microsoft.com/office/drawing/2014/main" id="{C6D2F960-5366-9617-1755-3260F5D29ED2}"/>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88303AA9-36A2-4117-E52A-B84FFFC73ED4}"/>
              </a:ext>
            </a:extLst>
          </p:cNvPr>
          <p:cNvSpPr>
            <a:spLocks noGrp="1"/>
          </p:cNvSpPr>
          <p:nvPr>
            <p:ph type="sldNum" sz="quarter" idx="12"/>
          </p:nvPr>
        </p:nvSpPr>
        <p:spPr/>
        <p:txBody>
          <a:bodyPr/>
          <a:lstStyle/>
          <a:p>
            <a:fld id="{88CEC222-F6AB-A647-80E8-FAB06E4B4BEB}" type="slidenum">
              <a:rPr lang="en-US" smtClean="0"/>
              <a:t>21</a:t>
            </a:fld>
            <a:endParaRPr lang="en-US" dirty="0"/>
          </a:p>
        </p:txBody>
      </p:sp>
      <p:graphicFrame>
        <p:nvGraphicFramePr>
          <p:cNvPr id="8" name="Table 7">
            <a:extLst>
              <a:ext uri="{FF2B5EF4-FFF2-40B4-BE49-F238E27FC236}">
                <a16:creationId xmlns:a16="http://schemas.microsoft.com/office/drawing/2014/main" id="{F775C766-074F-0C8F-1997-C0814310D171}"/>
              </a:ext>
            </a:extLst>
          </p:cNvPr>
          <p:cNvGraphicFramePr>
            <a:graphicFrameLocks noGrp="1"/>
          </p:cNvGraphicFramePr>
          <p:nvPr/>
        </p:nvGraphicFramePr>
        <p:xfrm>
          <a:off x="1405314" y="2605269"/>
          <a:ext cx="9381372" cy="1188720"/>
        </p:xfrm>
        <a:graphic>
          <a:graphicData uri="http://schemas.openxmlformats.org/drawingml/2006/table">
            <a:tbl>
              <a:tblPr/>
              <a:tblGrid>
                <a:gridCol w="3127124">
                  <a:extLst>
                    <a:ext uri="{9D8B030D-6E8A-4147-A177-3AD203B41FA5}">
                      <a16:colId xmlns:a16="http://schemas.microsoft.com/office/drawing/2014/main" val="435210843"/>
                    </a:ext>
                  </a:extLst>
                </a:gridCol>
                <a:gridCol w="3127124">
                  <a:extLst>
                    <a:ext uri="{9D8B030D-6E8A-4147-A177-3AD203B41FA5}">
                      <a16:colId xmlns:a16="http://schemas.microsoft.com/office/drawing/2014/main" val="1040476863"/>
                    </a:ext>
                  </a:extLst>
                </a:gridCol>
                <a:gridCol w="3127124">
                  <a:extLst>
                    <a:ext uri="{9D8B030D-6E8A-4147-A177-3AD203B41FA5}">
                      <a16:colId xmlns:a16="http://schemas.microsoft.com/office/drawing/2014/main" val="3997208361"/>
                    </a:ext>
                  </a:extLst>
                </a:gridCol>
              </a:tblGrid>
              <a:tr h="0">
                <a:tc>
                  <a:txBody>
                    <a:bodyPr/>
                    <a:lstStyle/>
                    <a:p>
                      <a:r>
                        <a:rPr lang="en-US" u="none" strike="noStrike" dirty="0">
                          <a:solidFill>
                            <a:srgbClr val="795CB2"/>
                          </a:solidFill>
                          <a:effectLst/>
                          <a:hlinkClick r:id="rId2" tooltip="ImageNet"/>
                        </a:rPr>
                        <a:t>ImageNet</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Labeled object image database, used in the </a:t>
                      </a:r>
                      <a:r>
                        <a:rPr lang="en-US" u="none" strike="noStrike" dirty="0">
                          <a:solidFill>
                            <a:srgbClr val="795CB2"/>
                          </a:solidFill>
                          <a:effectLst/>
                          <a:hlinkClick r:id="rId3" tooltip="ImageNet Large Scale Visual Recognition Challenge"/>
                        </a:rPr>
                        <a:t>ImageNet Large Scale Visual Recognition Challenge</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Labeled objects, bounding boxes, descriptive words, SIFT features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29454748"/>
                  </a:ext>
                </a:extLst>
              </a:tr>
            </a:tbl>
          </a:graphicData>
        </a:graphic>
      </p:graphicFrame>
      <p:graphicFrame>
        <p:nvGraphicFramePr>
          <p:cNvPr id="9" name="Table 8">
            <a:extLst>
              <a:ext uri="{FF2B5EF4-FFF2-40B4-BE49-F238E27FC236}">
                <a16:creationId xmlns:a16="http://schemas.microsoft.com/office/drawing/2014/main" id="{166693E7-276C-BDE2-9635-E16214EB30BA}"/>
              </a:ext>
            </a:extLst>
          </p:cNvPr>
          <p:cNvGraphicFramePr>
            <a:graphicFrameLocks noGrp="1"/>
          </p:cNvGraphicFramePr>
          <p:nvPr/>
        </p:nvGraphicFramePr>
        <p:xfrm>
          <a:off x="1405314" y="3912495"/>
          <a:ext cx="9381372" cy="640080"/>
        </p:xfrm>
        <a:graphic>
          <a:graphicData uri="http://schemas.openxmlformats.org/drawingml/2006/table">
            <a:tbl>
              <a:tblPr/>
              <a:tblGrid>
                <a:gridCol w="3127124">
                  <a:extLst>
                    <a:ext uri="{9D8B030D-6E8A-4147-A177-3AD203B41FA5}">
                      <a16:colId xmlns:a16="http://schemas.microsoft.com/office/drawing/2014/main" val="2720861715"/>
                    </a:ext>
                  </a:extLst>
                </a:gridCol>
                <a:gridCol w="3127124">
                  <a:extLst>
                    <a:ext uri="{9D8B030D-6E8A-4147-A177-3AD203B41FA5}">
                      <a16:colId xmlns:a16="http://schemas.microsoft.com/office/drawing/2014/main" val="1479517569"/>
                    </a:ext>
                  </a:extLst>
                </a:gridCol>
                <a:gridCol w="3127124">
                  <a:extLst>
                    <a:ext uri="{9D8B030D-6E8A-4147-A177-3AD203B41FA5}">
                      <a16:colId xmlns:a16="http://schemas.microsoft.com/office/drawing/2014/main" val="1436456972"/>
                    </a:ext>
                  </a:extLst>
                </a:gridCol>
              </a:tblGrid>
              <a:tr h="0">
                <a:tc>
                  <a:txBody>
                    <a:bodyPr/>
                    <a:lstStyle/>
                    <a:p>
                      <a:r>
                        <a:rPr lang="en-US" u="none" strike="noStrike" dirty="0">
                          <a:solidFill>
                            <a:srgbClr val="795CB2"/>
                          </a:solidFill>
                          <a:effectLst/>
                          <a:hlinkClick r:id="rId4" tooltip="Caltech 101"/>
                        </a:rPr>
                        <a:t>Caltech 101</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Pictures of objects.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Detailed object outlines marked.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84752110"/>
                  </a:ext>
                </a:extLst>
              </a:tr>
            </a:tbl>
          </a:graphicData>
        </a:graphic>
      </p:graphicFrame>
      <p:graphicFrame>
        <p:nvGraphicFramePr>
          <p:cNvPr id="10" name="Table 9">
            <a:extLst>
              <a:ext uri="{FF2B5EF4-FFF2-40B4-BE49-F238E27FC236}">
                <a16:creationId xmlns:a16="http://schemas.microsoft.com/office/drawing/2014/main" id="{CB540F9C-B764-A526-5ABB-3EE808714F14}"/>
              </a:ext>
            </a:extLst>
          </p:cNvPr>
          <p:cNvGraphicFramePr>
            <a:graphicFrameLocks noGrp="1"/>
          </p:cNvGraphicFramePr>
          <p:nvPr/>
        </p:nvGraphicFramePr>
        <p:xfrm>
          <a:off x="1405314" y="4731962"/>
          <a:ext cx="9381372" cy="914400"/>
        </p:xfrm>
        <a:graphic>
          <a:graphicData uri="http://schemas.openxmlformats.org/drawingml/2006/table">
            <a:tbl>
              <a:tblPr/>
              <a:tblGrid>
                <a:gridCol w="3127124">
                  <a:extLst>
                    <a:ext uri="{9D8B030D-6E8A-4147-A177-3AD203B41FA5}">
                      <a16:colId xmlns:a16="http://schemas.microsoft.com/office/drawing/2014/main" val="3742451124"/>
                    </a:ext>
                  </a:extLst>
                </a:gridCol>
                <a:gridCol w="3127124">
                  <a:extLst>
                    <a:ext uri="{9D8B030D-6E8A-4147-A177-3AD203B41FA5}">
                      <a16:colId xmlns:a16="http://schemas.microsoft.com/office/drawing/2014/main" val="774386370"/>
                    </a:ext>
                  </a:extLst>
                </a:gridCol>
                <a:gridCol w="3127124">
                  <a:extLst>
                    <a:ext uri="{9D8B030D-6E8A-4147-A177-3AD203B41FA5}">
                      <a16:colId xmlns:a16="http://schemas.microsoft.com/office/drawing/2014/main" val="3796076312"/>
                    </a:ext>
                  </a:extLst>
                </a:gridCol>
              </a:tblGrid>
              <a:tr h="0">
                <a:tc>
                  <a:txBody>
                    <a:bodyPr/>
                    <a:lstStyle/>
                    <a:p>
                      <a:r>
                        <a:rPr lang="en-US" u="none" strike="noStrike" dirty="0">
                          <a:solidFill>
                            <a:srgbClr val="795CB2"/>
                          </a:solidFill>
                          <a:effectLst/>
                          <a:hlinkClick r:id="rId5" tooltip="CIFAR-10"/>
                        </a:rPr>
                        <a:t>CIFAR-10</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Many small, low-resolution, images of 10 classes of objects.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Classes labeled; training set splits created.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73977255"/>
                  </a:ext>
                </a:extLst>
              </a:tr>
            </a:tbl>
          </a:graphicData>
        </a:graphic>
      </p:graphicFrame>
      <p:graphicFrame>
        <p:nvGraphicFramePr>
          <p:cNvPr id="11" name="Table 10">
            <a:extLst>
              <a:ext uri="{FF2B5EF4-FFF2-40B4-BE49-F238E27FC236}">
                <a16:creationId xmlns:a16="http://schemas.microsoft.com/office/drawing/2014/main" id="{E240407C-895E-5703-8FD7-7F871213A73C}"/>
              </a:ext>
            </a:extLst>
          </p:cNvPr>
          <p:cNvGraphicFramePr>
            <a:graphicFrameLocks noGrp="1"/>
          </p:cNvGraphicFramePr>
          <p:nvPr/>
        </p:nvGraphicFramePr>
        <p:xfrm>
          <a:off x="1405313" y="5551429"/>
          <a:ext cx="9381372" cy="640080"/>
        </p:xfrm>
        <a:graphic>
          <a:graphicData uri="http://schemas.openxmlformats.org/drawingml/2006/table">
            <a:tbl>
              <a:tblPr/>
              <a:tblGrid>
                <a:gridCol w="3127124">
                  <a:extLst>
                    <a:ext uri="{9D8B030D-6E8A-4147-A177-3AD203B41FA5}">
                      <a16:colId xmlns:a16="http://schemas.microsoft.com/office/drawing/2014/main" val="2828727774"/>
                    </a:ext>
                  </a:extLst>
                </a:gridCol>
                <a:gridCol w="3127124">
                  <a:extLst>
                    <a:ext uri="{9D8B030D-6E8A-4147-A177-3AD203B41FA5}">
                      <a16:colId xmlns:a16="http://schemas.microsoft.com/office/drawing/2014/main" val="304095113"/>
                    </a:ext>
                  </a:extLst>
                </a:gridCol>
                <a:gridCol w="3127124">
                  <a:extLst>
                    <a:ext uri="{9D8B030D-6E8A-4147-A177-3AD203B41FA5}">
                      <a16:colId xmlns:a16="http://schemas.microsoft.com/office/drawing/2014/main" val="1205926176"/>
                    </a:ext>
                  </a:extLst>
                </a:gridCol>
              </a:tblGrid>
              <a:tr h="0">
                <a:tc>
                  <a:txBody>
                    <a:bodyPr/>
                    <a:lstStyle/>
                    <a:p>
                      <a:r>
                        <a:rPr lang="en-US" u="none" strike="noStrike" dirty="0">
                          <a:solidFill>
                            <a:srgbClr val="795CB2"/>
                          </a:solidFill>
                          <a:effectLst/>
                          <a:hlinkClick r:id="rId6" tooltip="MNIST database"/>
                        </a:rPr>
                        <a:t>MNIST database</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Database of handwritten digits.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Hand-labeled.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69145560"/>
                  </a:ext>
                </a:extLst>
              </a:tr>
            </a:tbl>
          </a:graphicData>
        </a:graphic>
      </p:graphicFrame>
    </p:spTree>
    <p:extLst>
      <p:ext uri="{BB962C8B-B14F-4D97-AF65-F5344CB8AC3E}">
        <p14:creationId xmlns:p14="http://schemas.microsoft.com/office/powerpoint/2010/main" val="658973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36073-1F8E-C8F0-88EE-B00AC839F394}"/>
              </a:ext>
            </a:extLst>
          </p:cNvPr>
          <p:cNvSpPr>
            <a:spLocks noGrp="1"/>
          </p:cNvSpPr>
          <p:nvPr>
            <p:ph type="title"/>
          </p:nvPr>
        </p:nvSpPr>
        <p:spPr/>
        <p:txBody>
          <a:bodyPr/>
          <a:lstStyle/>
          <a:p>
            <a:r>
              <a:rPr lang="en-US" dirty="0"/>
              <a:t>Tasks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D46B0-6DE2-4ED2-8C97-31A6030BC773}"/>
                  </a:ext>
                </a:extLst>
              </p:cNvPr>
              <p:cNvSpPr>
                <a:spLocks noGrp="1"/>
              </p:cNvSpPr>
              <p:nvPr>
                <p:ph idx="1"/>
              </p:nvPr>
            </p:nvSpPr>
            <p:spPr/>
            <p:txBody>
              <a:bodyPr/>
              <a:lstStyle/>
              <a:p>
                <a:r>
                  <a:rPr lang="en-US" b="1" dirty="0"/>
                  <a:t>Classification</a:t>
                </a:r>
                <a:r>
                  <a:rPr lang="en-US" dirty="0"/>
                  <a:t>: the learning algorithm is usually asked to produce a function </a:t>
                </a:r>
                <a14:m>
                  <m:oMath xmlns:m="http://schemas.openxmlformats.org/officeDocument/2006/math">
                    <m:r>
                      <a:rPr lang="de-DE" b="0" i="1" smtClean="0">
                        <a:latin typeface="Cambria Math" panose="02040503050406030204" pitchFamily="18" charset="0"/>
                      </a:rPr>
                      <m:t>𝑓</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ℝ</m:t>
                        </m:r>
                      </m:e>
                      <m:sup>
                        <m:r>
                          <a:rPr lang="de-DE" b="0" i="1" smtClean="0">
                            <a:latin typeface="Cambria Math" panose="02040503050406030204" pitchFamily="18" charset="0"/>
                          </a:rPr>
                          <m:t>𝑛</m:t>
                        </m:r>
                      </m:sup>
                    </m:sSup>
                    <m:r>
                      <a:rPr lang="de-DE" b="0" i="1" smtClean="0">
                        <a:latin typeface="Cambria Math" panose="02040503050406030204" pitchFamily="18" charset="0"/>
                        <a:ea typeface="Cambria Math" panose="02040503050406030204" pitchFamily="18" charset="0"/>
                      </a:rPr>
                      <m:t>→{1,…,</m:t>
                    </m:r>
                    <m:r>
                      <a:rPr lang="de-DE" b="0" i="1" smtClean="0">
                        <a:latin typeface="Cambria Math" panose="02040503050406030204" pitchFamily="18" charset="0"/>
                        <a:ea typeface="Cambria Math" panose="02040503050406030204" pitchFamily="18" charset="0"/>
                      </a:rPr>
                      <m:t>𝑘</m:t>
                    </m:r>
                    <m:r>
                      <a:rPr lang="de-DE" b="0" i="1" smtClean="0">
                        <a:latin typeface="Cambria Math" panose="02040503050406030204" pitchFamily="18" charset="0"/>
                        <a:ea typeface="Cambria Math" panose="02040503050406030204" pitchFamily="18" charset="0"/>
                      </a:rPr>
                      <m:t>}</m:t>
                    </m:r>
                  </m:oMath>
                </a14:m>
                <a:r>
                  <a:rPr lang="en-US" dirty="0"/>
                  <a:t>. When </a:t>
                </a:r>
                <a14:m>
                  <m:oMath xmlns:m="http://schemas.openxmlformats.org/officeDocument/2006/math">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𝑓</m:t>
                    </m:r>
                    <m:r>
                      <a:rPr lang="de-DE" b="0" i="1" smtClean="0">
                        <a:latin typeface="Cambria Math" panose="02040503050406030204" pitchFamily="18" charset="0"/>
                      </a:rPr>
                      <m:t>(</m:t>
                    </m:r>
                    <m:r>
                      <a:rPr lang="de-DE" b="1" i="1" smtClean="0">
                        <a:latin typeface="Cambria Math" panose="02040503050406030204" pitchFamily="18" charset="0"/>
                      </a:rPr>
                      <m:t>𝒙</m:t>
                    </m:r>
                    <m:r>
                      <a:rPr lang="de-DE" b="0" i="1" smtClean="0">
                        <a:latin typeface="Cambria Math" panose="02040503050406030204" pitchFamily="18" charset="0"/>
                      </a:rPr>
                      <m:t>)</m:t>
                    </m:r>
                  </m:oMath>
                </a14:m>
                <a:r>
                  <a:rPr lang="en-US" dirty="0"/>
                  <a:t>, the model assigns an input described by vector </a:t>
                </a:r>
                <a14:m>
                  <m:oMath xmlns:m="http://schemas.openxmlformats.org/officeDocument/2006/math">
                    <m:r>
                      <a:rPr lang="de-DE" b="1" i="1">
                        <a:latin typeface="Cambria Math" panose="02040503050406030204" pitchFamily="18" charset="0"/>
                      </a:rPr>
                      <m:t>𝒙</m:t>
                    </m:r>
                  </m:oMath>
                </a14:m>
                <a:r>
                  <a:rPr lang="en-US" dirty="0"/>
                  <a:t> to a category identified by numeric code </a:t>
                </a:r>
                <a14:m>
                  <m:oMath xmlns:m="http://schemas.openxmlformats.org/officeDocument/2006/math">
                    <m:r>
                      <a:rPr lang="de-DE" i="1">
                        <a:latin typeface="Cambria Math" panose="02040503050406030204" pitchFamily="18" charset="0"/>
                      </a:rPr>
                      <m:t>𝑦</m:t>
                    </m:r>
                  </m:oMath>
                </a14:m>
                <a:r>
                  <a:rPr lang="en-US" dirty="0"/>
                  <a:t>. There are other variants of the classification task, for example, where </a:t>
                </a:r>
                <a14:m>
                  <m:oMath xmlns:m="http://schemas.openxmlformats.org/officeDocument/2006/math">
                    <m:r>
                      <a:rPr lang="de-DE" i="1">
                        <a:latin typeface="Cambria Math" panose="02040503050406030204" pitchFamily="18" charset="0"/>
                      </a:rPr>
                      <m:t>𝑓</m:t>
                    </m:r>
                  </m:oMath>
                </a14:m>
                <a:r>
                  <a:rPr lang="en-US" dirty="0"/>
                  <a:t> outputs a probability distribution over classes.</a:t>
                </a:r>
              </a:p>
              <a:p>
                <a:r>
                  <a:rPr lang="en-US" b="1" dirty="0"/>
                  <a:t>Regression</a:t>
                </a:r>
                <a:r>
                  <a:rPr lang="en-US" dirty="0"/>
                  <a:t>: In this type of task, the computer program is asked to predict a numerical value given some input. To solve this task, the learning algorithm is asked to output a function </a:t>
                </a:r>
                <a14:m>
                  <m:oMath xmlns:m="http://schemas.openxmlformats.org/officeDocument/2006/math">
                    <m:r>
                      <a:rPr lang="de-DE" b="0" i="1" smtClean="0">
                        <a:latin typeface="Cambria Math" panose="02040503050406030204" pitchFamily="18" charset="0"/>
                      </a:rPr>
                      <m:t>𝑓</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ℝ</m:t>
                        </m:r>
                      </m:e>
                      <m:sup>
                        <m:r>
                          <a:rPr lang="de-DE" b="0" i="1" smtClean="0">
                            <a:latin typeface="Cambria Math" panose="02040503050406030204" pitchFamily="18" charset="0"/>
                          </a:rPr>
                          <m:t>𝑛</m:t>
                        </m:r>
                      </m:sup>
                    </m:sSup>
                    <m:r>
                      <a:rPr lang="de-DE" b="0" i="1" smtClean="0">
                        <a:latin typeface="Cambria Math" panose="02040503050406030204" pitchFamily="18" charset="0"/>
                        <a:ea typeface="Cambria Math" panose="02040503050406030204" pitchFamily="18" charset="0"/>
                      </a:rPr>
                      <m:t>→</m:t>
                    </m:r>
                  </m:oMath>
                </a14:m>
                <a:r>
                  <a:rPr lang="de-DE" dirty="0">
                    <a:ea typeface="Cambria Math" panose="02040503050406030204" pitchFamily="18" charset="0"/>
                  </a:rPr>
                  <a:t> </a:t>
                </a:r>
                <a14:m>
                  <m:oMath xmlns:m="http://schemas.openxmlformats.org/officeDocument/2006/math">
                    <m:r>
                      <a:rPr lang="de-DE" i="1">
                        <a:latin typeface="Cambria Math" panose="02040503050406030204" pitchFamily="18" charset="0"/>
                        <a:ea typeface="Cambria Math" panose="02040503050406030204" pitchFamily="18" charset="0"/>
                      </a:rPr>
                      <m:t>ℝ</m:t>
                    </m:r>
                  </m:oMath>
                </a14:m>
                <a:r>
                  <a:rPr lang="en-US" dirty="0"/>
                  <a:t>. </a:t>
                </a:r>
              </a:p>
              <a:p>
                <a:r>
                  <a:rPr lang="en-US" b="1" dirty="0"/>
                  <a:t>More tasks</a:t>
                </a:r>
                <a:r>
                  <a:rPr lang="en-US" dirty="0"/>
                  <a:t>: machine translation, anomaly detection, synthesis and sampling, denoising, density estimation, …</a:t>
                </a:r>
              </a:p>
              <a:p>
                <a:endParaRPr lang="en-US" dirty="0"/>
              </a:p>
            </p:txBody>
          </p:sp>
        </mc:Choice>
        <mc:Fallback xmlns="">
          <p:sp>
            <p:nvSpPr>
              <p:cNvPr id="3" name="Content Placeholder 2">
                <a:extLst>
                  <a:ext uri="{FF2B5EF4-FFF2-40B4-BE49-F238E27FC236}">
                    <a16:creationId xmlns:a16="http://schemas.microsoft.com/office/drawing/2014/main" id="{ADAD46B0-6DE2-4ED2-8C97-31A6030BC77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DB6D4A1-A07E-7363-1F3A-85F481AD0BA0}"/>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5673F25E-3F4E-8BAC-D762-7F0A04DD81D5}"/>
              </a:ext>
            </a:extLst>
          </p:cNvPr>
          <p:cNvSpPr>
            <a:spLocks noGrp="1"/>
          </p:cNvSpPr>
          <p:nvPr>
            <p:ph type="sldNum" sz="quarter" idx="12"/>
          </p:nvPr>
        </p:nvSpPr>
        <p:spPr/>
        <p:txBody>
          <a:bodyPr/>
          <a:lstStyle/>
          <a:p>
            <a:fld id="{88CEC222-F6AB-A647-80E8-FAB06E4B4BEB}" type="slidenum">
              <a:rPr lang="en-US" smtClean="0"/>
              <a:t>22</a:t>
            </a:fld>
            <a:endParaRPr lang="en-US" dirty="0"/>
          </a:p>
        </p:txBody>
      </p:sp>
    </p:spTree>
    <p:extLst>
      <p:ext uri="{BB962C8B-B14F-4D97-AF65-F5344CB8AC3E}">
        <p14:creationId xmlns:p14="http://schemas.microsoft.com/office/powerpoint/2010/main" val="522215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4D52-78A8-C884-73DF-901189DBF954}"/>
              </a:ext>
            </a:extLst>
          </p:cNvPr>
          <p:cNvSpPr>
            <a:spLocks noGrp="1"/>
          </p:cNvSpPr>
          <p:nvPr>
            <p:ph type="title"/>
          </p:nvPr>
        </p:nvSpPr>
        <p:spPr/>
        <p:txBody>
          <a:bodyPr/>
          <a:lstStyle/>
          <a:p>
            <a:r>
              <a:rPr lang="en-US" dirty="0"/>
              <a:t>Performance measures</a:t>
            </a:r>
          </a:p>
        </p:txBody>
      </p:sp>
      <p:sp>
        <p:nvSpPr>
          <p:cNvPr id="3" name="Content Placeholder 2">
            <a:extLst>
              <a:ext uri="{FF2B5EF4-FFF2-40B4-BE49-F238E27FC236}">
                <a16:creationId xmlns:a16="http://schemas.microsoft.com/office/drawing/2014/main" id="{EDF9483B-06C8-80B0-127B-D5B9BF63A2AD}"/>
              </a:ext>
            </a:extLst>
          </p:cNvPr>
          <p:cNvSpPr>
            <a:spLocks noGrp="1"/>
          </p:cNvSpPr>
          <p:nvPr>
            <p:ph idx="1"/>
          </p:nvPr>
        </p:nvSpPr>
        <p:spPr/>
        <p:txBody>
          <a:bodyPr/>
          <a:lstStyle/>
          <a:p>
            <a:pPr marL="0" indent="0">
              <a:buNone/>
            </a:pPr>
            <a:r>
              <a:rPr lang="en-US" dirty="0"/>
              <a:t>Metrics:</a:t>
            </a:r>
          </a:p>
          <a:p>
            <a:r>
              <a:rPr lang="en-US" dirty="0"/>
              <a:t>Mean absolute error (MAE)</a:t>
            </a:r>
          </a:p>
          <a:p>
            <a:r>
              <a:rPr lang="en-US" dirty="0"/>
              <a:t>Mean squared error (MSE)</a:t>
            </a:r>
          </a:p>
          <a:p>
            <a:r>
              <a:rPr lang="en-US" dirty="0"/>
              <a:t>Accuracy</a:t>
            </a:r>
          </a:p>
          <a:p>
            <a:r>
              <a:rPr lang="en-US" dirty="0"/>
              <a:t>Precision &amp; recall</a:t>
            </a:r>
          </a:p>
          <a:p>
            <a:r>
              <a:rPr lang="en-US" dirty="0"/>
              <a:t>F1-score</a:t>
            </a:r>
          </a:p>
          <a:p>
            <a:r>
              <a:rPr lang="en-US" dirty="0"/>
              <a:t>AUROC</a:t>
            </a:r>
          </a:p>
          <a:p>
            <a:r>
              <a:rPr lang="en-US" dirty="0"/>
              <a:t>…</a:t>
            </a:r>
          </a:p>
        </p:txBody>
      </p:sp>
      <p:sp>
        <p:nvSpPr>
          <p:cNvPr id="4" name="Footer Placeholder 3">
            <a:extLst>
              <a:ext uri="{FF2B5EF4-FFF2-40B4-BE49-F238E27FC236}">
                <a16:creationId xmlns:a16="http://schemas.microsoft.com/office/drawing/2014/main" id="{0B2380FA-3037-5CDB-D6E0-18FD28F3D89A}"/>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0A38AD36-2989-E739-72BD-6A6C178944A4}"/>
              </a:ext>
            </a:extLst>
          </p:cNvPr>
          <p:cNvSpPr>
            <a:spLocks noGrp="1"/>
          </p:cNvSpPr>
          <p:nvPr>
            <p:ph type="sldNum" sz="quarter" idx="12"/>
          </p:nvPr>
        </p:nvSpPr>
        <p:spPr/>
        <p:txBody>
          <a:bodyPr/>
          <a:lstStyle/>
          <a:p>
            <a:fld id="{88CEC222-F6AB-A647-80E8-FAB06E4B4BEB}" type="slidenum">
              <a:rPr lang="en-US" smtClean="0"/>
              <a:t>23</a:t>
            </a:fld>
            <a:endParaRPr lang="en-US" dirty="0"/>
          </a:p>
        </p:txBody>
      </p:sp>
    </p:spTree>
    <p:extLst>
      <p:ext uri="{BB962C8B-B14F-4D97-AF65-F5344CB8AC3E}">
        <p14:creationId xmlns:p14="http://schemas.microsoft.com/office/powerpoint/2010/main" val="3709812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68C5-5A00-A7CE-9E42-C0005880D38F}"/>
              </a:ext>
            </a:extLst>
          </p:cNvPr>
          <p:cNvSpPr>
            <a:spLocks noGrp="1"/>
          </p:cNvSpPr>
          <p:nvPr>
            <p:ph type="title"/>
          </p:nvPr>
        </p:nvSpPr>
        <p:spPr/>
        <p:txBody>
          <a:bodyPr/>
          <a:lstStyle/>
          <a:p>
            <a:r>
              <a:rPr lang="en-US" dirty="0"/>
              <a:t>Feature representation is key</a:t>
            </a:r>
          </a:p>
        </p:txBody>
      </p:sp>
      <p:sp>
        <p:nvSpPr>
          <p:cNvPr id="3" name="Content Placeholder 2">
            <a:extLst>
              <a:ext uri="{FF2B5EF4-FFF2-40B4-BE49-F238E27FC236}">
                <a16:creationId xmlns:a16="http://schemas.microsoft.com/office/drawing/2014/main" id="{D7EF8AD4-75B8-D015-1DC0-D33A07569C5C}"/>
              </a:ext>
            </a:extLst>
          </p:cNvPr>
          <p:cNvSpPr>
            <a:spLocks noGrp="1"/>
          </p:cNvSpPr>
          <p:nvPr>
            <p:ph idx="1"/>
          </p:nvPr>
        </p:nvSpPr>
        <p:spPr/>
        <p:txBody>
          <a:bodyPr/>
          <a:lstStyle/>
          <a:p>
            <a:pPr marL="0" indent="0">
              <a:buNone/>
            </a:pPr>
            <a:r>
              <a:rPr lang="en-US" dirty="0"/>
              <a:t>Many AI tasks can be solved by designing the </a:t>
            </a:r>
            <a:r>
              <a:rPr lang="en-US" b="1" dirty="0"/>
              <a:t>right set of features</a:t>
            </a:r>
            <a:r>
              <a:rPr lang="en-US" dirty="0"/>
              <a:t> to extract for that task, then providing these feature to a simple ML algorithm.</a:t>
            </a:r>
          </a:p>
        </p:txBody>
      </p:sp>
      <p:sp>
        <p:nvSpPr>
          <p:cNvPr id="4" name="Footer Placeholder 3">
            <a:extLst>
              <a:ext uri="{FF2B5EF4-FFF2-40B4-BE49-F238E27FC236}">
                <a16:creationId xmlns:a16="http://schemas.microsoft.com/office/drawing/2014/main" id="{62C64AEE-1583-AD75-5C7D-AB81254CE3C1}"/>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C4A8B74-75C7-2D8A-FDB8-85F86038C33F}"/>
              </a:ext>
            </a:extLst>
          </p:cNvPr>
          <p:cNvSpPr>
            <a:spLocks noGrp="1"/>
          </p:cNvSpPr>
          <p:nvPr>
            <p:ph type="sldNum" sz="quarter" idx="12"/>
          </p:nvPr>
        </p:nvSpPr>
        <p:spPr/>
        <p:txBody>
          <a:bodyPr/>
          <a:lstStyle/>
          <a:p>
            <a:fld id="{88CEC222-F6AB-A647-80E8-FAB06E4B4BEB}" type="slidenum">
              <a:rPr lang="en-US" smtClean="0"/>
              <a:t>24</a:t>
            </a:fld>
            <a:endParaRPr lang="en-US" dirty="0"/>
          </a:p>
        </p:txBody>
      </p:sp>
      <p:pic>
        <p:nvPicPr>
          <p:cNvPr id="10" name="Picture 9" descr="A diagram of a graph&#10;&#10;Description automatically generated with medium confidence">
            <a:extLst>
              <a:ext uri="{FF2B5EF4-FFF2-40B4-BE49-F238E27FC236}">
                <a16:creationId xmlns:a16="http://schemas.microsoft.com/office/drawing/2014/main" id="{B45A23F1-DBE5-F625-6995-D07AC66A26D2}"/>
              </a:ext>
            </a:extLst>
          </p:cNvPr>
          <p:cNvPicPr>
            <a:picLocks noChangeAspect="1"/>
          </p:cNvPicPr>
          <p:nvPr/>
        </p:nvPicPr>
        <p:blipFill>
          <a:blip r:embed="rId2"/>
          <a:stretch>
            <a:fillRect/>
          </a:stretch>
        </p:blipFill>
        <p:spPr>
          <a:xfrm>
            <a:off x="3411776" y="3007953"/>
            <a:ext cx="5368447" cy="3169010"/>
          </a:xfrm>
          <a:prstGeom prst="rect">
            <a:avLst/>
          </a:prstGeom>
        </p:spPr>
      </p:pic>
      <p:sp>
        <p:nvSpPr>
          <p:cNvPr id="11" name="TextBox 10">
            <a:extLst>
              <a:ext uri="{FF2B5EF4-FFF2-40B4-BE49-F238E27FC236}">
                <a16:creationId xmlns:a16="http://schemas.microsoft.com/office/drawing/2014/main" id="{D84F130A-AEA4-AE78-5172-6A455F9AE513}"/>
              </a:ext>
            </a:extLst>
          </p:cNvPr>
          <p:cNvSpPr txBox="1"/>
          <p:nvPr/>
        </p:nvSpPr>
        <p:spPr>
          <a:xfrm>
            <a:off x="838199" y="5987018"/>
            <a:ext cx="3484418" cy="369332"/>
          </a:xfrm>
          <a:prstGeom prst="rect">
            <a:avLst/>
          </a:prstGeom>
          <a:noFill/>
        </p:spPr>
        <p:txBody>
          <a:bodyPr wrap="square" rtlCol="0">
            <a:spAutoFit/>
          </a:bodyPr>
          <a:lstStyle/>
          <a:p>
            <a:r>
              <a:rPr lang="en-US" dirty="0"/>
              <a:t>Goodfellow et al., Deep learning</a:t>
            </a:r>
          </a:p>
        </p:txBody>
      </p:sp>
    </p:spTree>
    <p:extLst>
      <p:ext uri="{BB962C8B-B14F-4D97-AF65-F5344CB8AC3E}">
        <p14:creationId xmlns:p14="http://schemas.microsoft.com/office/powerpoint/2010/main" val="1345179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B57A-4810-ADDB-D9DC-CCF03AC47884}"/>
              </a:ext>
            </a:extLst>
          </p:cNvPr>
          <p:cNvSpPr>
            <a:spLocks noGrp="1"/>
          </p:cNvSpPr>
          <p:nvPr>
            <p:ph type="title"/>
          </p:nvPr>
        </p:nvSpPr>
        <p:spPr/>
        <p:txBody>
          <a:bodyPr/>
          <a:lstStyle/>
          <a:p>
            <a:r>
              <a:rPr lang="en-US" dirty="0"/>
              <a:t>Supervised and unsupervised learning</a:t>
            </a:r>
          </a:p>
        </p:txBody>
      </p:sp>
      <p:pic>
        <p:nvPicPr>
          <p:cNvPr id="7" name="Content Placeholder 6" descr="A diagram of a machine learning&#10;&#10;Description automatically generated">
            <a:extLst>
              <a:ext uri="{FF2B5EF4-FFF2-40B4-BE49-F238E27FC236}">
                <a16:creationId xmlns:a16="http://schemas.microsoft.com/office/drawing/2014/main" id="{BC1B4828-47B7-A9C3-F50E-65C0E3A65EBD}"/>
              </a:ext>
            </a:extLst>
          </p:cNvPr>
          <p:cNvPicPr>
            <a:picLocks noGrp="1" noChangeAspect="1"/>
          </p:cNvPicPr>
          <p:nvPr>
            <p:ph idx="1"/>
          </p:nvPr>
        </p:nvPicPr>
        <p:blipFill>
          <a:blip r:embed="rId2"/>
          <a:stretch>
            <a:fillRect/>
          </a:stretch>
        </p:blipFill>
        <p:spPr>
          <a:xfrm>
            <a:off x="2328514" y="1412217"/>
            <a:ext cx="7534972" cy="5309258"/>
          </a:xfrm>
        </p:spPr>
      </p:pic>
      <p:sp>
        <p:nvSpPr>
          <p:cNvPr id="4" name="Footer Placeholder 3">
            <a:extLst>
              <a:ext uri="{FF2B5EF4-FFF2-40B4-BE49-F238E27FC236}">
                <a16:creationId xmlns:a16="http://schemas.microsoft.com/office/drawing/2014/main" id="{3F0A9FAE-E23A-9760-BE61-3A263A08EC9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DB353EC5-29C1-4558-E150-B0BBF35269BB}"/>
              </a:ext>
            </a:extLst>
          </p:cNvPr>
          <p:cNvSpPr>
            <a:spLocks noGrp="1"/>
          </p:cNvSpPr>
          <p:nvPr>
            <p:ph type="sldNum" sz="quarter" idx="12"/>
          </p:nvPr>
        </p:nvSpPr>
        <p:spPr/>
        <p:txBody>
          <a:bodyPr/>
          <a:lstStyle/>
          <a:p>
            <a:fld id="{88CEC222-F6AB-A647-80E8-FAB06E4B4BEB}" type="slidenum">
              <a:rPr lang="en-US" smtClean="0"/>
              <a:t>25</a:t>
            </a:fld>
            <a:endParaRPr lang="en-US" dirty="0"/>
          </a:p>
        </p:txBody>
      </p:sp>
      <p:sp>
        <p:nvSpPr>
          <p:cNvPr id="8" name="TextBox 7">
            <a:extLst>
              <a:ext uri="{FF2B5EF4-FFF2-40B4-BE49-F238E27FC236}">
                <a16:creationId xmlns:a16="http://schemas.microsoft.com/office/drawing/2014/main" id="{027F09A9-D5F0-47DC-F138-858F5DB143DF}"/>
              </a:ext>
            </a:extLst>
          </p:cNvPr>
          <p:cNvSpPr txBox="1"/>
          <p:nvPr/>
        </p:nvSpPr>
        <p:spPr>
          <a:xfrm>
            <a:off x="838200" y="5987018"/>
            <a:ext cx="2795016" cy="369332"/>
          </a:xfrm>
          <a:prstGeom prst="rect">
            <a:avLst/>
          </a:prstGeom>
          <a:noFill/>
        </p:spPr>
        <p:txBody>
          <a:bodyPr wrap="square" rtlCol="0">
            <a:spAutoFit/>
          </a:bodyPr>
          <a:lstStyle/>
          <a:p>
            <a:r>
              <a:rPr lang="en-US" dirty="0">
                <a:hlinkClick r:id="rId3"/>
              </a:rPr>
              <a:t>vas3k, 2023</a:t>
            </a:r>
            <a:endParaRPr lang="en-US" dirty="0"/>
          </a:p>
        </p:txBody>
      </p:sp>
    </p:spTree>
    <p:extLst>
      <p:ext uri="{BB962C8B-B14F-4D97-AF65-F5344CB8AC3E}">
        <p14:creationId xmlns:p14="http://schemas.microsoft.com/office/powerpoint/2010/main" val="159619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714563-6338-BA65-2B2E-29433D9C7A98}"/>
              </a:ext>
            </a:extLst>
          </p:cNvPr>
          <p:cNvSpPr>
            <a:spLocks noGrp="1"/>
          </p:cNvSpPr>
          <p:nvPr>
            <p:ph type="title"/>
          </p:nvPr>
        </p:nvSpPr>
        <p:spPr/>
        <p:txBody>
          <a:bodyPr/>
          <a:lstStyle/>
          <a:p>
            <a:r>
              <a:rPr lang="en-US" dirty="0"/>
              <a:t>Unsupervised Learning</a:t>
            </a:r>
          </a:p>
        </p:txBody>
      </p:sp>
      <p:sp>
        <p:nvSpPr>
          <p:cNvPr id="5" name="Text Placeholder 4">
            <a:extLst>
              <a:ext uri="{FF2B5EF4-FFF2-40B4-BE49-F238E27FC236}">
                <a16:creationId xmlns:a16="http://schemas.microsoft.com/office/drawing/2014/main" id="{799A06FE-B230-786C-76FE-7B8D124BB935}"/>
              </a:ext>
            </a:extLst>
          </p:cNvPr>
          <p:cNvSpPr>
            <a:spLocks noGrp="1"/>
          </p:cNvSpPr>
          <p:nvPr>
            <p:ph type="body" idx="1"/>
          </p:nvPr>
        </p:nvSpPr>
        <p:spPr/>
        <p:txBody>
          <a:bodyPr/>
          <a:lstStyle/>
          <a:p>
            <a:r>
              <a:rPr lang="en-US" dirty="0"/>
              <a:t>Discovering Patterns Beyond Labels</a:t>
            </a:r>
          </a:p>
        </p:txBody>
      </p:sp>
    </p:spTree>
    <p:extLst>
      <p:ext uri="{BB962C8B-B14F-4D97-AF65-F5344CB8AC3E}">
        <p14:creationId xmlns:p14="http://schemas.microsoft.com/office/powerpoint/2010/main" val="417721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F919-818F-BF9A-C25B-59B5112466ED}"/>
              </a:ext>
            </a:extLst>
          </p:cNvPr>
          <p:cNvSpPr>
            <a:spLocks noGrp="1"/>
          </p:cNvSpPr>
          <p:nvPr>
            <p:ph type="title"/>
          </p:nvPr>
        </p:nvSpPr>
        <p:spPr/>
        <p:txBody>
          <a:bodyPr/>
          <a:lstStyle/>
          <a:p>
            <a:r>
              <a:rPr lang="en-US" dirty="0"/>
              <a:t>Unsupervised learning examples</a:t>
            </a:r>
          </a:p>
        </p:txBody>
      </p:sp>
      <p:graphicFrame>
        <p:nvGraphicFramePr>
          <p:cNvPr id="6" name="Content Placeholder 5">
            <a:extLst>
              <a:ext uri="{FF2B5EF4-FFF2-40B4-BE49-F238E27FC236}">
                <a16:creationId xmlns:a16="http://schemas.microsoft.com/office/drawing/2014/main" id="{6D43FF46-24D0-16E3-02FE-6ABEE766A929}"/>
              </a:ext>
            </a:extLst>
          </p:cNvPr>
          <p:cNvGraphicFramePr>
            <a:graphicFrameLocks noGrp="1"/>
          </p:cNvGraphicFramePr>
          <p:nvPr>
            <p:ph idx="1"/>
            <p:extLst>
              <p:ext uri="{D42A27DB-BD31-4B8C-83A1-F6EECF244321}">
                <p14:modId xmlns:p14="http://schemas.microsoft.com/office/powerpoint/2010/main" val="34475688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9882A29-02E8-6E01-4C1E-98CECC9419FA}"/>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44331430-1FE4-82C9-92BE-0A3091457E4E}"/>
              </a:ext>
            </a:extLst>
          </p:cNvPr>
          <p:cNvSpPr>
            <a:spLocks noGrp="1"/>
          </p:cNvSpPr>
          <p:nvPr>
            <p:ph type="sldNum" sz="quarter" idx="12"/>
          </p:nvPr>
        </p:nvSpPr>
        <p:spPr/>
        <p:txBody>
          <a:bodyPr/>
          <a:lstStyle/>
          <a:p>
            <a:fld id="{88CEC222-F6AB-A647-80E8-FAB06E4B4BEB}" type="slidenum">
              <a:rPr lang="en-US" smtClean="0"/>
              <a:t>27</a:t>
            </a:fld>
            <a:endParaRPr lang="en-US" dirty="0"/>
          </a:p>
        </p:txBody>
      </p:sp>
    </p:spTree>
    <p:extLst>
      <p:ext uri="{BB962C8B-B14F-4D97-AF65-F5344CB8AC3E}">
        <p14:creationId xmlns:p14="http://schemas.microsoft.com/office/powerpoint/2010/main" val="3065137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72E2-A5C9-416B-3D2D-CE92632658C0}"/>
              </a:ext>
            </a:extLst>
          </p:cNvPr>
          <p:cNvSpPr>
            <a:spLocks noGrp="1"/>
          </p:cNvSpPr>
          <p:nvPr>
            <p:ph type="title"/>
          </p:nvPr>
        </p:nvSpPr>
        <p:spPr/>
        <p:txBody>
          <a:bodyPr/>
          <a:lstStyle/>
          <a:p>
            <a:r>
              <a:rPr lang="en-US" dirty="0"/>
              <a:t>A very high-level view on clustering</a:t>
            </a:r>
          </a:p>
        </p:txBody>
      </p:sp>
      <p:sp>
        <p:nvSpPr>
          <p:cNvPr id="3" name="Content Placeholder 2">
            <a:extLst>
              <a:ext uri="{FF2B5EF4-FFF2-40B4-BE49-F238E27FC236}">
                <a16:creationId xmlns:a16="http://schemas.microsoft.com/office/drawing/2014/main" id="{E8124B1D-1844-E67A-2578-E84FAB631D78}"/>
              </a:ext>
            </a:extLst>
          </p:cNvPr>
          <p:cNvSpPr>
            <a:spLocks noGrp="1"/>
          </p:cNvSpPr>
          <p:nvPr>
            <p:ph idx="1"/>
          </p:nvPr>
        </p:nvSpPr>
        <p:spPr/>
        <p:txBody>
          <a:bodyPr/>
          <a:lstStyle/>
          <a:p>
            <a:pPr marL="0" indent="0">
              <a:buNone/>
            </a:pPr>
            <a:r>
              <a:rPr lang="en-US" dirty="0"/>
              <a:t>Goal: structure articles by topic, i.e., discover groups (</a:t>
            </a:r>
            <a:r>
              <a:rPr lang="en-US" b="1" dirty="0"/>
              <a:t>clusters</a:t>
            </a:r>
            <a:r>
              <a:rPr lang="en-US" dirty="0"/>
              <a:t>) of related articles</a:t>
            </a:r>
          </a:p>
        </p:txBody>
      </p:sp>
      <p:sp>
        <p:nvSpPr>
          <p:cNvPr id="4" name="Footer Placeholder 3">
            <a:extLst>
              <a:ext uri="{FF2B5EF4-FFF2-40B4-BE49-F238E27FC236}">
                <a16:creationId xmlns:a16="http://schemas.microsoft.com/office/drawing/2014/main" id="{F116778D-F23B-0C7C-97D5-F333CEB839F2}"/>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BC6F5AE5-7C89-A057-4202-E5685C920CD4}"/>
              </a:ext>
            </a:extLst>
          </p:cNvPr>
          <p:cNvSpPr>
            <a:spLocks noGrp="1"/>
          </p:cNvSpPr>
          <p:nvPr>
            <p:ph type="sldNum" sz="quarter" idx="12"/>
          </p:nvPr>
        </p:nvSpPr>
        <p:spPr/>
        <p:txBody>
          <a:bodyPr/>
          <a:lstStyle/>
          <a:p>
            <a:fld id="{88CEC222-F6AB-A647-80E8-FAB06E4B4BEB}" type="slidenum">
              <a:rPr lang="en-US" smtClean="0"/>
              <a:t>28</a:t>
            </a:fld>
            <a:endParaRPr lang="en-US" dirty="0"/>
          </a:p>
        </p:txBody>
      </p:sp>
      <p:pic>
        <p:nvPicPr>
          <p:cNvPr id="7" name="Picture 6" descr="A collage of different sports&#10;&#10;Description automatically generated">
            <a:extLst>
              <a:ext uri="{FF2B5EF4-FFF2-40B4-BE49-F238E27FC236}">
                <a16:creationId xmlns:a16="http://schemas.microsoft.com/office/drawing/2014/main" id="{2EE85F5F-EBB3-5D07-21E3-FAA908B3E874}"/>
              </a:ext>
            </a:extLst>
          </p:cNvPr>
          <p:cNvPicPr>
            <a:picLocks noChangeAspect="1"/>
          </p:cNvPicPr>
          <p:nvPr/>
        </p:nvPicPr>
        <p:blipFill>
          <a:blip r:embed="rId2"/>
          <a:stretch>
            <a:fillRect/>
          </a:stretch>
        </p:blipFill>
        <p:spPr>
          <a:xfrm>
            <a:off x="2209800" y="2571915"/>
            <a:ext cx="7772400" cy="3361286"/>
          </a:xfrm>
          <a:prstGeom prst="rect">
            <a:avLst/>
          </a:prstGeom>
        </p:spPr>
      </p:pic>
    </p:spTree>
    <p:extLst>
      <p:ext uri="{BB962C8B-B14F-4D97-AF65-F5344CB8AC3E}">
        <p14:creationId xmlns:p14="http://schemas.microsoft.com/office/powerpoint/2010/main" val="2693495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9DFA-8946-0259-2D4A-AEEC504A52D3}"/>
              </a:ext>
            </a:extLst>
          </p:cNvPr>
          <p:cNvSpPr>
            <a:spLocks noGrp="1"/>
          </p:cNvSpPr>
          <p:nvPr>
            <p:ph type="title"/>
          </p:nvPr>
        </p:nvSpPr>
        <p:spPr/>
        <p:txBody>
          <a:bodyPr/>
          <a:lstStyle/>
          <a:p>
            <a:r>
              <a:rPr lang="en-US" dirty="0"/>
              <a:t>Clustering — an unsupervised learning task</a:t>
            </a:r>
          </a:p>
        </p:txBody>
      </p:sp>
      <p:sp>
        <p:nvSpPr>
          <p:cNvPr id="3" name="Content Placeholder 2">
            <a:extLst>
              <a:ext uri="{FF2B5EF4-FFF2-40B4-BE49-F238E27FC236}">
                <a16:creationId xmlns:a16="http://schemas.microsoft.com/office/drawing/2014/main" id="{97BD2F99-E9FC-5E11-4C88-2E10D1AC7B7B}"/>
              </a:ext>
            </a:extLst>
          </p:cNvPr>
          <p:cNvSpPr>
            <a:spLocks noGrp="1"/>
          </p:cNvSpPr>
          <p:nvPr>
            <p:ph idx="1"/>
          </p:nvPr>
        </p:nvSpPr>
        <p:spPr/>
        <p:txBody>
          <a:bodyPr/>
          <a:lstStyle/>
          <a:p>
            <a:pPr marL="0" indent="0">
              <a:buNone/>
            </a:pPr>
            <a:r>
              <a:rPr lang="en-US" dirty="0"/>
              <a:t>No labels provided … uncover cluster structure from input alone!</a:t>
            </a:r>
          </a:p>
        </p:txBody>
      </p:sp>
      <p:sp>
        <p:nvSpPr>
          <p:cNvPr id="4" name="Footer Placeholder 3">
            <a:extLst>
              <a:ext uri="{FF2B5EF4-FFF2-40B4-BE49-F238E27FC236}">
                <a16:creationId xmlns:a16="http://schemas.microsoft.com/office/drawing/2014/main" id="{F9B8BE5F-9911-7C52-382D-D284346A1C13}"/>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45694C4B-718D-E457-CA80-7588799E176F}"/>
              </a:ext>
            </a:extLst>
          </p:cNvPr>
          <p:cNvSpPr>
            <a:spLocks noGrp="1"/>
          </p:cNvSpPr>
          <p:nvPr>
            <p:ph type="sldNum" sz="quarter" idx="12"/>
          </p:nvPr>
        </p:nvSpPr>
        <p:spPr/>
        <p:txBody>
          <a:bodyPr/>
          <a:lstStyle/>
          <a:p>
            <a:fld id="{88CEC222-F6AB-A647-80E8-FAB06E4B4BEB}" type="slidenum">
              <a:rPr lang="en-US" smtClean="0"/>
              <a:t>29</a:t>
            </a:fld>
            <a:endParaRPr lang="en-US" dirty="0"/>
          </a:p>
        </p:txBody>
      </p:sp>
      <p:pic>
        <p:nvPicPr>
          <p:cNvPr id="7" name="Picture 6" descr="A group of circles with different colored dots&#10;&#10;Description automatically generated">
            <a:extLst>
              <a:ext uri="{FF2B5EF4-FFF2-40B4-BE49-F238E27FC236}">
                <a16:creationId xmlns:a16="http://schemas.microsoft.com/office/drawing/2014/main" id="{77ED788B-3F8F-7ADF-7EB2-80C277C6BF6C}"/>
              </a:ext>
            </a:extLst>
          </p:cNvPr>
          <p:cNvPicPr>
            <a:picLocks noChangeAspect="1"/>
          </p:cNvPicPr>
          <p:nvPr/>
        </p:nvPicPr>
        <p:blipFill>
          <a:blip r:embed="rId2"/>
          <a:stretch>
            <a:fillRect/>
          </a:stretch>
        </p:blipFill>
        <p:spPr>
          <a:xfrm>
            <a:off x="3875862" y="2398719"/>
            <a:ext cx="4440275" cy="3671188"/>
          </a:xfrm>
          <a:prstGeom prst="rect">
            <a:avLst/>
          </a:prstGeom>
        </p:spPr>
      </p:pic>
    </p:spTree>
    <p:extLst>
      <p:ext uri="{BB962C8B-B14F-4D97-AF65-F5344CB8AC3E}">
        <p14:creationId xmlns:p14="http://schemas.microsoft.com/office/powerpoint/2010/main" val="840877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08B5-880D-ECD6-731F-59154769896D}"/>
              </a:ext>
            </a:extLst>
          </p:cNvPr>
          <p:cNvSpPr>
            <a:spLocks noGrp="1"/>
          </p:cNvSpPr>
          <p:nvPr>
            <p:ph type="title"/>
          </p:nvPr>
        </p:nvSpPr>
        <p:spPr/>
        <p:txBody>
          <a:bodyPr/>
          <a:lstStyle/>
          <a:p>
            <a:r>
              <a:rPr lang="en-US" dirty="0"/>
              <a:t>Falling DNA sequencing costs — genomics comes to life</a:t>
            </a:r>
          </a:p>
        </p:txBody>
      </p:sp>
      <p:sp>
        <p:nvSpPr>
          <p:cNvPr id="4" name="Footer Placeholder 3">
            <a:extLst>
              <a:ext uri="{FF2B5EF4-FFF2-40B4-BE49-F238E27FC236}">
                <a16:creationId xmlns:a16="http://schemas.microsoft.com/office/drawing/2014/main" id="{5671F02A-A08C-1231-CC68-0544BCAEA51F}"/>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20192985-CDD6-194D-BE52-82C645ADA17D}"/>
              </a:ext>
            </a:extLst>
          </p:cNvPr>
          <p:cNvSpPr>
            <a:spLocks noGrp="1"/>
          </p:cNvSpPr>
          <p:nvPr>
            <p:ph type="sldNum" sz="quarter" idx="12"/>
          </p:nvPr>
        </p:nvSpPr>
        <p:spPr/>
        <p:txBody>
          <a:bodyPr/>
          <a:lstStyle/>
          <a:p>
            <a:fld id="{88CEC222-F6AB-A647-80E8-FAB06E4B4BEB}" type="slidenum">
              <a:rPr lang="en-US" smtClean="0"/>
              <a:t>3</a:t>
            </a:fld>
            <a:endParaRPr lang="en-US" dirty="0"/>
          </a:p>
        </p:txBody>
      </p:sp>
      <p:grpSp>
        <p:nvGrpSpPr>
          <p:cNvPr id="6" name="Group 5">
            <a:extLst>
              <a:ext uri="{FF2B5EF4-FFF2-40B4-BE49-F238E27FC236}">
                <a16:creationId xmlns:a16="http://schemas.microsoft.com/office/drawing/2014/main" id="{BEAFE5CF-BA45-1B22-3A2F-3B7F2CA0B90D}"/>
              </a:ext>
            </a:extLst>
          </p:cNvPr>
          <p:cNvGrpSpPr/>
          <p:nvPr/>
        </p:nvGrpSpPr>
        <p:grpSpPr>
          <a:xfrm>
            <a:off x="3138164" y="1497253"/>
            <a:ext cx="5915671" cy="4859097"/>
            <a:chOff x="2838622" y="816762"/>
            <a:chExt cx="6372536" cy="5234363"/>
          </a:xfrm>
        </p:grpSpPr>
        <p:pic>
          <p:nvPicPr>
            <p:cNvPr id="7" name="Picture 6" descr="DNA sequencing costs">
              <a:extLst>
                <a:ext uri="{FF2B5EF4-FFF2-40B4-BE49-F238E27FC236}">
                  <a16:creationId xmlns:a16="http://schemas.microsoft.com/office/drawing/2014/main" id="{EE1BFBFB-D1C9-AB14-8593-AEF2E42DD0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8622" y="816762"/>
              <a:ext cx="6372536" cy="5234363"/>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EA774A16-BB9D-6DAB-FCB8-8B78B7EAAB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824496">
              <a:off x="8862372" y="5758312"/>
              <a:ext cx="403053" cy="112060"/>
            </a:xfrm>
            <a:prstGeom prst="rect">
              <a:avLst/>
            </a:prstGeom>
          </p:spPr>
        </p:pic>
      </p:grpSp>
      <p:grpSp>
        <p:nvGrpSpPr>
          <p:cNvPr id="9" name="Group 8">
            <a:extLst>
              <a:ext uri="{FF2B5EF4-FFF2-40B4-BE49-F238E27FC236}">
                <a16:creationId xmlns:a16="http://schemas.microsoft.com/office/drawing/2014/main" id="{138ECE61-2D9C-BF7C-EDC5-D556E378B788}"/>
              </a:ext>
            </a:extLst>
          </p:cNvPr>
          <p:cNvGrpSpPr/>
          <p:nvPr/>
        </p:nvGrpSpPr>
        <p:grpSpPr>
          <a:xfrm>
            <a:off x="3839678" y="1835893"/>
            <a:ext cx="5489742" cy="2174930"/>
            <a:chOff x="3839678" y="1835893"/>
            <a:chExt cx="5489742" cy="2174930"/>
          </a:xfrm>
        </p:grpSpPr>
        <p:cxnSp>
          <p:nvCxnSpPr>
            <p:cNvPr id="10" name="Straight Connector 9" descr="Straight dashed line depicting Moore's law">
              <a:extLst>
                <a:ext uri="{FF2B5EF4-FFF2-40B4-BE49-F238E27FC236}">
                  <a16:creationId xmlns:a16="http://schemas.microsoft.com/office/drawing/2014/main" id="{459C187E-608E-FE2C-79BB-7A2414F993AF}"/>
                </a:ext>
              </a:extLst>
            </p:cNvPr>
            <p:cNvCxnSpPr>
              <a:cxnSpLocks/>
            </p:cNvCxnSpPr>
            <p:nvPr/>
          </p:nvCxnSpPr>
          <p:spPr>
            <a:xfrm>
              <a:off x="3839678" y="1835893"/>
              <a:ext cx="5489742" cy="2174930"/>
            </a:xfrm>
            <a:prstGeom prst="line">
              <a:avLst/>
            </a:prstGeom>
            <a:ln w="28575" cap="flat" cmpd="sng" algn="ctr">
              <a:solidFill>
                <a:srgbClr val="00509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1FF06D57-381E-0602-7028-87100448A94D}"/>
                </a:ext>
              </a:extLst>
            </p:cNvPr>
            <p:cNvSpPr txBox="1"/>
            <p:nvPr/>
          </p:nvSpPr>
          <p:spPr>
            <a:xfrm rot="1306618">
              <a:off x="6735637" y="2964349"/>
              <a:ext cx="1615440" cy="338554"/>
            </a:xfrm>
            <a:prstGeom prst="rect">
              <a:avLst/>
            </a:prstGeom>
            <a:noFill/>
          </p:spPr>
          <p:txBody>
            <a:bodyPr wrap="square" rtlCol="0">
              <a:spAutoFit/>
            </a:bodyPr>
            <a:lstStyle/>
            <a:p>
              <a:r>
                <a:rPr lang="en-US" sz="1600" dirty="0"/>
                <a:t>Moore’s law</a:t>
              </a:r>
            </a:p>
          </p:txBody>
        </p:sp>
      </p:grpSp>
      <p:grpSp>
        <p:nvGrpSpPr>
          <p:cNvPr id="12" name="Group 11">
            <a:extLst>
              <a:ext uri="{FF2B5EF4-FFF2-40B4-BE49-F238E27FC236}">
                <a16:creationId xmlns:a16="http://schemas.microsoft.com/office/drawing/2014/main" id="{63DBB825-C20A-644F-3417-BF88821636BD}"/>
              </a:ext>
            </a:extLst>
          </p:cNvPr>
          <p:cNvGrpSpPr/>
          <p:nvPr/>
        </p:nvGrpSpPr>
        <p:grpSpPr>
          <a:xfrm>
            <a:off x="116076" y="5277230"/>
            <a:ext cx="9204459" cy="465276"/>
            <a:chOff x="267434" y="5022949"/>
            <a:chExt cx="9204459" cy="465276"/>
          </a:xfrm>
        </p:grpSpPr>
        <p:sp>
          <p:nvSpPr>
            <p:cNvPr id="13" name="TextBox 12">
              <a:extLst>
                <a:ext uri="{FF2B5EF4-FFF2-40B4-BE49-F238E27FC236}">
                  <a16:creationId xmlns:a16="http://schemas.microsoft.com/office/drawing/2014/main" id="{1ECB1456-7EB2-27EC-08D1-763EEECF922F}"/>
                </a:ext>
              </a:extLst>
            </p:cNvPr>
            <p:cNvSpPr txBox="1"/>
            <p:nvPr/>
          </p:nvSpPr>
          <p:spPr>
            <a:xfrm>
              <a:off x="267434" y="5070921"/>
              <a:ext cx="1989537" cy="338554"/>
            </a:xfrm>
            <a:prstGeom prst="rect">
              <a:avLst/>
            </a:prstGeom>
            <a:solidFill>
              <a:srgbClr val="C8D317"/>
            </a:solidFill>
          </p:spPr>
          <p:txBody>
            <a:bodyPr wrap="square" rtlCol="0">
              <a:spAutoFit/>
            </a:bodyPr>
            <a:lstStyle/>
            <a:p>
              <a:r>
                <a:rPr lang="en-US" sz="1600" dirty="0"/>
                <a:t>Today: &lt; US$1,000</a:t>
              </a:r>
            </a:p>
          </p:txBody>
        </p:sp>
        <p:cxnSp>
          <p:nvCxnSpPr>
            <p:cNvPr id="14" name="Straight Arrow Connector 13">
              <a:extLst>
                <a:ext uri="{FF2B5EF4-FFF2-40B4-BE49-F238E27FC236}">
                  <a16:creationId xmlns:a16="http://schemas.microsoft.com/office/drawing/2014/main" id="{B29F9461-7E97-222C-4252-0FB4A034A33D}"/>
                </a:ext>
                <a:ext uri="{C183D7F6-B498-43B3-948B-1728B52AA6E4}">
                  <adec:decorative xmlns:adec="http://schemas.microsoft.com/office/drawing/2017/decorative" val="1"/>
                </a:ext>
              </a:extLst>
            </p:cNvPr>
            <p:cNvCxnSpPr>
              <a:cxnSpLocks/>
              <a:stCxn id="13" idx="3"/>
              <a:endCxn id="16" idx="2"/>
            </p:cNvCxnSpPr>
            <p:nvPr/>
          </p:nvCxnSpPr>
          <p:spPr>
            <a:xfrm>
              <a:off x="2256971" y="5240198"/>
              <a:ext cx="6889336" cy="15389"/>
            </a:xfrm>
            <a:prstGeom prst="straightConnector1">
              <a:avLst/>
            </a:prstGeom>
            <a:ln w="28575" cap="flat" cmpd="sng" algn="ctr">
              <a:solidFill>
                <a:srgbClr val="C8D31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4C7B39E-5AEF-58FF-356D-EFB2AF5C6735}"/>
                </a:ext>
              </a:extLst>
            </p:cNvPr>
            <p:cNvCxnSpPr>
              <a:cxnSpLocks/>
            </p:cNvCxnSpPr>
            <p:nvPr/>
          </p:nvCxnSpPr>
          <p:spPr>
            <a:xfrm>
              <a:off x="9192108" y="5172592"/>
              <a:ext cx="239100" cy="35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5F28B41-D0FE-F135-3EEE-E63E8C4DD382}"/>
                </a:ext>
              </a:extLst>
            </p:cNvPr>
            <p:cNvSpPr/>
            <p:nvPr/>
          </p:nvSpPr>
          <p:spPr>
            <a:xfrm>
              <a:off x="9146307" y="5022949"/>
              <a:ext cx="325586" cy="465276"/>
            </a:xfrm>
            <a:prstGeom prst="ellipse">
              <a:avLst/>
            </a:prstGeom>
            <a:ln w="28575" cap="flat" cmpd="sng" algn="ctr">
              <a:solidFill>
                <a:srgbClr val="C8D31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EB49899-5F31-13E6-2606-E91D4E36F61A}"/>
              </a:ext>
            </a:extLst>
          </p:cNvPr>
          <p:cNvGrpSpPr/>
          <p:nvPr/>
        </p:nvGrpSpPr>
        <p:grpSpPr>
          <a:xfrm>
            <a:off x="5258598" y="2266973"/>
            <a:ext cx="6688950" cy="584775"/>
            <a:chOff x="5120407" y="1748799"/>
            <a:chExt cx="6688950" cy="584775"/>
          </a:xfrm>
        </p:grpSpPr>
        <p:sp>
          <p:nvSpPr>
            <p:cNvPr id="18" name="TextBox 17">
              <a:extLst>
                <a:ext uri="{FF2B5EF4-FFF2-40B4-BE49-F238E27FC236}">
                  <a16:creationId xmlns:a16="http://schemas.microsoft.com/office/drawing/2014/main" id="{6B03B620-C705-9199-1126-F3AF80DC0826}"/>
                </a:ext>
              </a:extLst>
            </p:cNvPr>
            <p:cNvSpPr txBox="1"/>
            <p:nvPr/>
          </p:nvSpPr>
          <p:spPr>
            <a:xfrm>
              <a:off x="7972028" y="1748799"/>
              <a:ext cx="3837329" cy="584775"/>
            </a:xfrm>
            <a:prstGeom prst="rect">
              <a:avLst/>
            </a:prstGeom>
            <a:solidFill>
              <a:srgbClr val="C8D317"/>
            </a:solidFill>
          </p:spPr>
          <p:txBody>
            <a:bodyPr wrap="square" rtlCol="0">
              <a:spAutoFit/>
            </a:bodyPr>
            <a:lstStyle/>
            <a:p>
              <a:r>
                <a:rPr lang="en-US" sz="1600" dirty="0"/>
                <a:t>2007: US$10 million (</a:t>
              </a:r>
              <a:r>
                <a:rPr lang="en-US" sz="1600" i="1" dirty="0"/>
                <a:t>before</a:t>
              </a:r>
              <a:r>
                <a:rPr lang="en-US" sz="1600" dirty="0"/>
                <a:t> widespread market adoption of HTS technologies)</a:t>
              </a:r>
            </a:p>
          </p:txBody>
        </p:sp>
        <p:cxnSp>
          <p:nvCxnSpPr>
            <p:cNvPr id="19" name="Straight Arrow Connector 18">
              <a:extLst>
                <a:ext uri="{FF2B5EF4-FFF2-40B4-BE49-F238E27FC236}">
                  <a16:creationId xmlns:a16="http://schemas.microsoft.com/office/drawing/2014/main" id="{870A1447-AEC1-0106-7883-1E38F2C61E1A}"/>
                </a:ext>
                <a:ext uri="{C183D7F6-B498-43B3-948B-1728B52AA6E4}">
                  <adec:decorative xmlns:adec="http://schemas.microsoft.com/office/drawing/2017/decorative" val="1"/>
                </a:ext>
              </a:extLst>
            </p:cNvPr>
            <p:cNvCxnSpPr>
              <a:cxnSpLocks/>
              <a:stCxn id="18" idx="1"/>
            </p:cNvCxnSpPr>
            <p:nvPr/>
          </p:nvCxnSpPr>
          <p:spPr>
            <a:xfrm flipH="1">
              <a:off x="5445993" y="2041187"/>
              <a:ext cx="2526035" cy="30778"/>
            </a:xfrm>
            <a:prstGeom prst="straightConnector1">
              <a:avLst/>
            </a:prstGeom>
            <a:ln w="28575" cap="flat" cmpd="sng" algn="ctr">
              <a:solidFill>
                <a:srgbClr val="C8D31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Oval 19">
              <a:extLst>
                <a:ext uri="{FF2B5EF4-FFF2-40B4-BE49-F238E27FC236}">
                  <a16:creationId xmlns:a16="http://schemas.microsoft.com/office/drawing/2014/main" id="{D9AF79F4-E33C-9590-A7C6-4A9B7B5114E7}"/>
                </a:ext>
              </a:extLst>
            </p:cNvPr>
            <p:cNvSpPr/>
            <p:nvPr/>
          </p:nvSpPr>
          <p:spPr>
            <a:xfrm>
              <a:off x="5120407" y="1839326"/>
              <a:ext cx="325586" cy="465276"/>
            </a:xfrm>
            <a:prstGeom prst="ellipse">
              <a:avLst/>
            </a:prstGeom>
            <a:ln w="28575" cap="flat" cmpd="sng" algn="ctr">
              <a:solidFill>
                <a:srgbClr val="C8D31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FBAAF990-B5E3-97A2-81E6-63D50A77E085}"/>
              </a:ext>
            </a:extLst>
          </p:cNvPr>
          <p:cNvGrpSpPr/>
          <p:nvPr/>
        </p:nvGrpSpPr>
        <p:grpSpPr>
          <a:xfrm>
            <a:off x="244452" y="1635053"/>
            <a:ext cx="4051559" cy="584775"/>
            <a:chOff x="267434" y="1283091"/>
            <a:chExt cx="4051559" cy="584775"/>
          </a:xfrm>
        </p:grpSpPr>
        <p:sp>
          <p:nvSpPr>
            <p:cNvPr id="22" name="TextBox 21">
              <a:extLst>
                <a:ext uri="{FF2B5EF4-FFF2-40B4-BE49-F238E27FC236}">
                  <a16:creationId xmlns:a16="http://schemas.microsoft.com/office/drawing/2014/main" id="{073BFB05-4994-169B-8231-F378ECA2F481}"/>
                </a:ext>
              </a:extLst>
            </p:cNvPr>
            <p:cNvSpPr txBox="1"/>
            <p:nvPr/>
          </p:nvSpPr>
          <p:spPr>
            <a:xfrm>
              <a:off x="267434" y="1283091"/>
              <a:ext cx="2450691" cy="584775"/>
            </a:xfrm>
            <a:prstGeom prst="rect">
              <a:avLst/>
            </a:prstGeom>
            <a:solidFill>
              <a:srgbClr val="C8D317"/>
            </a:solidFill>
          </p:spPr>
          <p:txBody>
            <a:bodyPr wrap="square" rtlCol="0">
              <a:spAutoFit/>
            </a:bodyPr>
            <a:lstStyle/>
            <a:p>
              <a:r>
                <a:rPr lang="en-US" sz="1600" dirty="0"/>
                <a:t>1990–2003: US$3 billion (Human Genome Project)</a:t>
              </a:r>
            </a:p>
          </p:txBody>
        </p:sp>
        <p:cxnSp>
          <p:nvCxnSpPr>
            <p:cNvPr id="23" name="Straight Arrow Connector 22">
              <a:extLst>
                <a:ext uri="{FF2B5EF4-FFF2-40B4-BE49-F238E27FC236}">
                  <a16:creationId xmlns:a16="http://schemas.microsoft.com/office/drawing/2014/main" id="{94CC2624-03D8-B81B-4731-495719A776AD}"/>
                </a:ext>
                <a:ext uri="{C183D7F6-B498-43B3-948B-1728B52AA6E4}">
                  <adec:decorative xmlns:adec="http://schemas.microsoft.com/office/drawing/2017/decorative" val="1"/>
                </a:ext>
              </a:extLst>
            </p:cNvPr>
            <p:cNvCxnSpPr>
              <a:cxnSpLocks/>
              <a:stCxn id="22" idx="3"/>
              <a:endCxn id="24" idx="2"/>
            </p:cNvCxnSpPr>
            <p:nvPr/>
          </p:nvCxnSpPr>
          <p:spPr>
            <a:xfrm>
              <a:off x="2718125" y="1575479"/>
              <a:ext cx="1275282" cy="36122"/>
            </a:xfrm>
            <a:prstGeom prst="straightConnector1">
              <a:avLst/>
            </a:prstGeom>
            <a:ln w="28575" cap="flat" cmpd="sng" algn="ctr">
              <a:solidFill>
                <a:srgbClr val="C8D31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Oval 23">
              <a:extLst>
                <a:ext uri="{FF2B5EF4-FFF2-40B4-BE49-F238E27FC236}">
                  <a16:creationId xmlns:a16="http://schemas.microsoft.com/office/drawing/2014/main" id="{C9B47028-8B68-AB1D-24D3-79CCBA2942A5}"/>
                </a:ext>
              </a:extLst>
            </p:cNvPr>
            <p:cNvSpPr/>
            <p:nvPr/>
          </p:nvSpPr>
          <p:spPr>
            <a:xfrm>
              <a:off x="3993407" y="1378963"/>
              <a:ext cx="325586" cy="465276"/>
            </a:xfrm>
            <a:prstGeom prst="ellipse">
              <a:avLst/>
            </a:prstGeom>
            <a:ln w="28575" cap="flat" cmpd="sng" algn="ctr">
              <a:solidFill>
                <a:srgbClr val="C8D31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374252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9584-F2AC-F9C1-5D26-9F9B7BD9724F}"/>
              </a:ext>
            </a:extLst>
          </p:cNvPr>
          <p:cNvSpPr>
            <a:spLocks noGrp="1"/>
          </p:cNvSpPr>
          <p:nvPr>
            <p:ph type="title"/>
          </p:nvPr>
        </p:nvSpPr>
        <p:spPr/>
        <p:txBody>
          <a:bodyPr/>
          <a:lstStyle/>
          <a:p>
            <a:r>
              <a:rPr lang="en-US" dirty="0"/>
              <a:t>What defines a cluster?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89E002-3837-5B7D-A3C1-6DD98140488E}"/>
                  </a:ext>
                </a:extLst>
              </p:cNvPr>
              <p:cNvSpPr>
                <a:spLocks noGrp="1"/>
              </p:cNvSpPr>
              <p:nvPr>
                <p:ph idx="1"/>
              </p:nvPr>
            </p:nvSpPr>
            <p:spPr/>
            <p:txBody>
              <a:bodyPr/>
              <a:lstStyle/>
              <a:p>
                <a:r>
                  <a:rPr lang="en-US" dirty="0"/>
                  <a:t>A cluster is defined by its center &amp; shape/spread.</a:t>
                </a:r>
              </a:p>
              <a:p>
                <a:r>
                  <a:rPr lang="en-US" dirty="0"/>
                  <a:t>Assign observation </a:t>
                </a:r>
                <a14:m>
                  <m:oMath xmlns:m="http://schemas.openxmlformats.org/officeDocument/2006/math">
                    <m:sSup>
                      <m:sSupPr>
                        <m:ctrlPr>
                          <a:rPr lang="de-DE" b="0" i="1" smtClean="0">
                            <a:latin typeface="Cambria Math" panose="02040503050406030204" pitchFamily="18" charset="0"/>
                          </a:rPr>
                        </m:ctrlPr>
                      </m:sSupPr>
                      <m:e>
                        <m:r>
                          <a:rPr lang="de-DE" b="1" i="1" smtClean="0">
                            <a:latin typeface="Cambria Math" panose="02040503050406030204" pitchFamily="18" charset="0"/>
                          </a:rPr>
                          <m:t>𝒙</m:t>
                        </m:r>
                      </m:e>
                      <m:sup>
                        <m:r>
                          <a:rPr lang="de-DE" b="0" i="1" smtClean="0">
                            <a:latin typeface="Cambria Math" panose="02040503050406030204" pitchFamily="18" charset="0"/>
                          </a:rPr>
                          <m:t>(</m:t>
                        </m:r>
                        <m:r>
                          <a:rPr lang="de-DE" b="0" i="1" smtClean="0">
                            <a:latin typeface="Cambria Math" panose="02040503050406030204" pitchFamily="18" charset="0"/>
                          </a:rPr>
                          <m:t>𝑗</m:t>
                        </m:r>
                        <m:r>
                          <a:rPr lang="de-DE" b="0" i="1" smtClean="0">
                            <a:latin typeface="Cambria Math" panose="02040503050406030204" pitchFamily="18" charset="0"/>
                          </a:rPr>
                          <m:t>)</m:t>
                        </m:r>
                      </m:sup>
                    </m:sSup>
                  </m:oMath>
                </a14:m>
                <a:r>
                  <a:rPr lang="en-US" dirty="0"/>
                  <a:t> to cluster </a:t>
                </a:r>
                <a14:m>
                  <m:oMath xmlns:m="http://schemas.openxmlformats.org/officeDocument/2006/math">
                    <m:r>
                      <a:rPr lang="de-DE" b="0" i="1" smtClean="0">
                        <a:latin typeface="Cambria Math" panose="02040503050406030204" pitchFamily="18" charset="0"/>
                      </a:rPr>
                      <m:t>𝑘</m:t>
                    </m:r>
                  </m:oMath>
                </a14:m>
                <a:r>
                  <a:rPr lang="en-US" dirty="0"/>
                  <a:t> if score under cluster </a:t>
                </a:r>
                <a14:m>
                  <m:oMath xmlns:m="http://schemas.openxmlformats.org/officeDocument/2006/math">
                    <m:r>
                      <a:rPr lang="de-DE" i="1">
                        <a:latin typeface="Cambria Math" panose="02040503050406030204" pitchFamily="18" charset="0"/>
                      </a:rPr>
                      <m:t>𝑘</m:t>
                    </m:r>
                  </m:oMath>
                </a14:m>
                <a:r>
                  <a:rPr lang="en-US" dirty="0"/>
                  <a:t> is higher than under all other clusters.</a:t>
                </a:r>
              </a:p>
              <a:p>
                <a:r>
                  <a:rPr lang="en-US" dirty="0"/>
                  <a:t>We often define the score as distance to the cluster center, ignoring the shape.</a:t>
                </a:r>
              </a:p>
            </p:txBody>
          </p:sp>
        </mc:Choice>
        <mc:Fallback xmlns="">
          <p:sp>
            <p:nvSpPr>
              <p:cNvPr id="3" name="Content Placeholder 2">
                <a:extLst>
                  <a:ext uri="{FF2B5EF4-FFF2-40B4-BE49-F238E27FC236}">
                    <a16:creationId xmlns:a16="http://schemas.microsoft.com/office/drawing/2014/main" id="{7E89E002-3837-5B7D-A3C1-6DD98140488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D1C481B-B139-EB27-217F-C97DBC840D44}"/>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832E429A-891C-B81E-2736-3229F73D1319}"/>
              </a:ext>
            </a:extLst>
          </p:cNvPr>
          <p:cNvSpPr>
            <a:spLocks noGrp="1"/>
          </p:cNvSpPr>
          <p:nvPr>
            <p:ph type="sldNum" sz="quarter" idx="12"/>
          </p:nvPr>
        </p:nvSpPr>
        <p:spPr/>
        <p:txBody>
          <a:bodyPr/>
          <a:lstStyle/>
          <a:p>
            <a:fld id="{88CEC222-F6AB-A647-80E8-FAB06E4B4BEB}" type="slidenum">
              <a:rPr lang="en-US" smtClean="0"/>
              <a:t>30</a:t>
            </a:fld>
            <a:endParaRPr lang="en-US" dirty="0"/>
          </a:p>
        </p:txBody>
      </p:sp>
    </p:spTree>
    <p:extLst>
      <p:ext uri="{BB962C8B-B14F-4D97-AF65-F5344CB8AC3E}">
        <p14:creationId xmlns:p14="http://schemas.microsoft.com/office/powerpoint/2010/main" val="2169532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5B6055-1622-2666-F572-399B072E0D2F}"/>
              </a:ext>
            </a:extLst>
          </p:cNvPr>
          <p:cNvSpPr>
            <a:spLocks noGrp="1"/>
          </p:cNvSpPr>
          <p:nvPr>
            <p:ph type="title"/>
          </p:nvPr>
        </p:nvSpPr>
        <p:spPr/>
        <p:txBody>
          <a:bodyPr/>
          <a:lstStyle/>
          <a:p>
            <a:r>
              <a:rPr lang="en-US" i="1" dirty="0"/>
              <a:t>k</a:t>
            </a:r>
            <a:r>
              <a:rPr lang="en-US" dirty="0"/>
              <a:t>-means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0BDFD86-D4DC-72A8-3696-77E8450EA696}"/>
                  </a:ext>
                </a:extLst>
              </p:cNvPr>
              <p:cNvSpPr>
                <a:spLocks noGrp="1"/>
              </p:cNvSpPr>
              <p:nvPr>
                <p:ph idx="1"/>
              </p:nvPr>
            </p:nvSpPr>
            <p:spPr/>
            <p:txBody>
              <a:bodyPr/>
              <a:lstStyle/>
              <a:p>
                <a:pPr marL="0" indent="0">
                  <a:buNone/>
                </a:pPr>
                <a:r>
                  <a:rPr lang="en-US" dirty="0"/>
                  <a:t>The </a:t>
                </a:r>
                <a:r>
                  <a:rPr lang="en-US" i="1" dirty="0"/>
                  <a:t>k</a:t>
                </a:r>
                <a:r>
                  <a:rPr lang="en-US" dirty="0"/>
                  <a:t>-means algorithm works by initializing </a:t>
                </a:r>
                <a14:m>
                  <m:oMath xmlns:m="http://schemas.openxmlformats.org/officeDocument/2006/math">
                    <m:r>
                      <a:rPr lang="de-DE" b="0" i="1" smtClean="0">
                        <a:latin typeface="Cambria Math" panose="02040503050406030204" pitchFamily="18" charset="0"/>
                      </a:rPr>
                      <m:t>𝑘</m:t>
                    </m:r>
                  </m:oMath>
                </a14:m>
                <a:r>
                  <a:rPr lang="en-US" dirty="0"/>
                  <a:t> different centroids </a:t>
                </a:r>
                <a14:m>
                  <m:oMath xmlns:m="http://schemas.openxmlformats.org/officeDocument/2006/math">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𝝁</m:t>
                        </m:r>
                      </m:e>
                      <m:sup>
                        <m:r>
                          <a:rPr lang="de-DE" b="0" i="1" smtClean="0">
                            <a:latin typeface="Cambria Math" panose="02040503050406030204" pitchFamily="18" charset="0"/>
                          </a:rPr>
                          <m:t>(1)</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𝝁</m:t>
                        </m:r>
                      </m:e>
                      <m:sup>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m:t>
                        </m:r>
                      </m:sup>
                    </m:sSup>
                    <m:r>
                      <a:rPr lang="de-DE" b="0" i="1" smtClean="0">
                        <a:latin typeface="Cambria Math" panose="02040503050406030204" pitchFamily="18" charset="0"/>
                      </a:rPr>
                      <m:t>}</m:t>
                    </m:r>
                  </m:oMath>
                </a14:m>
                <a:r>
                  <a:rPr lang="en-US" dirty="0"/>
                  <a:t> to different values, then alternating between two different steps until convergence.</a:t>
                </a:r>
              </a:p>
            </p:txBody>
          </p:sp>
        </mc:Choice>
        <mc:Fallback xmlns="">
          <p:sp>
            <p:nvSpPr>
              <p:cNvPr id="7" name="Content Placeholder 6">
                <a:extLst>
                  <a:ext uri="{FF2B5EF4-FFF2-40B4-BE49-F238E27FC236}">
                    <a16:creationId xmlns:a16="http://schemas.microsoft.com/office/drawing/2014/main" id="{30BDFD86-D4DC-72A8-3696-77E8450EA696}"/>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0684FCE-64BC-560E-59DE-AC64F9D4606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60C3B9F-2940-D5D1-8CF2-542E61BADF7B}"/>
              </a:ext>
            </a:extLst>
          </p:cNvPr>
          <p:cNvSpPr>
            <a:spLocks noGrp="1"/>
          </p:cNvSpPr>
          <p:nvPr>
            <p:ph type="sldNum" sz="quarter" idx="12"/>
          </p:nvPr>
        </p:nvSpPr>
        <p:spPr/>
        <p:txBody>
          <a:bodyPr/>
          <a:lstStyle/>
          <a:p>
            <a:fld id="{88CEC222-F6AB-A647-80E8-FAB06E4B4BEB}" type="slidenum">
              <a:rPr lang="en-US" smtClean="0"/>
              <a:t>31</a:t>
            </a:fld>
            <a:endParaRPr lang="en-US" dirty="0"/>
          </a:p>
        </p:txBody>
      </p:sp>
      <p:pic>
        <p:nvPicPr>
          <p:cNvPr id="8" name="Picture 7" descr="A black and red and blue squares with dots&#10;&#10;Description automatically generated with medium confidence">
            <a:extLst>
              <a:ext uri="{FF2B5EF4-FFF2-40B4-BE49-F238E27FC236}">
                <a16:creationId xmlns:a16="http://schemas.microsoft.com/office/drawing/2014/main" id="{691DC96E-E6BB-F754-2590-563305A73FB7}"/>
              </a:ext>
            </a:extLst>
          </p:cNvPr>
          <p:cNvPicPr>
            <a:picLocks noChangeAspect="1"/>
          </p:cNvPicPr>
          <p:nvPr/>
        </p:nvPicPr>
        <p:blipFill>
          <a:blip r:embed="rId3"/>
          <a:stretch>
            <a:fillRect/>
          </a:stretch>
        </p:blipFill>
        <p:spPr>
          <a:xfrm>
            <a:off x="5061527" y="4251427"/>
            <a:ext cx="2068945" cy="2068945"/>
          </a:xfrm>
          <a:prstGeom prst="rect">
            <a:avLst/>
          </a:prstGeom>
        </p:spPr>
      </p:pic>
    </p:spTree>
    <p:extLst>
      <p:ext uri="{BB962C8B-B14F-4D97-AF65-F5344CB8AC3E}">
        <p14:creationId xmlns:p14="http://schemas.microsoft.com/office/powerpoint/2010/main" val="199842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5B6055-1622-2666-F572-399B072E0D2F}"/>
              </a:ext>
            </a:extLst>
          </p:cNvPr>
          <p:cNvSpPr>
            <a:spLocks noGrp="1"/>
          </p:cNvSpPr>
          <p:nvPr>
            <p:ph type="title"/>
          </p:nvPr>
        </p:nvSpPr>
        <p:spPr/>
        <p:txBody>
          <a:bodyPr/>
          <a:lstStyle/>
          <a:p>
            <a:r>
              <a:rPr lang="en-US" i="1" dirty="0"/>
              <a:t>k</a:t>
            </a:r>
            <a:r>
              <a:rPr lang="en-US" dirty="0"/>
              <a:t>-means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0BDFD86-D4DC-72A8-3696-77E8450EA696}"/>
                  </a:ext>
                </a:extLst>
              </p:cNvPr>
              <p:cNvSpPr>
                <a:spLocks noGrp="1"/>
              </p:cNvSpPr>
              <p:nvPr>
                <p:ph idx="1"/>
              </p:nvPr>
            </p:nvSpPr>
            <p:spPr/>
            <p:txBody>
              <a:bodyPr/>
              <a:lstStyle/>
              <a:p>
                <a:pPr marL="0" indent="0">
                  <a:buNone/>
                </a:pPr>
                <a:r>
                  <a:rPr lang="en-US" dirty="0"/>
                  <a:t>In the </a:t>
                </a:r>
                <a:r>
                  <a:rPr lang="en-US" b="1" dirty="0"/>
                  <a:t>assignment step</a:t>
                </a:r>
                <a:r>
                  <a:rPr lang="en-US" dirty="0"/>
                  <a:t>, each training example </a:t>
                </a:r>
                <a14:m>
                  <m:oMath xmlns:m="http://schemas.openxmlformats.org/officeDocument/2006/math">
                    <m:sSup>
                      <m:sSupPr>
                        <m:ctrlPr>
                          <a:rPr lang="de-DE" i="1">
                            <a:latin typeface="Cambria Math" panose="02040503050406030204" pitchFamily="18" charset="0"/>
                          </a:rPr>
                        </m:ctrlPr>
                      </m:sSupPr>
                      <m:e>
                        <m:r>
                          <a:rPr lang="de-DE" b="1" i="1">
                            <a:latin typeface="Cambria Math" panose="02040503050406030204" pitchFamily="18" charset="0"/>
                          </a:rPr>
                          <m:t>𝒙</m:t>
                        </m:r>
                      </m:e>
                      <m:sup>
                        <m:d>
                          <m:dPr>
                            <m:ctrlPr>
                              <a:rPr lang="de-DE" i="1">
                                <a:latin typeface="Cambria Math" panose="02040503050406030204" pitchFamily="18" charset="0"/>
                              </a:rPr>
                            </m:ctrlPr>
                          </m:dPr>
                          <m:e>
                            <m:r>
                              <a:rPr lang="de-DE" i="1">
                                <a:latin typeface="Cambria Math" panose="02040503050406030204" pitchFamily="18" charset="0"/>
                              </a:rPr>
                              <m:t>𝑗</m:t>
                            </m:r>
                          </m:e>
                        </m:d>
                      </m:sup>
                    </m:sSup>
                  </m:oMath>
                </a14:m>
                <a:r>
                  <a:rPr lang="en-US" dirty="0"/>
                  <a:t> is assigned to cluster </a:t>
                </a:r>
                <a14:m>
                  <m:oMath xmlns:m="http://schemas.openxmlformats.org/officeDocument/2006/math">
                    <m:r>
                      <a:rPr lang="de-DE" b="0" i="1" smtClean="0">
                        <a:latin typeface="Cambria Math" panose="02040503050406030204" pitchFamily="18" charset="0"/>
                      </a:rPr>
                      <m:t>𝑖</m:t>
                    </m:r>
                  </m:oMath>
                </a14:m>
                <a:r>
                  <a:rPr lang="en-US" dirty="0"/>
                  <a:t>, where </a:t>
                </a:r>
                <a14:m>
                  <m:oMath xmlns:m="http://schemas.openxmlformats.org/officeDocument/2006/math">
                    <m:r>
                      <a:rPr lang="de-DE" i="1">
                        <a:latin typeface="Cambria Math" panose="02040503050406030204" pitchFamily="18" charset="0"/>
                      </a:rPr>
                      <m:t>𝑖</m:t>
                    </m:r>
                  </m:oMath>
                </a14:m>
                <a:r>
                  <a:rPr lang="en-US" dirty="0"/>
                  <a:t> is the index of the nearest centroid </a:t>
                </a:r>
                <a14:m>
                  <m:oMath xmlns:m="http://schemas.openxmlformats.org/officeDocument/2006/math">
                    <m:sSup>
                      <m:sSupPr>
                        <m:ctrlPr>
                          <a:rPr lang="de-DE" i="1">
                            <a:latin typeface="Cambria Math" panose="02040503050406030204" pitchFamily="18" charset="0"/>
                          </a:rPr>
                        </m:ctrlPr>
                      </m:sSupPr>
                      <m:e>
                        <m:r>
                          <a:rPr lang="de-DE" b="1" i="1">
                            <a:latin typeface="Cambria Math" panose="02040503050406030204" pitchFamily="18" charset="0"/>
                          </a:rPr>
                          <m:t>𝝁</m:t>
                        </m:r>
                      </m:e>
                      <m:sup>
                        <m:r>
                          <a:rPr lang="de-DE" b="0" i="1" smtClean="0">
                            <a:latin typeface="Cambria Math" panose="02040503050406030204" pitchFamily="18" charset="0"/>
                          </a:rPr>
                          <m:t>(</m:t>
                        </m:r>
                        <m:r>
                          <a:rPr lang="de-DE" b="0" i="1" smtClean="0">
                            <a:latin typeface="Cambria Math" panose="02040503050406030204" pitchFamily="18" charset="0"/>
                          </a:rPr>
                          <m:t>𝑖</m:t>
                        </m:r>
                        <m:r>
                          <a:rPr lang="de-DE" b="0" i="1" smtClean="0">
                            <a:latin typeface="Cambria Math" panose="02040503050406030204" pitchFamily="18" charset="0"/>
                          </a:rPr>
                          <m:t>)</m:t>
                        </m:r>
                      </m:sup>
                    </m:sSup>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𝑧</m:t>
                          </m:r>
                        </m:e>
                        <m:sup>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m:t>
                          </m:r>
                        </m:sup>
                      </m:sSup>
                      <m:r>
                        <a:rPr lang="de-DE" b="0" i="1" smtClean="0">
                          <a:latin typeface="Cambria Math" panose="02040503050406030204" pitchFamily="18" charset="0"/>
                          <a:ea typeface="Cambria Math" panose="02040503050406030204" pitchFamily="18" charset="0"/>
                        </a:rPr>
                        <m:t>←</m:t>
                      </m:r>
                      <m:func>
                        <m:funcPr>
                          <m:ctrlPr>
                            <a:rPr lang="de-DE" b="0" i="1" smtClean="0">
                              <a:latin typeface="Cambria Math" panose="02040503050406030204" pitchFamily="18" charset="0"/>
                              <a:ea typeface="Cambria Math" panose="02040503050406030204" pitchFamily="18" charset="0"/>
                            </a:rPr>
                          </m:ctrlPr>
                        </m:funcPr>
                        <m:fName>
                          <m:limLow>
                            <m:limLowPr>
                              <m:ctrlPr>
                                <a:rPr lang="de-DE" b="0" i="1" smtClean="0">
                                  <a:latin typeface="Cambria Math" panose="02040503050406030204" pitchFamily="18" charset="0"/>
                                  <a:ea typeface="Cambria Math" panose="02040503050406030204" pitchFamily="18" charset="0"/>
                                </a:rPr>
                              </m:ctrlPr>
                            </m:limLowPr>
                            <m:e>
                              <m:r>
                                <m:rPr>
                                  <m:sty m:val="p"/>
                                </m:rPr>
                                <a:rPr lang="de-DE" b="0" i="0" smtClean="0">
                                  <a:latin typeface="Cambria Math" panose="02040503050406030204" pitchFamily="18" charset="0"/>
                                  <a:ea typeface="Cambria Math" panose="02040503050406030204" pitchFamily="18" charset="0"/>
                                </a:rPr>
                                <m:t>argmin</m:t>
                              </m:r>
                            </m:e>
                            <m:lim>
                              <m:r>
                                <a:rPr lang="de-DE" b="0" i="1" smtClean="0">
                                  <a:latin typeface="Cambria Math" panose="02040503050406030204" pitchFamily="18" charset="0"/>
                                  <a:ea typeface="Cambria Math" panose="02040503050406030204" pitchFamily="18" charset="0"/>
                                </a:rPr>
                                <m:t>𝑖</m:t>
                              </m:r>
                            </m:lim>
                          </m:limLow>
                        </m:fName>
                        <m:e>
                          <m:sSubSup>
                            <m:sSubSupPr>
                              <m:ctrlPr>
                                <a:rPr lang="de-DE" b="0" i="1" smtClean="0">
                                  <a:latin typeface="Cambria Math" panose="02040503050406030204" pitchFamily="18" charset="0"/>
                                  <a:ea typeface="Cambria Math" panose="02040503050406030204" pitchFamily="18" charset="0"/>
                                </a:rPr>
                              </m:ctrlPr>
                            </m:sSubSupPr>
                            <m:e>
                              <m:d>
                                <m:dPr>
                                  <m:begChr m:val="‖"/>
                                  <m:endChr m:val="‖"/>
                                  <m:ctrlPr>
                                    <a:rPr lang="de-DE" b="0" i="1" smtClean="0">
                                      <a:latin typeface="Cambria Math" panose="02040503050406030204" pitchFamily="18" charset="0"/>
                                      <a:ea typeface="Cambria Math" panose="02040503050406030204" pitchFamily="18" charset="0"/>
                                    </a:rPr>
                                  </m:ctrlPr>
                                </m:dPr>
                                <m:e>
                                  <m:sSup>
                                    <m:sSupPr>
                                      <m:ctrlPr>
                                        <a:rPr lang="de-DE" i="1">
                                          <a:latin typeface="Cambria Math" panose="02040503050406030204" pitchFamily="18" charset="0"/>
                                        </a:rPr>
                                      </m:ctrlPr>
                                    </m:sSupPr>
                                    <m:e>
                                      <m:r>
                                        <a:rPr lang="de-DE" b="1" i="1">
                                          <a:latin typeface="Cambria Math" panose="02040503050406030204" pitchFamily="18" charset="0"/>
                                        </a:rPr>
                                        <m:t>𝝁</m:t>
                                      </m:r>
                                    </m:e>
                                    <m:sup>
                                      <m:d>
                                        <m:dPr>
                                          <m:ctrlPr>
                                            <a:rPr lang="de-DE" i="1">
                                              <a:latin typeface="Cambria Math" panose="02040503050406030204" pitchFamily="18" charset="0"/>
                                            </a:rPr>
                                          </m:ctrlPr>
                                        </m:dPr>
                                        <m:e>
                                          <m:r>
                                            <a:rPr lang="de-DE" i="1">
                                              <a:latin typeface="Cambria Math" panose="02040503050406030204" pitchFamily="18" charset="0"/>
                                            </a:rPr>
                                            <m:t>𝑖</m:t>
                                          </m:r>
                                        </m:e>
                                      </m:d>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𝒙</m:t>
                                      </m:r>
                                    </m:e>
                                    <m:sup>
                                      <m:d>
                                        <m:dPr>
                                          <m:ctrlPr>
                                            <a:rPr lang="de-DE" b="0" i="1" smtClean="0">
                                              <a:latin typeface="Cambria Math" panose="02040503050406030204" pitchFamily="18" charset="0"/>
                                            </a:rPr>
                                          </m:ctrlPr>
                                        </m:dPr>
                                        <m:e>
                                          <m:r>
                                            <a:rPr lang="de-DE" b="0" i="1" smtClean="0">
                                              <a:latin typeface="Cambria Math" panose="02040503050406030204" pitchFamily="18" charset="0"/>
                                            </a:rPr>
                                            <m:t>𝑗</m:t>
                                          </m:r>
                                        </m:e>
                                      </m:d>
                                    </m:sup>
                                  </m:sSup>
                                </m:e>
                              </m:d>
                            </m:e>
                            <m:sub>
                              <m:r>
                                <a:rPr lang="de-DE" b="0" i="1" smtClean="0">
                                  <a:latin typeface="Cambria Math" panose="02040503050406030204" pitchFamily="18" charset="0"/>
                                  <a:ea typeface="Cambria Math" panose="02040503050406030204" pitchFamily="18" charset="0"/>
                                </a:rPr>
                                <m:t>2</m:t>
                              </m:r>
                            </m:sub>
                            <m:sup>
                              <m:r>
                                <a:rPr lang="de-DE" b="0" i="1" smtClean="0">
                                  <a:latin typeface="Cambria Math" panose="02040503050406030204" pitchFamily="18" charset="0"/>
                                  <a:ea typeface="Cambria Math" panose="02040503050406030204" pitchFamily="18" charset="0"/>
                                </a:rPr>
                                <m:t>2</m:t>
                              </m:r>
                            </m:sup>
                          </m:sSubSup>
                        </m:e>
                      </m:func>
                    </m:oMath>
                  </m:oMathPara>
                </a14:m>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30BDFD86-D4DC-72A8-3696-77E8450EA696}"/>
                  </a:ext>
                </a:extLst>
              </p:cNvPr>
              <p:cNvSpPr>
                <a:spLocks noGrp="1" noRot="1" noChangeAspect="1" noMove="1" noResize="1" noEditPoints="1" noAdjustHandles="1" noChangeArrowheads="1" noChangeShapeType="1" noTextEdit="1"/>
              </p:cNvSpPr>
              <p:nvPr>
                <p:ph idx="1"/>
              </p:nvPr>
            </p:nvSpPr>
            <p:spPr>
              <a:blipFill>
                <a:blip r:embed="rId2"/>
                <a:stretch>
                  <a:fillRect l="-1206" t="-174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0684FCE-64BC-560E-59DE-AC64F9D4606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60C3B9F-2940-D5D1-8CF2-542E61BADF7B}"/>
              </a:ext>
            </a:extLst>
          </p:cNvPr>
          <p:cNvSpPr>
            <a:spLocks noGrp="1"/>
          </p:cNvSpPr>
          <p:nvPr>
            <p:ph type="sldNum" sz="quarter" idx="12"/>
          </p:nvPr>
        </p:nvSpPr>
        <p:spPr/>
        <p:txBody>
          <a:bodyPr/>
          <a:lstStyle/>
          <a:p>
            <a:fld id="{88CEC222-F6AB-A647-80E8-FAB06E4B4BEB}" type="slidenum">
              <a:rPr lang="en-US" smtClean="0"/>
              <a:t>32</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042E6A9-80CE-BEFB-7A58-4CB229027377}"/>
                  </a:ext>
                </a:extLst>
              </p:cNvPr>
              <p:cNvSpPr txBox="1"/>
              <p:nvPr/>
            </p:nvSpPr>
            <p:spPr>
              <a:xfrm>
                <a:off x="332510" y="3050456"/>
                <a:ext cx="3005446" cy="950838"/>
              </a:xfrm>
              <a:prstGeom prst="rect">
                <a:avLst/>
              </a:prstGeom>
              <a:noFill/>
            </p:spPr>
            <p:txBody>
              <a:bodyPr wrap="square" rtlCol="0">
                <a:spAutoFit/>
              </a:bodyPr>
              <a:lstStyle/>
              <a:p>
                <a:r>
                  <a:rPr lang="en-US" i="1" dirty="0"/>
                  <a:t>Inferred label</a:t>
                </a:r>
                <a:r>
                  <a:rPr lang="en-US" dirty="0"/>
                  <a:t> for observation </a:t>
                </a:r>
                <a14:m>
                  <m:oMath xmlns:m="http://schemas.openxmlformats.org/officeDocument/2006/math">
                    <m:sSup>
                      <m:sSupPr>
                        <m:ctrlPr>
                          <a:rPr lang="de-DE" i="1" smtClean="0">
                            <a:latin typeface="Cambria Math" panose="02040503050406030204" pitchFamily="18" charset="0"/>
                          </a:rPr>
                        </m:ctrlPr>
                      </m:sSupPr>
                      <m:e>
                        <m:r>
                          <a:rPr lang="de-DE" b="1" i="1">
                            <a:latin typeface="Cambria Math" panose="02040503050406030204" pitchFamily="18" charset="0"/>
                          </a:rPr>
                          <m:t>𝒙</m:t>
                        </m:r>
                      </m:e>
                      <m:sup>
                        <m:d>
                          <m:dPr>
                            <m:ctrlPr>
                              <a:rPr lang="de-DE" i="1">
                                <a:latin typeface="Cambria Math" panose="02040503050406030204" pitchFamily="18" charset="0"/>
                              </a:rPr>
                            </m:ctrlPr>
                          </m:dPr>
                          <m:e>
                            <m:r>
                              <a:rPr lang="de-DE" i="1">
                                <a:latin typeface="Cambria Math" panose="02040503050406030204" pitchFamily="18" charset="0"/>
                              </a:rPr>
                              <m:t>𝑗</m:t>
                            </m:r>
                          </m:e>
                        </m:d>
                      </m:sup>
                    </m:sSup>
                  </m:oMath>
                </a14:m>
                <a:r>
                  <a:rPr lang="en-US" dirty="0"/>
                  <a:t>, where supervised learning has </a:t>
                </a:r>
                <a:r>
                  <a:rPr lang="en-US" i="1" dirty="0"/>
                  <a:t>given labels</a:t>
                </a:r>
                <a:r>
                  <a:rPr lang="en-US" dirty="0"/>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𝑦</m:t>
                        </m:r>
                      </m:e>
                      <m:sup>
                        <m:r>
                          <a:rPr lang="de-DE" b="0" i="1" smtClean="0">
                            <a:latin typeface="Cambria Math" panose="02040503050406030204" pitchFamily="18" charset="0"/>
                          </a:rPr>
                          <m:t>(</m:t>
                        </m:r>
                        <m:r>
                          <a:rPr lang="de-DE" b="0" i="1" smtClean="0">
                            <a:latin typeface="Cambria Math" panose="02040503050406030204" pitchFamily="18" charset="0"/>
                          </a:rPr>
                          <m:t>𝑗</m:t>
                        </m:r>
                        <m:r>
                          <a:rPr lang="de-DE" b="0" i="1" smtClean="0">
                            <a:latin typeface="Cambria Math" panose="02040503050406030204" pitchFamily="18" charset="0"/>
                          </a:rPr>
                          <m:t>)</m:t>
                        </m:r>
                      </m:sup>
                    </m:sSup>
                    <m:r>
                      <a:rPr lang="de-DE" b="0" i="1" smtClean="0">
                        <a:latin typeface="Cambria Math" panose="02040503050406030204" pitchFamily="18" charset="0"/>
                      </a:rPr>
                      <m:t>.</m:t>
                    </m:r>
                  </m:oMath>
                </a14:m>
                <a:r>
                  <a:rPr lang="en-US" dirty="0"/>
                  <a:t> </a:t>
                </a:r>
              </a:p>
            </p:txBody>
          </p:sp>
        </mc:Choice>
        <mc:Fallback xmlns="">
          <p:sp>
            <p:nvSpPr>
              <p:cNvPr id="2" name="TextBox 1">
                <a:extLst>
                  <a:ext uri="{FF2B5EF4-FFF2-40B4-BE49-F238E27FC236}">
                    <a16:creationId xmlns:a16="http://schemas.microsoft.com/office/drawing/2014/main" id="{E042E6A9-80CE-BEFB-7A58-4CB229027377}"/>
                  </a:ext>
                </a:extLst>
              </p:cNvPr>
              <p:cNvSpPr txBox="1">
                <a:spLocks noRot="1" noChangeAspect="1" noMove="1" noResize="1" noEditPoints="1" noAdjustHandles="1" noChangeArrowheads="1" noChangeShapeType="1" noTextEdit="1"/>
              </p:cNvSpPr>
              <p:nvPr/>
            </p:nvSpPr>
            <p:spPr>
              <a:xfrm>
                <a:off x="332510" y="3050456"/>
                <a:ext cx="3005446" cy="950838"/>
              </a:xfrm>
              <a:prstGeom prst="rect">
                <a:avLst/>
              </a:prstGeom>
              <a:blipFill>
                <a:blip r:embed="rId3"/>
                <a:stretch>
                  <a:fillRect l="-1681" t="-2667" b="-12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33FFF9F-A566-B670-53D1-48159CFF159D}"/>
              </a:ext>
            </a:extLst>
          </p:cNvPr>
          <p:cNvCxnSpPr>
            <a:stCxn id="2" idx="3"/>
          </p:cNvCxnSpPr>
          <p:nvPr/>
        </p:nvCxnSpPr>
        <p:spPr>
          <a:xfrm>
            <a:off x="3337956" y="3525875"/>
            <a:ext cx="5215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colorful square and square shapes&#10;&#10;Description automatically generated with medium confidence">
            <a:extLst>
              <a:ext uri="{FF2B5EF4-FFF2-40B4-BE49-F238E27FC236}">
                <a16:creationId xmlns:a16="http://schemas.microsoft.com/office/drawing/2014/main" id="{157A4DF6-A3F6-A613-5744-70A1FCEFBB59}"/>
              </a:ext>
            </a:extLst>
          </p:cNvPr>
          <p:cNvPicPr>
            <a:picLocks noChangeAspect="1"/>
          </p:cNvPicPr>
          <p:nvPr/>
        </p:nvPicPr>
        <p:blipFill>
          <a:blip r:embed="rId4"/>
          <a:stretch>
            <a:fillRect/>
          </a:stretch>
        </p:blipFill>
        <p:spPr>
          <a:xfrm>
            <a:off x="5061527" y="4204278"/>
            <a:ext cx="2068945" cy="2152072"/>
          </a:xfrm>
          <a:prstGeom prst="rect">
            <a:avLst/>
          </a:prstGeom>
        </p:spPr>
      </p:pic>
    </p:spTree>
    <p:extLst>
      <p:ext uri="{BB962C8B-B14F-4D97-AF65-F5344CB8AC3E}">
        <p14:creationId xmlns:p14="http://schemas.microsoft.com/office/powerpoint/2010/main" val="1964789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10;&#10;Description automatically generated">
            <a:extLst>
              <a:ext uri="{FF2B5EF4-FFF2-40B4-BE49-F238E27FC236}">
                <a16:creationId xmlns:a16="http://schemas.microsoft.com/office/drawing/2014/main" id="{79B9E988-683B-C0D3-B417-25CF5FB10840}"/>
              </a:ext>
            </a:extLst>
          </p:cNvPr>
          <p:cNvPicPr>
            <a:picLocks noChangeAspect="1"/>
          </p:cNvPicPr>
          <p:nvPr/>
        </p:nvPicPr>
        <p:blipFill>
          <a:blip r:embed="rId2"/>
          <a:stretch>
            <a:fillRect/>
          </a:stretch>
        </p:blipFill>
        <p:spPr>
          <a:xfrm>
            <a:off x="5109688" y="4117104"/>
            <a:ext cx="2020784" cy="2194796"/>
          </a:xfrm>
          <a:prstGeom prst="rect">
            <a:avLst/>
          </a:prstGeom>
        </p:spPr>
      </p:pic>
      <p:sp>
        <p:nvSpPr>
          <p:cNvPr id="6" name="Title 5">
            <a:extLst>
              <a:ext uri="{FF2B5EF4-FFF2-40B4-BE49-F238E27FC236}">
                <a16:creationId xmlns:a16="http://schemas.microsoft.com/office/drawing/2014/main" id="{F25B6055-1622-2666-F572-399B072E0D2F}"/>
              </a:ext>
            </a:extLst>
          </p:cNvPr>
          <p:cNvSpPr>
            <a:spLocks noGrp="1"/>
          </p:cNvSpPr>
          <p:nvPr>
            <p:ph type="title"/>
          </p:nvPr>
        </p:nvSpPr>
        <p:spPr/>
        <p:txBody>
          <a:bodyPr/>
          <a:lstStyle/>
          <a:p>
            <a:r>
              <a:rPr lang="en-US" i="1" dirty="0"/>
              <a:t>k</a:t>
            </a:r>
            <a:r>
              <a:rPr lang="en-US" dirty="0"/>
              <a:t>-means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0BDFD86-D4DC-72A8-3696-77E8450EA696}"/>
                  </a:ext>
                </a:extLst>
              </p:cNvPr>
              <p:cNvSpPr>
                <a:spLocks noGrp="1"/>
              </p:cNvSpPr>
              <p:nvPr>
                <p:ph idx="1"/>
              </p:nvPr>
            </p:nvSpPr>
            <p:spPr/>
            <p:txBody>
              <a:bodyPr/>
              <a:lstStyle/>
              <a:p>
                <a:pPr marL="0" indent="0">
                  <a:buNone/>
                </a:pPr>
                <a:r>
                  <a:rPr lang="en-US" dirty="0"/>
                  <a:t>In the </a:t>
                </a:r>
                <a:r>
                  <a:rPr lang="en-US" b="1" dirty="0"/>
                  <a:t>update step</a:t>
                </a:r>
                <a:r>
                  <a:rPr lang="en-US" dirty="0"/>
                  <a:t>, each centroid </a:t>
                </a:r>
                <a14:m>
                  <m:oMath xmlns:m="http://schemas.openxmlformats.org/officeDocument/2006/math">
                    <m:sSup>
                      <m:sSupPr>
                        <m:ctrlPr>
                          <a:rPr lang="de-DE" i="1" smtClean="0">
                            <a:latin typeface="Cambria Math" panose="02040503050406030204" pitchFamily="18" charset="0"/>
                          </a:rPr>
                        </m:ctrlPr>
                      </m:sSupPr>
                      <m:e>
                        <m:r>
                          <a:rPr lang="de-DE" b="1" i="1">
                            <a:latin typeface="Cambria Math" panose="02040503050406030204" pitchFamily="18" charset="0"/>
                          </a:rPr>
                          <m:t>𝝁</m:t>
                        </m:r>
                      </m:e>
                      <m:sup>
                        <m:r>
                          <a:rPr lang="de-DE" b="0" i="1" smtClean="0">
                            <a:latin typeface="Cambria Math" panose="02040503050406030204" pitchFamily="18" charset="0"/>
                          </a:rPr>
                          <m:t>(</m:t>
                        </m:r>
                        <m:r>
                          <a:rPr lang="de-DE" b="0" i="1" smtClean="0">
                            <a:latin typeface="Cambria Math" panose="02040503050406030204" pitchFamily="18" charset="0"/>
                          </a:rPr>
                          <m:t>𝑖</m:t>
                        </m:r>
                        <m:r>
                          <a:rPr lang="de-DE" b="0" i="1" smtClean="0">
                            <a:latin typeface="Cambria Math" panose="02040503050406030204" pitchFamily="18" charset="0"/>
                          </a:rPr>
                          <m:t>)</m:t>
                        </m:r>
                      </m:sup>
                    </m:sSup>
                    <m:r>
                      <a:rPr lang="de-DE" b="0" i="1" smtClean="0">
                        <a:latin typeface="Cambria Math" panose="02040503050406030204" pitchFamily="18" charset="0"/>
                      </a:rPr>
                      <m:t> </m:t>
                    </m:r>
                  </m:oMath>
                </a14:m>
                <a:r>
                  <a:rPr lang="en-US" dirty="0"/>
                  <a:t>is updated to the mean of all training examples </a:t>
                </a:r>
                <a14:m>
                  <m:oMath xmlns:m="http://schemas.openxmlformats.org/officeDocument/2006/math">
                    <m:sSup>
                      <m:sSupPr>
                        <m:ctrlPr>
                          <a:rPr lang="de-DE" b="0" i="1" smtClean="0">
                            <a:latin typeface="Cambria Math" panose="02040503050406030204" pitchFamily="18" charset="0"/>
                          </a:rPr>
                        </m:ctrlPr>
                      </m:sSupPr>
                      <m:e>
                        <m:r>
                          <a:rPr lang="de-DE" b="1" i="1" smtClean="0">
                            <a:latin typeface="Cambria Math" panose="02040503050406030204" pitchFamily="18" charset="0"/>
                          </a:rPr>
                          <m:t>𝒙</m:t>
                        </m:r>
                      </m:e>
                      <m:sup>
                        <m:r>
                          <a:rPr lang="de-DE" b="0" i="1" smtClean="0">
                            <a:latin typeface="Cambria Math" panose="02040503050406030204" pitchFamily="18" charset="0"/>
                          </a:rPr>
                          <m:t>(</m:t>
                        </m:r>
                        <m:r>
                          <a:rPr lang="de-DE" b="0" i="1" smtClean="0">
                            <a:latin typeface="Cambria Math" panose="02040503050406030204" pitchFamily="18" charset="0"/>
                          </a:rPr>
                          <m:t>𝑗</m:t>
                        </m:r>
                        <m:r>
                          <a:rPr lang="de-DE" b="0" i="1" smtClean="0">
                            <a:latin typeface="Cambria Math" panose="02040503050406030204" pitchFamily="18" charset="0"/>
                          </a:rPr>
                          <m:t>)</m:t>
                        </m:r>
                      </m:sup>
                    </m:sSup>
                  </m:oMath>
                </a14:m>
                <a:r>
                  <a:rPr lang="en-US" dirty="0"/>
                  <a:t> assigned to cluster </a:t>
                </a:r>
                <a14:m>
                  <m:oMath xmlns:m="http://schemas.openxmlformats.org/officeDocument/2006/math">
                    <m:r>
                      <a:rPr lang="de-DE" i="1">
                        <a:latin typeface="Cambria Math" panose="02040503050406030204" pitchFamily="18" charset="0"/>
                      </a:rPr>
                      <m:t>𝑖</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de-DE" i="1">
                              <a:latin typeface="Cambria Math" panose="02040503050406030204" pitchFamily="18" charset="0"/>
                            </a:rPr>
                          </m:ctrlPr>
                        </m:sSupPr>
                        <m:e>
                          <m:r>
                            <a:rPr lang="de-DE" b="1" i="1">
                              <a:latin typeface="Cambria Math" panose="02040503050406030204" pitchFamily="18" charset="0"/>
                            </a:rPr>
                            <m:t>𝝁</m:t>
                          </m:r>
                        </m:e>
                        <m:sup>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sup>
                      </m:sSup>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sSub>
                            <m:sSubPr>
                              <m:ctrlPr>
                                <a:rPr lang="de-DE" b="0" i="1" smtClean="0">
                                  <a:latin typeface="Cambria Math" panose="02040503050406030204" pitchFamily="18" charset="0"/>
                                </a:rPr>
                              </m:ctrlPr>
                            </m:sSubPr>
                            <m:e>
                              <m:r>
                                <a:rPr lang="de-DE" b="0" i="1" smtClean="0">
                                  <a:latin typeface="Cambria Math" panose="02040503050406030204" pitchFamily="18" charset="0"/>
                                </a:rPr>
                                <m:t>𝑛</m:t>
                              </m:r>
                            </m:e>
                            <m:sub>
                              <m:r>
                                <a:rPr lang="de-DE" b="0" i="1" smtClean="0">
                                  <a:latin typeface="Cambria Math" panose="02040503050406030204" pitchFamily="18" charset="0"/>
                                </a:rPr>
                                <m:t>𝑖</m:t>
                              </m:r>
                            </m:sub>
                          </m:sSub>
                        </m:den>
                      </m:f>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𝑗</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m:rPr>
                                  <m:brk m:alnAt="7"/>
                                </m:rPr>
                                <a:rPr lang="de-DE" b="0" i="1" smtClean="0">
                                  <a:latin typeface="Cambria Math" panose="02040503050406030204" pitchFamily="18" charset="0"/>
                                </a:rPr>
                                <m:t>𝑧</m:t>
                              </m:r>
                            </m:e>
                            <m:sup>
                              <m:r>
                                <a:rPr lang="de-DE" b="0" i="1" smtClean="0">
                                  <a:latin typeface="Cambria Math" panose="02040503050406030204" pitchFamily="18" charset="0"/>
                                </a:rPr>
                                <m:t>(</m:t>
                              </m:r>
                              <m:r>
                                <a:rPr lang="de-DE" b="0" i="1" smtClean="0">
                                  <a:latin typeface="Cambria Math" panose="02040503050406030204" pitchFamily="18" charset="0"/>
                                </a:rPr>
                                <m:t>𝑗</m:t>
                              </m:r>
                              <m:r>
                                <m:rPr>
                                  <m:brk m:alnAt="7"/>
                                </m:rPr>
                                <a:rPr lang="de-DE" b="0" i="1" smtClean="0">
                                  <a:latin typeface="Cambria Math" panose="02040503050406030204" pitchFamily="18" charset="0"/>
                                </a:rPr>
                                <m:t>)</m:t>
                              </m:r>
                            </m:sup>
                          </m:sSup>
                          <m:r>
                            <m:rPr>
                              <m:brk m:alnAt="7"/>
                            </m:rPr>
                            <a:rPr lang="de-DE" b="0" i="1" smtClean="0">
                              <a:latin typeface="Cambria Math" panose="02040503050406030204" pitchFamily="18" charset="0"/>
                            </a:rPr>
                            <m:t>=</m:t>
                          </m:r>
                          <m:r>
                            <a:rPr lang="de-DE" b="0" i="1" smtClean="0">
                              <a:latin typeface="Cambria Math" panose="02040503050406030204" pitchFamily="18" charset="0"/>
                            </a:rPr>
                            <m:t>𝑖</m:t>
                          </m:r>
                        </m:sub>
                        <m:sup/>
                        <m:e>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m:t>
                              </m:r>
                              <m:r>
                                <a:rPr lang="de-DE" b="0" i="1" smtClean="0">
                                  <a:latin typeface="Cambria Math" panose="02040503050406030204" pitchFamily="18" charset="0"/>
                                </a:rPr>
                                <m:t>𝑗</m:t>
                              </m:r>
                              <m:r>
                                <a:rPr lang="de-DE" b="0" i="1" smtClean="0">
                                  <a:latin typeface="Cambria Math" panose="02040503050406030204" pitchFamily="18" charset="0"/>
                                </a:rPr>
                                <m:t>)</m:t>
                              </m:r>
                            </m:sup>
                          </m:sSup>
                        </m:e>
                      </m:nary>
                    </m:oMath>
                  </m:oMathPara>
                </a14:m>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30BDFD86-D4DC-72A8-3696-77E8450EA696}"/>
                  </a:ext>
                </a:extLst>
              </p:cNvPr>
              <p:cNvSpPr>
                <a:spLocks noGrp="1" noRot="1" noChangeAspect="1" noMove="1" noResize="1" noEditPoints="1" noAdjustHandles="1" noChangeArrowheads="1" noChangeShapeType="1" noTextEdit="1"/>
              </p:cNvSpPr>
              <p:nvPr>
                <p:ph idx="1"/>
              </p:nvPr>
            </p:nvSpPr>
            <p:spPr>
              <a:blipFill>
                <a:blip r:embed="rId3"/>
                <a:stretch>
                  <a:fillRect l="-1206" t="-6395" b="-203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0684FCE-64BC-560E-59DE-AC64F9D4606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60C3B9F-2940-D5D1-8CF2-542E61BADF7B}"/>
              </a:ext>
            </a:extLst>
          </p:cNvPr>
          <p:cNvSpPr>
            <a:spLocks noGrp="1"/>
          </p:cNvSpPr>
          <p:nvPr>
            <p:ph type="sldNum" sz="quarter" idx="12"/>
          </p:nvPr>
        </p:nvSpPr>
        <p:spPr/>
        <p:txBody>
          <a:bodyPr/>
          <a:lstStyle/>
          <a:p>
            <a:fld id="{88CEC222-F6AB-A647-80E8-FAB06E4B4BEB}" type="slidenum">
              <a:rPr lang="en-US" smtClean="0"/>
              <a:t>33</a:t>
            </a:fld>
            <a:endParaRPr lang="en-US" dirty="0"/>
          </a:p>
        </p:txBody>
      </p:sp>
    </p:spTree>
    <p:extLst>
      <p:ext uri="{BB962C8B-B14F-4D97-AF65-F5344CB8AC3E}">
        <p14:creationId xmlns:p14="http://schemas.microsoft.com/office/powerpoint/2010/main" val="3072073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5B6055-1622-2666-F572-399B072E0D2F}"/>
              </a:ext>
            </a:extLst>
          </p:cNvPr>
          <p:cNvSpPr>
            <a:spLocks noGrp="1"/>
          </p:cNvSpPr>
          <p:nvPr>
            <p:ph type="title"/>
          </p:nvPr>
        </p:nvSpPr>
        <p:spPr/>
        <p:txBody>
          <a:bodyPr/>
          <a:lstStyle/>
          <a:p>
            <a:r>
              <a:rPr lang="en-US" i="1" dirty="0"/>
              <a:t>k</a:t>
            </a:r>
            <a:r>
              <a:rPr lang="en-US" dirty="0"/>
              <a:t>-means</a:t>
            </a:r>
          </a:p>
        </p:txBody>
      </p:sp>
      <p:sp>
        <p:nvSpPr>
          <p:cNvPr id="7" name="Content Placeholder 6">
            <a:extLst>
              <a:ext uri="{FF2B5EF4-FFF2-40B4-BE49-F238E27FC236}">
                <a16:creationId xmlns:a16="http://schemas.microsoft.com/office/drawing/2014/main" id="{30BDFD86-D4DC-72A8-3696-77E8450EA696}"/>
              </a:ext>
            </a:extLst>
          </p:cNvPr>
          <p:cNvSpPr>
            <a:spLocks noGrp="1"/>
          </p:cNvSpPr>
          <p:nvPr>
            <p:ph idx="1"/>
          </p:nvPr>
        </p:nvSpPr>
        <p:spPr/>
        <p:txBody>
          <a:bodyPr/>
          <a:lstStyle/>
          <a:p>
            <a:pPr marL="0" indent="0">
              <a:buNone/>
            </a:pPr>
            <a:r>
              <a:rPr lang="en-US" dirty="0"/>
              <a:t>Initialize cluster centers</a:t>
            </a:r>
          </a:p>
          <a:p>
            <a:pPr marL="514350" indent="-514350">
              <a:buAutoNum type="arabicPeriod"/>
            </a:pPr>
            <a:r>
              <a:rPr lang="en-US" dirty="0"/>
              <a:t>Assignment </a:t>
            </a:r>
            <a:r>
              <a:rPr lang="en-US" b="1" dirty="0"/>
              <a:t>step</a:t>
            </a:r>
          </a:p>
          <a:p>
            <a:pPr marL="514350" indent="-514350">
              <a:buAutoNum type="arabicPeriod"/>
            </a:pPr>
            <a:r>
              <a:rPr lang="en-US" dirty="0"/>
              <a:t>Update </a:t>
            </a:r>
            <a:r>
              <a:rPr lang="en-US" b="1" dirty="0"/>
              <a:t>step</a:t>
            </a:r>
          </a:p>
          <a:p>
            <a:pPr marL="514350" indent="-514350">
              <a:buAutoNum type="arabicPeriod"/>
            </a:pPr>
            <a:r>
              <a:rPr lang="en-US" dirty="0"/>
              <a:t>Iterate 1.+2. until convergence</a:t>
            </a:r>
          </a:p>
          <a:p>
            <a:pPr marL="0" indent="0">
              <a:buNone/>
            </a:pPr>
            <a:endParaRPr lang="en-US" dirty="0"/>
          </a:p>
        </p:txBody>
      </p:sp>
      <p:sp>
        <p:nvSpPr>
          <p:cNvPr id="4" name="Footer Placeholder 3">
            <a:extLst>
              <a:ext uri="{FF2B5EF4-FFF2-40B4-BE49-F238E27FC236}">
                <a16:creationId xmlns:a16="http://schemas.microsoft.com/office/drawing/2014/main" id="{F0684FCE-64BC-560E-59DE-AC64F9D4606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60C3B9F-2940-D5D1-8CF2-542E61BADF7B}"/>
              </a:ext>
            </a:extLst>
          </p:cNvPr>
          <p:cNvSpPr>
            <a:spLocks noGrp="1"/>
          </p:cNvSpPr>
          <p:nvPr>
            <p:ph type="sldNum" sz="quarter" idx="12"/>
          </p:nvPr>
        </p:nvSpPr>
        <p:spPr/>
        <p:txBody>
          <a:bodyPr/>
          <a:lstStyle/>
          <a:p>
            <a:fld id="{88CEC222-F6AB-A647-80E8-FAB06E4B4BEB}" type="slidenum">
              <a:rPr lang="en-US" smtClean="0"/>
              <a:t>34</a:t>
            </a:fld>
            <a:endParaRPr lang="en-US" dirty="0"/>
          </a:p>
        </p:txBody>
      </p:sp>
      <p:pic>
        <p:nvPicPr>
          <p:cNvPr id="9" name="Picture 8" descr="A colorful diagram of a triangle&#10;&#10;Description automatically generated with medium confidence">
            <a:extLst>
              <a:ext uri="{FF2B5EF4-FFF2-40B4-BE49-F238E27FC236}">
                <a16:creationId xmlns:a16="http://schemas.microsoft.com/office/drawing/2014/main" id="{21C4F4A5-15E3-D5C3-C564-346365900CB9}"/>
              </a:ext>
            </a:extLst>
          </p:cNvPr>
          <p:cNvPicPr>
            <a:picLocks noChangeAspect="1"/>
          </p:cNvPicPr>
          <p:nvPr/>
        </p:nvPicPr>
        <p:blipFill>
          <a:blip r:embed="rId2"/>
          <a:stretch>
            <a:fillRect/>
          </a:stretch>
        </p:blipFill>
        <p:spPr>
          <a:xfrm>
            <a:off x="5109688" y="4166607"/>
            <a:ext cx="2110509" cy="2189744"/>
          </a:xfrm>
          <a:prstGeom prst="rect">
            <a:avLst/>
          </a:prstGeom>
        </p:spPr>
      </p:pic>
    </p:spTree>
    <p:extLst>
      <p:ext uri="{BB962C8B-B14F-4D97-AF65-F5344CB8AC3E}">
        <p14:creationId xmlns:p14="http://schemas.microsoft.com/office/powerpoint/2010/main" val="4086893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9847-8EE5-40AC-4A7E-9846546EB853}"/>
              </a:ext>
            </a:extLst>
          </p:cNvPr>
          <p:cNvSpPr>
            <a:spLocks noGrp="1"/>
          </p:cNvSpPr>
          <p:nvPr>
            <p:ph type="title"/>
          </p:nvPr>
        </p:nvSpPr>
        <p:spPr/>
        <p:txBody>
          <a:bodyPr/>
          <a:lstStyle/>
          <a:p>
            <a:r>
              <a:rPr lang="en-US" dirty="0"/>
              <a:t>Failure modes of </a:t>
            </a:r>
            <a:r>
              <a:rPr lang="en-US" i="1" dirty="0"/>
              <a:t>k</a:t>
            </a:r>
            <a:r>
              <a:rPr lang="en-US" dirty="0"/>
              <a:t>-means</a:t>
            </a:r>
          </a:p>
        </p:txBody>
      </p:sp>
      <p:pic>
        <p:nvPicPr>
          <p:cNvPr id="7" name="Content Placeholder 6" descr="A logo of multiple colored circles&#10;&#10;Description automatically generated with medium confidence">
            <a:extLst>
              <a:ext uri="{FF2B5EF4-FFF2-40B4-BE49-F238E27FC236}">
                <a16:creationId xmlns:a16="http://schemas.microsoft.com/office/drawing/2014/main" id="{1ABC6687-D5BE-6F05-F4AD-D1A7EC173731}"/>
              </a:ext>
            </a:extLst>
          </p:cNvPr>
          <p:cNvPicPr>
            <a:picLocks noGrp="1" noChangeAspect="1"/>
          </p:cNvPicPr>
          <p:nvPr>
            <p:ph idx="1"/>
          </p:nvPr>
        </p:nvPicPr>
        <p:blipFill>
          <a:blip r:embed="rId2"/>
          <a:stretch>
            <a:fillRect/>
          </a:stretch>
        </p:blipFill>
        <p:spPr>
          <a:xfrm>
            <a:off x="956558" y="1690688"/>
            <a:ext cx="10278883" cy="4351338"/>
          </a:xfrm>
        </p:spPr>
      </p:pic>
      <p:sp>
        <p:nvSpPr>
          <p:cNvPr id="4" name="Footer Placeholder 3">
            <a:extLst>
              <a:ext uri="{FF2B5EF4-FFF2-40B4-BE49-F238E27FC236}">
                <a16:creationId xmlns:a16="http://schemas.microsoft.com/office/drawing/2014/main" id="{E1044C82-B358-8288-A92F-32775E38DBB5}"/>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B67D514-9E61-CF76-1B1D-8A1452E08AC4}"/>
              </a:ext>
            </a:extLst>
          </p:cNvPr>
          <p:cNvSpPr>
            <a:spLocks noGrp="1"/>
          </p:cNvSpPr>
          <p:nvPr>
            <p:ph type="sldNum" sz="quarter" idx="12"/>
          </p:nvPr>
        </p:nvSpPr>
        <p:spPr/>
        <p:txBody>
          <a:bodyPr/>
          <a:lstStyle/>
          <a:p>
            <a:fld id="{88CEC222-F6AB-A647-80E8-FAB06E4B4BEB}" type="slidenum">
              <a:rPr lang="en-US" smtClean="0"/>
              <a:t>35</a:t>
            </a:fld>
            <a:endParaRPr lang="en-US" dirty="0"/>
          </a:p>
        </p:txBody>
      </p:sp>
    </p:spTree>
    <p:extLst>
      <p:ext uri="{BB962C8B-B14F-4D97-AF65-F5344CB8AC3E}">
        <p14:creationId xmlns:p14="http://schemas.microsoft.com/office/powerpoint/2010/main" val="46134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F919-818F-BF9A-C25B-59B5112466ED}"/>
              </a:ext>
            </a:extLst>
          </p:cNvPr>
          <p:cNvSpPr>
            <a:spLocks noGrp="1"/>
          </p:cNvSpPr>
          <p:nvPr>
            <p:ph type="title"/>
          </p:nvPr>
        </p:nvSpPr>
        <p:spPr/>
        <p:txBody>
          <a:bodyPr/>
          <a:lstStyle/>
          <a:p>
            <a:r>
              <a:rPr lang="en-US" dirty="0"/>
              <a:t>Unsupervised learning examples</a:t>
            </a:r>
          </a:p>
        </p:txBody>
      </p:sp>
      <p:graphicFrame>
        <p:nvGraphicFramePr>
          <p:cNvPr id="6" name="Content Placeholder 5">
            <a:extLst>
              <a:ext uri="{FF2B5EF4-FFF2-40B4-BE49-F238E27FC236}">
                <a16:creationId xmlns:a16="http://schemas.microsoft.com/office/drawing/2014/main" id="{6D43FF46-24D0-16E3-02FE-6ABEE766A92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9882A29-02E8-6E01-4C1E-98CECC9419FA}"/>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44331430-1FE4-82C9-92BE-0A3091457E4E}"/>
              </a:ext>
            </a:extLst>
          </p:cNvPr>
          <p:cNvSpPr>
            <a:spLocks noGrp="1"/>
          </p:cNvSpPr>
          <p:nvPr>
            <p:ph type="sldNum" sz="quarter" idx="12"/>
          </p:nvPr>
        </p:nvSpPr>
        <p:spPr/>
        <p:txBody>
          <a:bodyPr/>
          <a:lstStyle/>
          <a:p>
            <a:fld id="{88CEC222-F6AB-A647-80E8-FAB06E4B4BEB}" type="slidenum">
              <a:rPr lang="en-US" smtClean="0"/>
              <a:t>36</a:t>
            </a:fld>
            <a:endParaRPr lang="en-US" dirty="0"/>
          </a:p>
        </p:txBody>
      </p:sp>
    </p:spTree>
    <p:extLst>
      <p:ext uri="{BB962C8B-B14F-4D97-AF65-F5344CB8AC3E}">
        <p14:creationId xmlns:p14="http://schemas.microsoft.com/office/powerpoint/2010/main" val="2669974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69521-41BC-2C6F-1D9B-36C9181CCCCC}"/>
              </a:ext>
            </a:extLst>
          </p:cNvPr>
          <p:cNvSpPr>
            <a:spLocks noGrp="1"/>
          </p:cNvSpPr>
          <p:nvPr>
            <p:ph type="title"/>
          </p:nvPr>
        </p:nvSpPr>
        <p:spPr/>
        <p:txBody>
          <a:bodyPr/>
          <a:lstStyle/>
          <a:p>
            <a:r>
              <a:rPr lang="en-US" dirty="0"/>
              <a:t>Principal component analysis (PCA)</a:t>
            </a:r>
          </a:p>
        </p:txBody>
      </p:sp>
      <p:sp>
        <p:nvSpPr>
          <p:cNvPr id="4" name="Footer Placeholder 3">
            <a:extLst>
              <a:ext uri="{FF2B5EF4-FFF2-40B4-BE49-F238E27FC236}">
                <a16:creationId xmlns:a16="http://schemas.microsoft.com/office/drawing/2014/main" id="{A5395A7B-21BD-4679-AC46-D3A3DA858583}"/>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A6AA8098-CDE7-0A0D-EBC2-DABB188045E1}"/>
              </a:ext>
            </a:extLst>
          </p:cNvPr>
          <p:cNvSpPr>
            <a:spLocks noGrp="1"/>
          </p:cNvSpPr>
          <p:nvPr>
            <p:ph type="sldNum" sz="quarter" idx="12"/>
          </p:nvPr>
        </p:nvSpPr>
        <p:spPr/>
        <p:txBody>
          <a:bodyPr/>
          <a:lstStyle/>
          <a:p>
            <a:fld id="{88CEC222-F6AB-A647-80E8-FAB06E4B4BEB}" type="slidenum">
              <a:rPr lang="en-US" smtClean="0"/>
              <a:t>37</a:t>
            </a:fld>
            <a:endParaRPr lang="en-US" dirty="0"/>
          </a:p>
        </p:txBody>
      </p:sp>
      <p:pic>
        <p:nvPicPr>
          <p:cNvPr id="7" name="Picture 6" descr="A graph of a function&#10;&#10;Description automatically generated with medium confidence">
            <a:extLst>
              <a:ext uri="{FF2B5EF4-FFF2-40B4-BE49-F238E27FC236}">
                <a16:creationId xmlns:a16="http://schemas.microsoft.com/office/drawing/2014/main" id="{15094394-908F-C4A2-8353-2678FA190E2F}"/>
              </a:ext>
            </a:extLst>
          </p:cNvPr>
          <p:cNvPicPr>
            <a:picLocks noChangeAspect="1"/>
          </p:cNvPicPr>
          <p:nvPr/>
        </p:nvPicPr>
        <p:blipFill>
          <a:blip r:embed="rId3"/>
          <a:stretch>
            <a:fillRect/>
          </a:stretch>
        </p:blipFill>
        <p:spPr>
          <a:xfrm>
            <a:off x="2209800" y="1690688"/>
            <a:ext cx="7772400" cy="3684693"/>
          </a:xfrm>
          <a:prstGeom prst="rect">
            <a:avLst/>
          </a:prstGeom>
        </p:spPr>
      </p:pic>
      <p:sp>
        <p:nvSpPr>
          <p:cNvPr id="3" name="TextBox 2">
            <a:extLst>
              <a:ext uri="{FF2B5EF4-FFF2-40B4-BE49-F238E27FC236}">
                <a16:creationId xmlns:a16="http://schemas.microsoft.com/office/drawing/2014/main" id="{08604363-D247-A233-B248-63C0C6F2236B}"/>
              </a:ext>
            </a:extLst>
          </p:cNvPr>
          <p:cNvSpPr txBox="1"/>
          <p:nvPr/>
        </p:nvSpPr>
        <p:spPr>
          <a:xfrm>
            <a:off x="838199" y="5987018"/>
            <a:ext cx="3484418" cy="369332"/>
          </a:xfrm>
          <a:prstGeom prst="rect">
            <a:avLst/>
          </a:prstGeom>
          <a:noFill/>
        </p:spPr>
        <p:txBody>
          <a:bodyPr wrap="square" rtlCol="0">
            <a:spAutoFit/>
          </a:bodyPr>
          <a:lstStyle/>
          <a:p>
            <a:r>
              <a:rPr lang="en-US" dirty="0"/>
              <a:t>Goodfellow et al., Deep learning</a:t>
            </a:r>
          </a:p>
        </p:txBody>
      </p:sp>
    </p:spTree>
    <p:extLst>
      <p:ext uri="{BB962C8B-B14F-4D97-AF65-F5344CB8AC3E}">
        <p14:creationId xmlns:p14="http://schemas.microsoft.com/office/powerpoint/2010/main" val="3568690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3805-B7B5-AA1C-5958-80F8272BA6C6}"/>
              </a:ext>
            </a:extLst>
          </p:cNvPr>
          <p:cNvSpPr>
            <a:spLocks noGrp="1"/>
          </p:cNvSpPr>
          <p:nvPr>
            <p:ph type="title"/>
          </p:nvPr>
        </p:nvSpPr>
        <p:spPr/>
        <p:txBody>
          <a:bodyPr/>
          <a:lstStyle/>
          <a:p>
            <a:r>
              <a:rPr lang="en-US" dirty="0"/>
              <a:t>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E52747-8504-762E-AF03-DDDFF93C1B8C}"/>
                  </a:ext>
                </a:extLst>
              </p:cNvPr>
              <p:cNvSpPr>
                <a:spLocks noGrp="1"/>
              </p:cNvSpPr>
              <p:nvPr>
                <p:ph idx="1"/>
              </p:nvPr>
            </p:nvSpPr>
            <p:spPr/>
            <p:txBody>
              <a:bodyPr/>
              <a:lstStyle/>
              <a:p>
                <a:r>
                  <a:rPr lang="en-US" dirty="0"/>
                  <a:t>Unsupervised learning algorithm that learns a representation of data</a:t>
                </a:r>
              </a:p>
              <a:p>
                <a:r>
                  <a:rPr lang="en-US" dirty="0"/>
                  <a:t>PCA learns an orthogonal, linear transformation of the data that projects an input </a:t>
                </a:r>
                <a14:m>
                  <m:oMath xmlns:m="http://schemas.openxmlformats.org/officeDocument/2006/math">
                    <m:r>
                      <a:rPr lang="de-DE" b="1" i="1" smtClean="0">
                        <a:latin typeface="Cambria Math" panose="02040503050406030204" pitchFamily="18" charset="0"/>
                      </a:rPr>
                      <m:t>𝒙</m:t>
                    </m:r>
                  </m:oMath>
                </a14:m>
                <a:r>
                  <a:rPr lang="en-US" b="1" dirty="0"/>
                  <a:t> </a:t>
                </a:r>
                <a:r>
                  <a:rPr lang="en-US" dirty="0"/>
                  <a:t>to a representation </a:t>
                </a:r>
                <a14:m>
                  <m:oMath xmlns:m="http://schemas.openxmlformats.org/officeDocument/2006/math">
                    <m:r>
                      <a:rPr lang="de-DE" b="1" i="1" smtClean="0">
                        <a:latin typeface="Cambria Math" panose="02040503050406030204" pitchFamily="18" charset="0"/>
                      </a:rPr>
                      <m:t>𝒛</m:t>
                    </m:r>
                  </m:oMath>
                </a14:m>
                <a:r>
                  <a:rPr lang="en-US" dirty="0"/>
                  <a:t>.</a:t>
                </a:r>
              </a:p>
              <a:p>
                <a:r>
                  <a:rPr lang="en-US" dirty="0"/>
                  <a:t>PCA preserves as much of the information as possible as measured by least-squares reconstruction error.</a:t>
                </a:r>
              </a:p>
            </p:txBody>
          </p:sp>
        </mc:Choice>
        <mc:Fallback xmlns="">
          <p:sp>
            <p:nvSpPr>
              <p:cNvPr id="3" name="Content Placeholder 2">
                <a:extLst>
                  <a:ext uri="{FF2B5EF4-FFF2-40B4-BE49-F238E27FC236}">
                    <a16:creationId xmlns:a16="http://schemas.microsoft.com/office/drawing/2014/main" id="{DAE52747-8504-762E-AF03-DDDFF93C1B8C}"/>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0342C11-BB99-A961-1E0C-FD76A767B834}"/>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EB071115-D9D9-B0EB-1117-7E3C2821AD79}"/>
              </a:ext>
            </a:extLst>
          </p:cNvPr>
          <p:cNvSpPr>
            <a:spLocks noGrp="1"/>
          </p:cNvSpPr>
          <p:nvPr>
            <p:ph type="sldNum" sz="quarter" idx="12"/>
          </p:nvPr>
        </p:nvSpPr>
        <p:spPr/>
        <p:txBody>
          <a:bodyPr/>
          <a:lstStyle/>
          <a:p>
            <a:fld id="{88CEC222-F6AB-A647-80E8-FAB06E4B4BEB}" type="slidenum">
              <a:rPr lang="en-US" smtClean="0"/>
              <a:t>38</a:t>
            </a:fld>
            <a:endParaRPr lang="en-US" dirty="0"/>
          </a:p>
        </p:txBody>
      </p:sp>
    </p:spTree>
    <p:extLst>
      <p:ext uri="{BB962C8B-B14F-4D97-AF65-F5344CB8AC3E}">
        <p14:creationId xmlns:p14="http://schemas.microsoft.com/office/powerpoint/2010/main" val="516707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2E1F-B740-BCBA-DFDF-64AF8BCE0749}"/>
              </a:ext>
            </a:extLst>
          </p:cNvPr>
          <p:cNvSpPr>
            <a:spLocks noGrp="1"/>
          </p:cNvSpPr>
          <p:nvPr>
            <p:ph type="title"/>
          </p:nvPr>
        </p:nvSpPr>
        <p:spPr/>
        <p:txBody>
          <a:bodyPr/>
          <a:lstStyle/>
          <a:p>
            <a:r>
              <a:rPr lang="en-US" dirty="0"/>
              <a:t>PCA step by 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7EB6B-AEB0-781C-C195-A163E9137AA2}"/>
                  </a:ext>
                </a:extLst>
              </p:cNvPr>
              <p:cNvSpPr>
                <a:spLocks noGrp="1"/>
              </p:cNvSpPr>
              <p:nvPr>
                <p:ph idx="1"/>
              </p:nvPr>
            </p:nvSpPr>
            <p:spPr/>
            <p:txBody>
              <a:bodyPr>
                <a:normAutofit fontScale="92500" lnSpcReduction="20000"/>
              </a:bodyPr>
              <a:lstStyle/>
              <a:p>
                <a:pPr marL="514350" indent="-514350">
                  <a:buFont typeface="+mj-lt"/>
                  <a:buAutoNum type="arabicPeriod"/>
                </a:pPr>
                <a:r>
                  <a:rPr lang="en-US" b="1" dirty="0"/>
                  <a:t>Standardizing</a:t>
                </a:r>
                <a:r>
                  <a:rPr lang="en-US" dirty="0"/>
                  <a:t>: standardize the data (zero mean, unit variance)</a:t>
                </a:r>
              </a:p>
              <a:p>
                <a:pPr marL="514350" indent="-514350">
                  <a:buFont typeface="+mj-lt"/>
                  <a:buAutoNum type="arabicPeriod"/>
                </a:pPr>
                <a:r>
                  <a:rPr lang="en-US" b="1" dirty="0"/>
                  <a:t>Eigendecomposition</a:t>
                </a:r>
                <a:r>
                  <a:rPr lang="en-US" dirty="0"/>
                  <a:t>: obtain the eigenvectors and eigenvalues from the covariance matrix or perform singular value decomposition of the data matrix</a:t>
                </a:r>
              </a:p>
              <a:p>
                <a:pPr marL="514350" indent="-514350">
                  <a:buFont typeface="+mj-lt"/>
                  <a:buAutoNum type="arabicPeriod"/>
                </a:pPr>
                <a:r>
                  <a:rPr lang="en-US" b="1" dirty="0"/>
                  <a:t>Selection of principal components</a:t>
                </a:r>
                <a:r>
                  <a:rPr lang="en-US" dirty="0"/>
                  <a:t>: sort eigenvalues in descending order and choose the </a:t>
                </a:r>
                <a14:m>
                  <m:oMath xmlns:m="http://schemas.openxmlformats.org/officeDocument/2006/math">
                    <m:r>
                      <a:rPr lang="de-DE" b="0" i="1" smtClean="0">
                        <a:latin typeface="Cambria Math" panose="02040503050406030204" pitchFamily="18" charset="0"/>
                      </a:rPr>
                      <m:t>𝑘</m:t>
                    </m:r>
                  </m:oMath>
                </a14:m>
                <a:r>
                  <a:rPr lang="en-US" dirty="0"/>
                  <a:t> eigenvectors that correspond to the </a:t>
                </a:r>
                <a14:m>
                  <m:oMath xmlns:m="http://schemas.openxmlformats.org/officeDocument/2006/math">
                    <m:r>
                      <a:rPr lang="de-DE" i="1">
                        <a:latin typeface="Cambria Math" panose="02040503050406030204" pitchFamily="18" charset="0"/>
                      </a:rPr>
                      <m:t>𝑘</m:t>
                    </m:r>
                    <m:r>
                      <a:rPr lang="de-DE" i="1">
                        <a:latin typeface="Cambria Math" panose="02040503050406030204" pitchFamily="18" charset="0"/>
                      </a:rPr>
                      <m:t> </m:t>
                    </m:r>
                  </m:oMath>
                </a14:m>
                <a:r>
                  <a:rPr lang="en-US" dirty="0"/>
                  <a:t>largest eigenvalues where </a:t>
                </a:r>
                <a14:m>
                  <m:oMath xmlns:m="http://schemas.openxmlformats.org/officeDocument/2006/math">
                    <m:r>
                      <a:rPr lang="de-DE" i="1">
                        <a:latin typeface="Cambria Math" panose="02040503050406030204" pitchFamily="18" charset="0"/>
                      </a:rPr>
                      <m:t>𝑘</m:t>
                    </m:r>
                    <m:r>
                      <a:rPr lang="de-DE" i="1">
                        <a:latin typeface="Cambria Math" panose="02040503050406030204" pitchFamily="18" charset="0"/>
                      </a:rPr>
                      <m:t> </m:t>
                    </m:r>
                  </m:oMath>
                </a14:m>
                <a:r>
                  <a:rPr lang="en-US" dirty="0"/>
                  <a:t>is the number of dimensions of the new feature subspace.</a:t>
                </a:r>
              </a:p>
              <a:p>
                <a:pPr marL="514350" indent="-514350">
                  <a:buFont typeface="+mj-lt"/>
                  <a:buAutoNum type="arabicPeriod"/>
                </a:pPr>
                <a:r>
                  <a:rPr lang="en-US" b="1" dirty="0"/>
                  <a:t>Construction of the projection matrix</a:t>
                </a:r>
                <a:r>
                  <a:rPr lang="en-US" dirty="0"/>
                  <a:t>: construct the projection matrix from the selected </a:t>
                </a:r>
                <a14:m>
                  <m:oMath xmlns:m="http://schemas.openxmlformats.org/officeDocument/2006/math">
                    <m:r>
                      <a:rPr lang="de-DE" b="0" i="1" smtClean="0">
                        <a:latin typeface="Cambria Math" panose="02040503050406030204" pitchFamily="18" charset="0"/>
                      </a:rPr>
                      <m:t>𝑘</m:t>
                    </m:r>
                    <m:r>
                      <a:rPr lang="de-DE" b="0" i="1" smtClean="0">
                        <a:latin typeface="Cambria Math" panose="02040503050406030204" pitchFamily="18" charset="0"/>
                      </a:rPr>
                      <m:t> </m:t>
                    </m:r>
                  </m:oMath>
                </a14:m>
                <a:r>
                  <a:rPr lang="en-US" dirty="0"/>
                  <a:t>eigenvectors.</a:t>
                </a:r>
              </a:p>
              <a:p>
                <a:pPr marL="514350" indent="-514350">
                  <a:buFont typeface="+mj-lt"/>
                  <a:buAutoNum type="arabicPeriod"/>
                </a:pPr>
                <a:r>
                  <a:rPr lang="en-US" b="1" dirty="0"/>
                  <a:t>Transformation into new feature subspace</a:t>
                </a:r>
                <a:r>
                  <a:rPr lang="en-US" dirty="0"/>
                  <a:t>: transform the original data using the projection matrix to a </a:t>
                </a:r>
                <a14:m>
                  <m:oMath xmlns:m="http://schemas.openxmlformats.org/officeDocument/2006/math">
                    <m:r>
                      <a:rPr lang="de-DE" b="0" i="1" smtClean="0">
                        <a:latin typeface="Cambria Math" panose="02040503050406030204" pitchFamily="18" charset="0"/>
                      </a:rPr>
                      <m:t>𝑘</m:t>
                    </m:r>
                  </m:oMath>
                </a14:m>
                <a:r>
                  <a:rPr lang="en-US" dirty="0"/>
                  <a:t>-dimensional feature subspace.</a:t>
                </a:r>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8B77EB6B-AEB0-781C-C195-A163E9137AA2}"/>
                  </a:ext>
                </a:extLst>
              </p:cNvPr>
              <p:cNvSpPr>
                <a:spLocks noGrp="1" noRot="1" noChangeAspect="1" noMove="1" noResize="1" noEditPoints="1" noAdjustHandles="1" noChangeArrowheads="1" noChangeShapeType="1" noTextEdit="1"/>
              </p:cNvSpPr>
              <p:nvPr>
                <p:ph idx="1"/>
              </p:nvPr>
            </p:nvSpPr>
            <p:spPr>
              <a:blipFill>
                <a:blip r:embed="rId2"/>
                <a:stretch>
                  <a:fillRect l="-1086" t="-3779" r="-84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BAE439A-E48E-54B8-4E62-29AD38758B3E}"/>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BB867CAE-E898-543E-EF47-014DB3BEDC89}"/>
              </a:ext>
            </a:extLst>
          </p:cNvPr>
          <p:cNvSpPr>
            <a:spLocks noGrp="1"/>
          </p:cNvSpPr>
          <p:nvPr>
            <p:ph type="sldNum" sz="quarter" idx="12"/>
          </p:nvPr>
        </p:nvSpPr>
        <p:spPr/>
        <p:txBody>
          <a:bodyPr/>
          <a:lstStyle/>
          <a:p>
            <a:fld id="{88CEC222-F6AB-A647-80E8-FAB06E4B4BEB}" type="slidenum">
              <a:rPr lang="en-US" smtClean="0"/>
              <a:t>39</a:t>
            </a:fld>
            <a:endParaRPr lang="en-US" dirty="0"/>
          </a:p>
        </p:txBody>
      </p:sp>
    </p:spTree>
    <p:extLst>
      <p:ext uri="{BB962C8B-B14F-4D97-AF65-F5344CB8AC3E}">
        <p14:creationId xmlns:p14="http://schemas.microsoft.com/office/powerpoint/2010/main" val="1921777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CE5B19-CB84-8D3A-5FD9-97FDD67B8BEC}"/>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A61C2523-BBA6-B39F-3A77-1130A5204493}"/>
              </a:ext>
            </a:extLst>
          </p:cNvPr>
          <p:cNvSpPr>
            <a:spLocks noGrp="1"/>
          </p:cNvSpPr>
          <p:nvPr>
            <p:ph type="sldNum" sz="quarter" idx="12"/>
          </p:nvPr>
        </p:nvSpPr>
        <p:spPr/>
        <p:txBody>
          <a:bodyPr/>
          <a:lstStyle/>
          <a:p>
            <a:fld id="{88CEC222-F6AB-A647-80E8-FAB06E4B4BEB}" type="slidenum">
              <a:rPr lang="en-US" smtClean="0"/>
              <a:t>4</a:t>
            </a:fld>
            <a:endParaRPr lang="en-US" dirty="0"/>
          </a:p>
        </p:txBody>
      </p:sp>
      <p:pic>
        <p:nvPicPr>
          <p:cNvPr id="6" name="Picture 5" descr="A picture containing text, clipart&#10;&#10;Description automatically generated">
            <a:extLst>
              <a:ext uri="{FF2B5EF4-FFF2-40B4-BE49-F238E27FC236}">
                <a16:creationId xmlns:a16="http://schemas.microsoft.com/office/drawing/2014/main" id="{3BD2185A-1D4D-0882-CCD3-FD2F560E4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30" y="976102"/>
            <a:ext cx="2130954" cy="500682"/>
          </a:xfrm>
          <a:prstGeom prst="rect">
            <a:avLst/>
          </a:prstGeom>
        </p:spPr>
      </p:pic>
      <p:pic>
        <p:nvPicPr>
          <p:cNvPr id="7" name="Picture 6" descr="Diagram&#10;&#10;Description automatically generated">
            <a:extLst>
              <a:ext uri="{FF2B5EF4-FFF2-40B4-BE49-F238E27FC236}">
                <a16:creationId xmlns:a16="http://schemas.microsoft.com/office/drawing/2014/main" id="{54BF93D6-AB4A-5EAB-0A02-B5BC71141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58" y="2629745"/>
            <a:ext cx="1508344" cy="1567929"/>
          </a:xfrm>
          <a:prstGeom prst="rect">
            <a:avLst/>
          </a:prstGeom>
        </p:spPr>
      </p:pic>
      <p:pic>
        <p:nvPicPr>
          <p:cNvPr id="8" name="Content Placeholder 4">
            <a:extLst>
              <a:ext uri="{FF2B5EF4-FFF2-40B4-BE49-F238E27FC236}">
                <a16:creationId xmlns:a16="http://schemas.microsoft.com/office/drawing/2014/main" id="{357B790C-068C-3377-DF90-F14A099B348E}"/>
              </a:ext>
            </a:extLst>
          </p:cNvPr>
          <p:cNvPicPr>
            <a:picLocks noChangeAspect="1"/>
          </p:cNvPicPr>
          <p:nvPr/>
        </p:nvPicPr>
        <p:blipFill>
          <a:blip r:embed="rId4"/>
          <a:stretch>
            <a:fillRect/>
          </a:stretch>
        </p:blipFill>
        <p:spPr>
          <a:xfrm>
            <a:off x="3610891" y="4986356"/>
            <a:ext cx="1173035" cy="1482457"/>
          </a:xfrm>
          <a:prstGeom prst="rect">
            <a:avLst/>
          </a:prstGeom>
        </p:spPr>
      </p:pic>
      <p:pic>
        <p:nvPicPr>
          <p:cNvPr id="9" name="Picture 8" descr="A blue background with dots and lines&#10;&#10;Description automatically generated">
            <a:extLst>
              <a:ext uri="{FF2B5EF4-FFF2-40B4-BE49-F238E27FC236}">
                <a16:creationId xmlns:a16="http://schemas.microsoft.com/office/drawing/2014/main" id="{8ED6DD89-A66E-5A26-20B2-787063B06AE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GlowDiffused/>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r="34657"/>
          <a:stretch/>
        </p:blipFill>
        <p:spPr>
          <a:xfrm>
            <a:off x="8521901" y="2821892"/>
            <a:ext cx="1457755" cy="1485787"/>
          </a:xfrm>
          <a:prstGeom prst="ellipse">
            <a:avLst/>
          </a:prstGeom>
          <a:ln>
            <a:noFill/>
          </a:ln>
          <a:effectLst>
            <a:softEdge rad="112500"/>
          </a:effectLst>
        </p:spPr>
      </p:pic>
      <p:pic>
        <p:nvPicPr>
          <p:cNvPr id="10" name="Picture 9" descr="Map&#10;&#10;Description automatically generated">
            <a:extLst>
              <a:ext uri="{FF2B5EF4-FFF2-40B4-BE49-F238E27FC236}">
                <a16:creationId xmlns:a16="http://schemas.microsoft.com/office/drawing/2014/main" id="{D423F05A-DE34-34B7-5C54-6564EBFDDC95}"/>
              </a:ext>
            </a:extLst>
          </p:cNvPr>
          <p:cNvPicPr>
            <a:picLocks noChangeAspect="1"/>
          </p:cNvPicPr>
          <p:nvPr/>
        </p:nvPicPr>
        <p:blipFill rotWithShape="1">
          <a:blip r:embed="rId8">
            <a:extLst>
              <a:ext uri="{28A0092B-C50C-407E-A947-70E740481C1C}">
                <a14:useLocalDpi xmlns:a14="http://schemas.microsoft.com/office/drawing/2010/main" val="0"/>
              </a:ext>
            </a:extLst>
          </a:blip>
          <a:srcRect r="10393" b="18182"/>
          <a:stretch/>
        </p:blipFill>
        <p:spPr>
          <a:xfrm>
            <a:off x="7713687" y="4929142"/>
            <a:ext cx="1256016" cy="1262502"/>
          </a:xfrm>
          <a:prstGeom prst="rect">
            <a:avLst/>
          </a:prstGeom>
        </p:spPr>
      </p:pic>
      <p:pic>
        <p:nvPicPr>
          <p:cNvPr id="11" name="Content Placeholder 4">
            <a:extLst>
              <a:ext uri="{FF2B5EF4-FFF2-40B4-BE49-F238E27FC236}">
                <a16:creationId xmlns:a16="http://schemas.microsoft.com/office/drawing/2014/main" id="{946B7FA6-1C2A-E86B-9035-7511A0F56E0E}"/>
              </a:ext>
            </a:extLst>
          </p:cNvPr>
          <p:cNvPicPr>
            <a:picLocks noChangeAspect="1"/>
          </p:cNvPicPr>
          <p:nvPr/>
        </p:nvPicPr>
        <p:blipFill rotWithShape="1">
          <a:blip r:embed="rId9"/>
          <a:srcRect b="1961"/>
          <a:stretch/>
        </p:blipFill>
        <p:spPr>
          <a:xfrm rot="3592632">
            <a:off x="5964903" y="5709727"/>
            <a:ext cx="1173643" cy="1438291"/>
          </a:xfrm>
          <a:prstGeom prst="rect">
            <a:avLst/>
          </a:prstGeom>
        </p:spPr>
      </p:pic>
      <p:pic>
        <p:nvPicPr>
          <p:cNvPr id="12" name="Content Placeholder 7">
            <a:extLst>
              <a:ext uri="{FF2B5EF4-FFF2-40B4-BE49-F238E27FC236}">
                <a16:creationId xmlns:a16="http://schemas.microsoft.com/office/drawing/2014/main" id="{566B22CC-6744-B550-7A33-B48ACB9F5DE9}"/>
              </a:ext>
            </a:extLst>
          </p:cNvPr>
          <p:cNvPicPr>
            <a:picLocks noChangeAspect="1"/>
          </p:cNvPicPr>
          <p:nvPr/>
        </p:nvPicPr>
        <p:blipFill>
          <a:blip r:embed="rId10"/>
          <a:stretch>
            <a:fillRect/>
          </a:stretch>
        </p:blipFill>
        <p:spPr>
          <a:xfrm>
            <a:off x="6102368" y="185392"/>
            <a:ext cx="1750843" cy="1030617"/>
          </a:xfrm>
          <a:prstGeom prst="rect">
            <a:avLst/>
          </a:prstGeom>
        </p:spPr>
      </p:pic>
      <p:pic>
        <p:nvPicPr>
          <p:cNvPr id="13" name="Picture 12">
            <a:extLst>
              <a:ext uri="{FF2B5EF4-FFF2-40B4-BE49-F238E27FC236}">
                <a16:creationId xmlns:a16="http://schemas.microsoft.com/office/drawing/2014/main" id="{A38AD612-E684-78FA-28D9-8F7C83673665}"/>
              </a:ext>
            </a:extLst>
          </p:cNvPr>
          <p:cNvPicPr>
            <a:picLocks noChangeAspect="1"/>
          </p:cNvPicPr>
          <p:nvPr/>
        </p:nvPicPr>
        <p:blipFill>
          <a:blip r:embed="rId11"/>
          <a:stretch>
            <a:fillRect/>
          </a:stretch>
        </p:blipFill>
        <p:spPr>
          <a:xfrm>
            <a:off x="7975930" y="1148334"/>
            <a:ext cx="1676003" cy="1064230"/>
          </a:xfrm>
          <a:prstGeom prst="rect">
            <a:avLst/>
          </a:prstGeom>
        </p:spPr>
      </p:pic>
      <p:pic>
        <p:nvPicPr>
          <p:cNvPr id="14" name="Picture 13" descr="A logo with text and dots&#10;&#10;Description automatically generated with medium confidence">
            <a:extLst>
              <a:ext uri="{FF2B5EF4-FFF2-40B4-BE49-F238E27FC236}">
                <a16:creationId xmlns:a16="http://schemas.microsoft.com/office/drawing/2014/main" id="{4E49AFA5-B439-222E-6B23-2D9BA4D81E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6012" y="2018751"/>
            <a:ext cx="1764091" cy="706974"/>
          </a:xfrm>
          <a:prstGeom prst="rect">
            <a:avLst/>
          </a:prstGeom>
        </p:spPr>
      </p:pic>
      <p:pic>
        <p:nvPicPr>
          <p:cNvPr id="15" name="Picture 14" descr="A logo with orange and black lines&#10;&#10;Description automatically generated">
            <a:extLst>
              <a:ext uri="{FF2B5EF4-FFF2-40B4-BE49-F238E27FC236}">
                <a16:creationId xmlns:a16="http://schemas.microsoft.com/office/drawing/2014/main" id="{9CEA3221-2D59-815D-B068-9D9F2BC5881A}"/>
              </a:ext>
            </a:extLst>
          </p:cNvPr>
          <p:cNvPicPr>
            <a:picLocks noChangeAspect="1"/>
          </p:cNvPicPr>
          <p:nvPr/>
        </p:nvPicPr>
        <p:blipFill rotWithShape="1">
          <a:blip r:embed="rId13">
            <a:extLst>
              <a:ext uri="{28A0092B-C50C-407E-A947-70E740481C1C}">
                <a14:useLocalDpi xmlns:a14="http://schemas.microsoft.com/office/drawing/2010/main" val="0"/>
              </a:ext>
            </a:extLst>
          </a:blip>
          <a:srcRect b="10400"/>
          <a:stretch/>
        </p:blipFill>
        <p:spPr>
          <a:xfrm>
            <a:off x="2917126" y="4406784"/>
            <a:ext cx="896656" cy="1159143"/>
          </a:xfrm>
          <a:prstGeom prst="rect">
            <a:avLst/>
          </a:prstGeom>
        </p:spPr>
      </p:pic>
      <p:graphicFrame>
        <p:nvGraphicFramePr>
          <p:cNvPr id="16" name="Content Placeholder 4">
            <a:extLst>
              <a:ext uri="{FF2B5EF4-FFF2-40B4-BE49-F238E27FC236}">
                <a16:creationId xmlns:a16="http://schemas.microsoft.com/office/drawing/2014/main" id="{08B1E83A-639D-8E37-FC2B-4E25167C3FAA}"/>
              </a:ext>
            </a:extLst>
          </p:cNvPr>
          <p:cNvGraphicFramePr>
            <a:graphicFrameLocks noGrp="1"/>
          </p:cNvGraphicFramePr>
          <p:nvPr>
            <p:ph idx="1"/>
          </p:nvPr>
        </p:nvGraphicFramePr>
        <p:xfrm>
          <a:off x="442226" y="952610"/>
          <a:ext cx="11307548" cy="522435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015252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27BE-3CED-B997-6E43-A5CF23B9653E}"/>
              </a:ext>
            </a:extLst>
          </p:cNvPr>
          <p:cNvSpPr>
            <a:spLocks noGrp="1"/>
          </p:cNvSpPr>
          <p:nvPr>
            <p:ph type="title"/>
          </p:nvPr>
        </p:nvSpPr>
        <p:spPr/>
        <p:txBody>
          <a:bodyPr/>
          <a:lstStyle/>
          <a:p>
            <a:r>
              <a:rPr lang="en-US" dirty="0"/>
              <a:t>Eigendecomposition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97A6E-2A90-4BBA-79ED-ABBE86A8FA87}"/>
                  </a:ext>
                </a:extLst>
              </p:cNvPr>
              <p:cNvSpPr>
                <a:spLocks noGrp="1"/>
              </p:cNvSpPr>
              <p:nvPr>
                <p:ph idx="1"/>
              </p:nvPr>
            </p:nvSpPr>
            <p:spPr/>
            <p:txBody>
              <a:bodyPr/>
              <a:lstStyle/>
              <a:p>
                <a:pPr marL="0" indent="0">
                  <a:buNone/>
                </a:pPr>
                <a:r>
                  <a:rPr lang="en-US" dirty="0"/>
                  <a:t>An eigenvector of a </a:t>
                </a:r>
                <a:r>
                  <a:rPr lang="en-US" i="1" dirty="0"/>
                  <a:t>square</a:t>
                </a:r>
                <a:r>
                  <a:rPr lang="en-US" dirty="0"/>
                  <a:t> matrix </a:t>
                </a:r>
                <a14:m>
                  <m:oMath xmlns:m="http://schemas.openxmlformats.org/officeDocument/2006/math">
                    <m:r>
                      <a:rPr lang="de-DE" b="1" i="1" smtClean="0">
                        <a:latin typeface="Cambria Math" panose="02040503050406030204" pitchFamily="18" charset="0"/>
                      </a:rPr>
                      <m:t>𝑨</m:t>
                    </m:r>
                  </m:oMath>
                </a14:m>
                <a:r>
                  <a:rPr lang="en-US" dirty="0"/>
                  <a:t> is a non-zero vector </a:t>
                </a:r>
                <a14:m>
                  <m:oMath xmlns:m="http://schemas.openxmlformats.org/officeDocument/2006/math">
                    <m:r>
                      <a:rPr lang="de-DE" b="1" i="1" smtClean="0">
                        <a:latin typeface="Cambria Math" panose="02040503050406030204" pitchFamily="18" charset="0"/>
                      </a:rPr>
                      <m:t>𝒗</m:t>
                    </m:r>
                  </m:oMath>
                </a14:m>
                <a:r>
                  <a:rPr lang="en-US" dirty="0"/>
                  <a:t> such that multiplication by </a:t>
                </a:r>
                <a14:m>
                  <m:oMath xmlns:m="http://schemas.openxmlformats.org/officeDocument/2006/math">
                    <m:r>
                      <a:rPr lang="de-DE" b="1" i="1" smtClean="0">
                        <a:latin typeface="Cambria Math" panose="02040503050406030204" pitchFamily="18" charset="0"/>
                      </a:rPr>
                      <m:t>𝑨</m:t>
                    </m:r>
                  </m:oMath>
                </a14:m>
                <a:r>
                  <a:rPr lang="en-US" dirty="0"/>
                  <a:t> alters only the scale of </a:t>
                </a:r>
                <a14:m>
                  <m:oMath xmlns:m="http://schemas.openxmlformats.org/officeDocument/2006/math">
                    <m:r>
                      <a:rPr lang="de-DE" b="1" i="1" smtClean="0">
                        <a:latin typeface="Cambria Math" panose="02040503050406030204" pitchFamily="18" charset="0"/>
                      </a:rPr>
                      <m:t>𝒗</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𝑨𝒗</m:t>
                      </m:r>
                      <m:r>
                        <a:rPr lang="de-DE" b="0" i="1" smtClean="0">
                          <a:latin typeface="Cambria Math" panose="02040503050406030204" pitchFamily="18" charset="0"/>
                        </a:rPr>
                        <m:t>=</m:t>
                      </m:r>
                      <m:r>
                        <a:rPr lang="de-DE" b="0" i="1" smtClean="0">
                          <a:latin typeface="Cambria Math" panose="02040503050406030204" pitchFamily="18" charset="0"/>
                        </a:rPr>
                        <m:t>𝜆</m:t>
                      </m:r>
                      <m:r>
                        <a:rPr lang="de-DE" b="1" i="1" smtClean="0">
                          <a:latin typeface="Cambria Math" panose="02040503050406030204" pitchFamily="18" charset="0"/>
                        </a:rPr>
                        <m:t>𝒗</m:t>
                      </m:r>
                    </m:oMath>
                  </m:oMathPara>
                </a14:m>
                <a:endParaRPr lang="de-DE" b="1" dirty="0"/>
              </a:p>
              <a:p>
                <a:pPr marL="0" indent="0">
                  <a:buNone/>
                </a:pPr>
                <a:endParaRPr lang="en-US" b="1" dirty="0"/>
              </a:p>
              <a:p>
                <a:pPr marL="0" indent="0">
                  <a:buNone/>
                </a:pPr>
                <a:r>
                  <a:rPr lang="en-US" dirty="0"/>
                  <a:t>For example: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de-DE" b="0" i="1" smtClean="0">
                                    <a:latin typeface="Cambria Math" panose="02040503050406030204" pitchFamily="18" charset="0"/>
                                  </a:rPr>
                                  <m:t>2</m:t>
                                </m:r>
                              </m:e>
                              <m:e>
                                <m:r>
                                  <a:rPr lang="de-DE" b="0" i="1" smtClean="0">
                                    <a:latin typeface="Cambria Math" panose="02040503050406030204" pitchFamily="18" charset="0"/>
                                  </a:rPr>
                                  <m:t>3</m:t>
                                </m:r>
                              </m:e>
                            </m:mr>
                            <m:mr>
                              <m:e>
                                <m:r>
                                  <a:rPr lang="de-DE" b="0" i="1" smtClean="0">
                                    <a:latin typeface="Cambria Math" panose="02040503050406030204" pitchFamily="18" charset="0"/>
                                  </a:rPr>
                                  <m:t>2</m:t>
                                </m:r>
                              </m:e>
                              <m:e>
                                <m:r>
                                  <a:rPr lang="de-DE" b="0" i="1" smtClean="0">
                                    <a:latin typeface="Cambria Math" panose="02040503050406030204" pitchFamily="18" charset="0"/>
                                  </a:rPr>
                                  <m:t>1</m:t>
                                </m:r>
                              </m:e>
                            </m:mr>
                          </m:m>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3</m:t>
                                </m:r>
                              </m:e>
                            </m:mr>
                            <m:mr>
                              <m:e>
                                <m:r>
                                  <a:rPr lang="de-DE" i="1">
                                    <a:latin typeface="Cambria Math" panose="02040503050406030204" pitchFamily="18" charset="0"/>
                                  </a:rPr>
                                  <m:t>2</m:t>
                                </m:r>
                              </m:e>
                            </m:mr>
                          </m:m>
                        </m:e>
                      </m:d>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b="0" i="1" smtClean="0">
                                    <a:latin typeface="Cambria Math" panose="02040503050406030204" pitchFamily="18" charset="0"/>
                                  </a:rPr>
                                  <m:t>1</m:t>
                                </m:r>
                                <m:r>
                                  <a:rPr lang="de-DE" b="0" i="1" smtClean="0">
                                    <a:latin typeface="Cambria Math" panose="02040503050406030204" pitchFamily="18" charset="0"/>
                                  </a:rPr>
                                  <m:t>2</m:t>
                                </m:r>
                              </m:e>
                            </m:mr>
                            <m:mr>
                              <m:e>
                                <m:r>
                                  <a:rPr lang="de-DE" b="0" i="1" smtClean="0">
                                    <a:latin typeface="Cambria Math" panose="02040503050406030204" pitchFamily="18" charset="0"/>
                                  </a:rPr>
                                  <m:t>8</m:t>
                                </m:r>
                              </m:e>
                            </m:mr>
                          </m:m>
                        </m:e>
                      </m:d>
                      <m:r>
                        <a:rPr lang="de-DE" b="0" i="1" smtClean="0">
                          <a:latin typeface="Cambria Math" panose="02040503050406030204" pitchFamily="18" charset="0"/>
                        </a:rPr>
                        <m:t>=4⋅</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3</m:t>
                                </m:r>
                              </m:e>
                            </m:mr>
                            <m:mr>
                              <m:e>
                                <m:r>
                                  <a:rPr lang="de-DE" i="1">
                                    <a:latin typeface="Cambria Math" panose="02040503050406030204" pitchFamily="18" charset="0"/>
                                  </a:rPr>
                                  <m:t>2</m:t>
                                </m:r>
                              </m:e>
                            </m:mr>
                          </m:m>
                        </m:e>
                      </m:d>
                    </m:oMath>
                  </m:oMathPara>
                </a14:m>
                <a:endParaRPr lang="en-US" dirty="0"/>
              </a:p>
            </p:txBody>
          </p:sp>
        </mc:Choice>
        <mc:Fallback xmlns="">
          <p:sp>
            <p:nvSpPr>
              <p:cNvPr id="3" name="Content Placeholder 2">
                <a:extLst>
                  <a:ext uri="{FF2B5EF4-FFF2-40B4-BE49-F238E27FC236}">
                    <a16:creationId xmlns:a16="http://schemas.microsoft.com/office/drawing/2014/main" id="{EC997A6E-2A90-4BBA-79ED-ABBE86A8FA87}"/>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4167883-B45B-2E4C-D845-084ED2189F8E}"/>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4F2874DD-C52C-2A0C-8040-DB43C80B09A1}"/>
              </a:ext>
            </a:extLst>
          </p:cNvPr>
          <p:cNvSpPr>
            <a:spLocks noGrp="1"/>
          </p:cNvSpPr>
          <p:nvPr>
            <p:ph type="sldNum" sz="quarter" idx="12"/>
          </p:nvPr>
        </p:nvSpPr>
        <p:spPr/>
        <p:txBody>
          <a:bodyPr/>
          <a:lstStyle/>
          <a:p>
            <a:fld id="{88CEC222-F6AB-A647-80E8-FAB06E4B4BEB}" type="slidenum">
              <a:rPr lang="en-US" smtClean="0"/>
              <a:t>40</a:t>
            </a:fld>
            <a:endParaRPr lang="en-US" dirty="0"/>
          </a:p>
        </p:txBody>
      </p:sp>
    </p:spTree>
    <p:extLst>
      <p:ext uri="{BB962C8B-B14F-4D97-AF65-F5344CB8AC3E}">
        <p14:creationId xmlns:p14="http://schemas.microsoft.com/office/powerpoint/2010/main" val="2591041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8A634-00D8-083D-CBE9-A36D983A00DB}"/>
              </a:ext>
            </a:extLst>
          </p:cNvPr>
          <p:cNvSpPr>
            <a:spLocks noGrp="1"/>
          </p:cNvSpPr>
          <p:nvPr>
            <p:ph type="title"/>
          </p:nvPr>
        </p:nvSpPr>
        <p:spPr/>
        <p:txBody>
          <a:bodyPr/>
          <a:lstStyle/>
          <a:p>
            <a:r>
              <a:rPr lang="en-US" dirty="0"/>
              <a:t>Singular value decomposition (SVD)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F14D3A-C988-FF64-612A-A7D01FDC14DF}"/>
                  </a:ext>
                </a:extLst>
              </p:cNvPr>
              <p:cNvSpPr>
                <a:spLocks noGrp="1"/>
              </p:cNvSpPr>
              <p:nvPr>
                <p:ph idx="1"/>
              </p:nvPr>
            </p:nvSpPr>
            <p:spPr/>
            <p:txBody>
              <a:bodyPr/>
              <a:lstStyle/>
              <a:p>
                <a:pPr marL="0" indent="0">
                  <a:buNone/>
                </a:pPr>
                <a:r>
                  <a:rPr lang="en-US" dirty="0"/>
                  <a:t>The SVD of </a:t>
                </a:r>
                <a14:m>
                  <m:oMath xmlns:m="http://schemas.openxmlformats.org/officeDocument/2006/math">
                    <m:r>
                      <a:rPr lang="de-DE" b="1" i="1" smtClean="0">
                        <a:latin typeface="Cambria Math" panose="02040503050406030204" pitchFamily="18" charset="0"/>
                      </a:rPr>
                      <m:t>𝑿</m:t>
                    </m:r>
                  </m:oMath>
                </a14:m>
                <a:r>
                  <a:rPr lang="en-US" dirty="0"/>
                  <a:t> is defined as the decomposition </a:t>
                </a:r>
                <a14:m>
                  <m:oMath xmlns:m="http://schemas.openxmlformats.org/officeDocument/2006/math">
                    <m:r>
                      <a:rPr lang="de-DE" b="1" i="1" smtClean="0">
                        <a:latin typeface="Cambria Math" panose="02040503050406030204" pitchFamily="18" charset="0"/>
                      </a:rPr>
                      <m:t>𝑿</m:t>
                    </m:r>
                    <m:r>
                      <a:rPr lang="de-DE" b="0" i="1" smtClean="0">
                        <a:latin typeface="Cambria Math" panose="02040503050406030204" pitchFamily="18" charset="0"/>
                      </a:rPr>
                      <m:t>=</m:t>
                    </m:r>
                    <m:r>
                      <a:rPr lang="de-DE" b="1" i="1" smtClean="0">
                        <a:latin typeface="Cambria Math" panose="02040503050406030204" pitchFamily="18" charset="0"/>
                      </a:rPr>
                      <m:t>𝑼</m:t>
                    </m:r>
                    <m:r>
                      <a:rPr lang="de-DE" b="1" i="0" smtClean="0">
                        <a:latin typeface="Cambria Math" panose="02040503050406030204" pitchFamily="18" charset="0"/>
                      </a:rPr>
                      <m:t>𝚺</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𝑽</m:t>
                        </m:r>
                      </m:e>
                      <m:sup>
                        <m:r>
                          <a:rPr lang="de-DE" b="0" i="1" smtClean="0">
                            <a:latin typeface="Cambria Math" panose="02040503050406030204" pitchFamily="18" charset="0"/>
                          </a:rPr>
                          <m:t>𝑇</m:t>
                        </m:r>
                      </m:sup>
                    </m:sSup>
                  </m:oMath>
                </a14:m>
                <a:r>
                  <a:rPr lang="en-US" dirty="0"/>
                  <a:t>.</a:t>
                </a:r>
              </a:p>
            </p:txBody>
          </p:sp>
        </mc:Choice>
        <mc:Fallback xmlns="">
          <p:sp>
            <p:nvSpPr>
              <p:cNvPr id="3" name="Content Placeholder 2">
                <a:extLst>
                  <a:ext uri="{FF2B5EF4-FFF2-40B4-BE49-F238E27FC236}">
                    <a16:creationId xmlns:a16="http://schemas.microsoft.com/office/drawing/2014/main" id="{1EF14D3A-C988-FF64-612A-A7D01FDC14DF}"/>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96A1583-E15A-E9FE-3E63-D2732BEC573C}"/>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D39622BA-C56D-5AED-9BA5-2E693ADEBED0}"/>
              </a:ext>
            </a:extLst>
          </p:cNvPr>
          <p:cNvSpPr>
            <a:spLocks noGrp="1"/>
          </p:cNvSpPr>
          <p:nvPr>
            <p:ph type="sldNum" sz="quarter" idx="12"/>
          </p:nvPr>
        </p:nvSpPr>
        <p:spPr/>
        <p:txBody>
          <a:bodyPr/>
          <a:lstStyle/>
          <a:p>
            <a:fld id="{88CEC222-F6AB-A647-80E8-FAB06E4B4BEB}" type="slidenum">
              <a:rPr lang="en-US" smtClean="0"/>
              <a:t>41</a:t>
            </a:fld>
            <a:endParaRPr lang="en-US" dirty="0"/>
          </a:p>
        </p:txBody>
      </p:sp>
      <p:pic>
        <p:nvPicPr>
          <p:cNvPr id="7" name="Picture 6" descr="A diagram of mathematical equations&#10;&#10;Description automatically generated">
            <a:extLst>
              <a:ext uri="{FF2B5EF4-FFF2-40B4-BE49-F238E27FC236}">
                <a16:creationId xmlns:a16="http://schemas.microsoft.com/office/drawing/2014/main" id="{04B85DE6-14B0-080C-EDE3-DDC4784E1BD6}"/>
              </a:ext>
            </a:extLst>
          </p:cNvPr>
          <p:cNvPicPr>
            <a:picLocks noChangeAspect="1"/>
          </p:cNvPicPr>
          <p:nvPr/>
        </p:nvPicPr>
        <p:blipFill>
          <a:blip r:embed="rId3"/>
          <a:stretch>
            <a:fillRect/>
          </a:stretch>
        </p:blipFill>
        <p:spPr>
          <a:xfrm>
            <a:off x="1911524" y="2875480"/>
            <a:ext cx="3556358" cy="3233053"/>
          </a:xfrm>
          <a:prstGeom prst="rect">
            <a:avLst/>
          </a:prstGeom>
        </p:spPr>
      </p:pic>
      <p:pic>
        <p:nvPicPr>
          <p:cNvPr id="9" name="Picture 8" descr="A screenshot of a math game&#10;&#10;Description automatically generated">
            <a:extLst>
              <a:ext uri="{FF2B5EF4-FFF2-40B4-BE49-F238E27FC236}">
                <a16:creationId xmlns:a16="http://schemas.microsoft.com/office/drawing/2014/main" id="{CDCF46B2-33FC-343B-8D20-40A11EDCACBE}"/>
              </a:ext>
            </a:extLst>
          </p:cNvPr>
          <p:cNvPicPr>
            <a:picLocks noChangeAspect="1"/>
          </p:cNvPicPr>
          <p:nvPr/>
        </p:nvPicPr>
        <p:blipFill>
          <a:blip r:embed="rId4"/>
          <a:stretch>
            <a:fillRect/>
          </a:stretch>
        </p:blipFill>
        <p:spPr>
          <a:xfrm>
            <a:off x="6897163" y="2498425"/>
            <a:ext cx="3426874" cy="3994450"/>
          </a:xfrm>
          <a:prstGeom prst="rect">
            <a:avLst/>
          </a:prstGeom>
        </p:spPr>
      </p:pic>
    </p:spTree>
    <p:extLst>
      <p:ext uri="{BB962C8B-B14F-4D97-AF65-F5344CB8AC3E}">
        <p14:creationId xmlns:p14="http://schemas.microsoft.com/office/powerpoint/2010/main" val="3696338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3557-BE95-03D6-1AA5-D7E2A0441E27}"/>
              </a:ext>
            </a:extLst>
          </p:cNvPr>
          <p:cNvSpPr>
            <a:spLocks noGrp="1"/>
          </p:cNvSpPr>
          <p:nvPr>
            <p:ph type="title"/>
          </p:nvPr>
        </p:nvSpPr>
        <p:spPr/>
        <p:txBody>
          <a:bodyPr/>
          <a:lstStyle/>
          <a:p>
            <a:r>
              <a:rPr lang="en-US" dirty="0"/>
              <a:t>Eigendecomposition vs. 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A9E95D-0F53-5E54-2ECD-557D6601AA50}"/>
                  </a:ext>
                </a:extLst>
              </p:cNvPr>
              <p:cNvSpPr>
                <a:spLocks noGrp="1"/>
              </p:cNvSpPr>
              <p:nvPr>
                <p:ph idx="1"/>
              </p:nvPr>
            </p:nvSpPr>
            <p:spPr/>
            <p:txBody>
              <a:bodyPr>
                <a:normAutofit fontScale="92500" lnSpcReduction="20000"/>
              </a:bodyPr>
              <a:lstStyle/>
              <a:p>
                <a:pPr marL="0" indent="0">
                  <a:buNone/>
                </a:pPr>
                <a:r>
                  <a:rPr lang="en-US" dirty="0"/>
                  <a:t>Using the SVD of </a:t>
                </a:r>
                <a14:m>
                  <m:oMath xmlns:m="http://schemas.openxmlformats.org/officeDocument/2006/math">
                    <m:r>
                      <a:rPr lang="de-DE" b="1" i="1" smtClean="0">
                        <a:latin typeface="Cambria Math" panose="02040503050406030204" pitchFamily="18" charset="0"/>
                      </a:rPr>
                      <m:t>𝑿</m:t>
                    </m:r>
                  </m:oMath>
                </a14:m>
                <a:r>
                  <a:rPr lang="en-US" dirty="0"/>
                  <a:t>, we can express the covariance matrix of </a:t>
                </a:r>
                <a14:m>
                  <m:oMath xmlns:m="http://schemas.openxmlformats.org/officeDocument/2006/math">
                    <m:r>
                      <a:rPr lang="de-DE" b="1" i="1" smtClean="0">
                        <a:latin typeface="Cambria Math" panose="02040503050406030204" pitchFamily="18" charset="0"/>
                      </a:rPr>
                      <m:t>𝑿</m:t>
                    </m:r>
                  </m:oMath>
                </a14:m>
                <a:r>
                  <a:rPr lang="en-US" dirty="0"/>
                  <a:t>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𝐊</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𝑚</m:t>
                          </m:r>
                          <m:r>
                            <a:rPr lang="de-DE" b="0" i="1" smtClean="0">
                              <a:latin typeface="Cambria Math" panose="02040503050406030204" pitchFamily="18" charset="0"/>
                            </a:rPr>
                            <m:t>−1</m:t>
                          </m:r>
                        </m:den>
                      </m:f>
                      <m:sSup>
                        <m:sSupPr>
                          <m:ctrlPr>
                            <a:rPr lang="de-DE" b="0" i="1" smtClean="0">
                              <a:latin typeface="Cambria Math" panose="02040503050406030204" pitchFamily="18" charset="0"/>
                            </a:rPr>
                          </m:ctrlPr>
                        </m:sSupPr>
                        <m:e>
                          <m:r>
                            <a:rPr lang="de-DE" b="1" i="1" smtClean="0">
                              <a:latin typeface="Cambria Math" panose="02040503050406030204" pitchFamily="18" charset="0"/>
                            </a:rPr>
                            <m:t>𝑿</m:t>
                          </m:r>
                        </m:e>
                        <m:sup>
                          <m:r>
                            <a:rPr lang="de-DE" b="0" i="1" smtClean="0">
                              <a:latin typeface="Cambria Math" panose="02040503050406030204" pitchFamily="18" charset="0"/>
                            </a:rPr>
                            <m:t>𝑇</m:t>
                          </m:r>
                        </m:sup>
                      </m:sSup>
                      <m:r>
                        <a:rPr lang="de-DE" b="1" i="1" smtClean="0">
                          <a:latin typeface="Cambria Math" panose="02040503050406030204" pitchFamily="18" charset="0"/>
                        </a:rPr>
                        <m:t>𝑿</m:t>
                      </m:r>
                      <m:r>
                        <a:rPr lang="de-DE" b="1"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𝑚</m:t>
                          </m:r>
                          <m:r>
                            <a:rPr lang="de-DE" i="1">
                              <a:latin typeface="Cambria Math" panose="02040503050406030204" pitchFamily="18" charset="0"/>
                            </a:rPr>
                            <m:t>−1</m:t>
                          </m:r>
                        </m:den>
                      </m:f>
                      <m:sSup>
                        <m:sSupPr>
                          <m:ctrlPr>
                            <a:rPr lang="de-DE" b="1" i="1" smtClean="0">
                              <a:latin typeface="Cambria Math" panose="02040503050406030204" pitchFamily="18" charset="0"/>
                            </a:rPr>
                          </m:ctrlPr>
                        </m:sSupPr>
                        <m:e>
                          <m:d>
                            <m:dPr>
                              <m:ctrlPr>
                                <a:rPr lang="de-DE" b="1" i="1" smtClean="0">
                                  <a:latin typeface="Cambria Math" panose="02040503050406030204" pitchFamily="18" charset="0"/>
                                </a:rPr>
                              </m:ctrlPr>
                            </m:dPr>
                            <m:e>
                              <m:r>
                                <a:rPr lang="de-DE" b="1" i="1">
                                  <a:latin typeface="Cambria Math" panose="02040503050406030204" pitchFamily="18" charset="0"/>
                                </a:rPr>
                                <m:t>𝑼</m:t>
                              </m:r>
                              <m:r>
                                <a:rPr lang="de-DE" b="1">
                                  <a:latin typeface="Cambria Math" panose="02040503050406030204" pitchFamily="18" charset="0"/>
                                </a:rPr>
                                <m:t>𝚺</m:t>
                              </m:r>
                              <m:sSup>
                                <m:sSupPr>
                                  <m:ctrlPr>
                                    <a:rPr lang="de-DE" i="1">
                                      <a:latin typeface="Cambria Math" panose="02040503050406030204" pitchFamily="18" charset="0"/>
                                    </a:rPr>
                                  </m:ctrlPr>
                                </m:sSupPr>
                                <m:e>
                                  <m:r>
                                    <a:rPr lang="de-DE" b="1" i="1" smtClean="0">
                                      <a:latin typeface="Cambria Math" panose="02040503050406030204" pitchFamily="18" charset="0"/>
                                    </a:rPr>
                                    <m:t>𝑽</m:t>
                                  </m:r>
                                </m:e>
                                <m:sup>
                                  <m:r>
                                    <a:rPr lang="de-DE" i="1">
                                      <a:latin typeface="Cambria Math" panose="02040503050406030204" pitchFamily="18" charset="0"/>
                                    </a:rPr>
                                    <m:t>𝑇</m:t>
                                  </m:r>
                                </m:sup>
                              </m:sSup>
                            </m:e>
                          </m:d>
                        </m:e>
                        <m:sup>
                          <m:r>
                            <a:rPr lang="de-DE" b="0" i="1" smtClean="0">
                              <a:latin typeface="Cambria Math" panose="02040503050406030204" pitchFamily="18" charset="0"/>
                            </a:rPr>
                            <m:t>𝑇</m:t>
                          </m:r>
                        </m:sup>
                      </m:sSup>
                      <m:r>
                        <a:rPr lang="de-DE" b="1" i="1">
                          <a:latin typeface="Cambria Math" panose="02040503050406030204" pitchFamily="18" charset="0"/>
                        </a:rPr>
                        <m:t>𝑼</m:t>
                      </m:r>
                      <m:r>
                        <a:rPr lang="de-DE" b="1">
                          <a:latin typeface="Cambria Math" panose="02040503050406030204" pitchFamily="18" charset="0"/>
                        </a:rPr>
                        <m:t>𝚺</m:t>
                      </m:r>
                      <m:sSup>
                        <m:sSupPr>
                          <m:ctrlPr>
                            <a:rPr lang="de-DE" i="1">
                              <a:latin typeface="Cambria Math" panose="02040503050406030204" pitchFamily="18" charset="0"/>
                            </a:rPr>
                          </m:ctrlPr>
                        </m:sSupPr>
                        <m:e>
                          <m:r>
                            <a:rPr lang="de-DE" b="1" i="1" smtClean="0">
                              <a:latin typeface="Cambria Math" panose="02040503050406030204" pitchFamily="18" charset="0"/>
                            </a:rPr>
                            <m:t>𝑽</m:t>
                          </m:r>
                        </m:e>
                        <m:sup>
                          <m:r>
                            <a:rPr lang="de-DE" i="1">
                              <a:latin typeface="Cambria Math" panose="02040503050406030204" pitchFamily="18" charset="0"/>
                            </a:rPr>
                            <m:t>𝑇</m:t>
                          </m:r>
                        </m:sup>
                      </m:sSup>
                    </m:oMath>
                  </m:oMathPara>
                </a14:m>
                <a:endParaRPr lang="de-DE" dirty="0"/>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𝑚</m:t>
                          </m:r>
                          <m:r>
                            <a:rPr lang="de-DE" i="1">
                              <a:latin typeface="Cambria Math" panose="02040503050406030204" pitchFamily="18" charset="0"/>
                            </a:rPr>
                            <m:t>−1</m:t>
                          </m:r>
                        </m:den>
                      </m:f>
                      <m:r>
                        <a:rPr lang="de-DE" b="1" i="1" smtClean="0">
                          <a:latin typeface="Cambria Math" panose="02040503050406030204" pitchFamily="18" charset="0"/>
                        </a:rPr>
                        <m:t>𝑽</m:t>
                      </m:r>
                      <m:sSup>
                        <m:sSupPr>
                          <m:ctrlPr>
                            <a:rPr lang="de-DE" b="0" i="1" smtClean="0">
                              <a:latin typeface="Cambria Math" panose="02040503050406030204" pitchFamily="18" charset="0"/>
                            </a:rPr>
                          </m:ctrlPr>
                        </m:sSupPr>
                        <m:e>
                          <m:r>
                            <a:rPr lang="de-DE" b="1" i="0" smtClean="0">
                              <a:latin typeface="Cambria Math" panose="02040503050406030204" pitchFamily="18" charset="0"/>
                            </a:rPr>
                            <m:t>𝚺</m:t>
                          </m:r>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r>
                            <a:rPr lang="de-DE" b="1" i="1" smtClean="0">
                              <a:latin typeface="Cambria Math" panose="02040503050406030204" pitchFamily="18" charset="0"/>
                            </a:rPr>
                            <m:t>𝑼</m:t>
                          </m:r>
                        </m:e>
                        <m:sup>
                          <m:r>
                            <a:rPr lang="de-DE" b="0" i="1" smtClean="0">
                              <a:latin typeface="Cambria Math" panose="02040503050406030204" pitchFamily="18" charset="0"/>
                            </a:rPr>
                            <m:t>𝑇</m:t>
                          </m:r>
                        </m:sup>
                      </m:sSup>
                      <m:r>
                        <a:rPr lang="de-DE" b="1" i="1" smtClean="0">
                          <a:latin typeface="Cambria Math" panose="02040503050406030204" pitchFamily="18" charset="0"/>
                        </a:rPr>
                        <m:t>𝑼</m:t>
                      </m:r>
                      <m:r>
                        <a:rPr lang="de-DE" b="1" i="0" smtClean="0">
                          <a:latin typeface="Cambria Math" panose="02040503050406030204" pitchFamily="18" charset="0"/>
                        </a:rPr>
                        <m:t>𝚺</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𝑽</m:t>
                          </m:r>
                        </m:e>
                        <m:sup>
                          <m:r>
                            <a:rPr lang="de-DE" b="0" i="1" smtClean="0">
                              <a:latin typeface="Cambria Math" panose="02040503050406030204" pitchFamily="18" charset="0"/>
                            </a:rPr>
                            <m:t>𝑇</m:t>
                          </m:r>
                        </m:sup>
                      </m:sSup>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𝑚</m:t>
                          </m:r>
                          <m:r>
                            <a:rPr lang="de-DE" i="1">
                              <a:latin typeface="Cambria Math" panose="02040503050406030204" pitchFamily="18" charset="0"/>
                            </a:rPr>
                            <m:t>−1</m:t>
                          </m:r>
                        </m:den>
                      </m:f>
                      <m:r>
                        <a:rPr lang="de-DE" b="1" i="1" smtClean="0">
                          <a:latin typeface="Cambria Math" panose="02040503050406030204" pitchFamily="18" charset="0"/>
                        </a:rPr>
                        <m:t>𝑽</m:t>
                      </m:r>
                      <m:sSup>
                        <m:sSupPr>
                          <m:ctrlPr>
                            <a:rPr lang="de-DE" b="0" i="1" smtClean="0">
                              <a:latin typeface="Cambria Math" panose="02040503050406030204" pitchFamily="18" charset="0"/>
                            </a:rPr>
                          </m:ctrlPr>
                        </m:sSupPr>
                        <m:e>
                          <m:r>
                            <a:rPr lang="de-DE" b="1" i="0" smtClean="0">
                              <a:latin typeface="Cambria Math" panose="02040503050406030204" pitchFamily="18" charset="0"/>
                            </a:rPr>
                            <m:t>𝚺</m:t>
                          </m:r>
                        </m:e>
                        <m:sup>
                          <m:r>
                            <a:rPr lang="de-DE" b="0" i="1" smtClean="0">
                              <a:latin typeface="Cambria Math" panose="02040503050406030204" pitchFamily="18" charset="0"/>
                            </a:rPr>
                            <m:t>2</m:t>
                          </m:r>
                        </m:sup>
                      </m:sSup>
                      <m:sSup>
                        <m:sSupPr>
                          <m:ctrlPr>
                            <a:rPr lang="de-DE" b="0" i="1" smtClean="0">
                              <a:latin typeface="Cambria Math" panose="02040503050406030204" pitchFamily="18" charset="0"/>
                            </a:rPr>
                          </m:ctrlPr>
                        </m:sSupPr>
                        <m:e>
                          <m:r>
                            <a:rPr lang="de-DE" b="1" i="1" smtClean="0">
                              <a:latin typeface="Cambria Math" panose="02040503050406030204" pitchFamily="18" charset="0"/>
                            </a:rPr>
                            <m:t>𝑽</m:t>
                          </m:r>
                        </m:e>
                        <m:sup>
                          <m:r>
                            <a:rPr lang="de-DE" b="0" i="1" smtClean="0">
                              <a:latin typeface="Cambria Math" panose="02040503050406030204" pitchFamily="18" charset="0"/>
                            </a:rPr>
                            <m:t>𝑇</m:t>
                          </m:r>
                        </m:sup>
                      </m:sSup>
                    </m:oMath>
                  </m:oMathPara>
                </a14:m>
                <a:endParaRPr lang="de-DE" b="0" dirty="0"/>
              </a:p>
              <a:p>
                <a:pPr marL="0" indent="0">
                  <a:buNone/>
                </a:pPr>
                <a:endParaRPr lang="en-US" dirty="0"/>
              </a:p>
              <a:p>
                <a:pPr marL="0" indent="0">
                  <a:buNone/>
                </a:pPr>
                <a:r>
                  <a:rPr lang="en-US" dirty="0"/>
                  <a:t>We use the fact that </a:t>
                </a:r>
                <a14:m>
                  <m:oMath xmlns:m="http://schemas.openxmlformats.org/officeDocument/2006/math">
                    <m:sSup>
                      <m:sSupPr>
                        <m:ctrlPr>
                          <a:rPr lang="de-DE" b="0" i="1" smtClean="0">
                            <a:latin typeface="Cambria Math" panose="02040503050406030204" pitchFamily="18" charset="0"/>
                          </a:rPr>
                        </m:ctrlPr>
                      </m:sSupPr>
                      <m:e>
                        <m:r>
                          <a:rPr lang="de-DE" b="1" i="1" smtClean="0">
                            <a:latin typeface="Cambria Math" panose="02040503050406030204" pitchFamily="18" charset="0"/>
                          </a:rPr>
                          <m:t>𝑼</m:t>
                        </m:r>
                      </m:e>
                      <m:sup>
                        <m:r>
                          <a:rPr lang="de-DE" b="0" i="1" smtClean="0">
                            <a:latin typeface="Cambria Math" panose="02040503050406030204" pitchFamily="18" charset="0"/>
                          </a:rPr>
                          <m:t>𝑇</m:t>
                        </m:r>
                      </m:sup>
                    </m:sSup>
                    <m:r>
                      <a:rPr lang="de-DE" b="1" i="1" smtClean="0">
                        <a:latin typeface="Cambria Math" panose="02040503050406030204" pitchFamily="18" charset="0"/>
                      </a:rPr>
                      <m:t>𝑼</m:t>
                    </m:r>
                    <m:r>
                      <a:rPr lang="de-DE" b="0" i="1" smtClean="0">
                        <a:latin typeface="Cambria Math" panose="02040503050406030204" pitchFamily="18" charset="0"/>
                      </a:rPr>
                      <m:t>=</m:t>
                    </m:r>
                    <m:r>
                      <a:rPr lang="de-DE" b="1" i="1" smtClean="0">
                        <a:latin typeface="Cambria Math" panose="02040503050406030204" pitchFamily="18" charset="0"/>
                      </a:rPr>
                      <m:t>𝑰</m:t>
                    </m:r>
                  </m:oMath>
                </a14:m>
                <a:r>
                  <a:rPr lang="en-US" dirty="0"/>
                  <a:t>, because </a:t>
                </a:r>
                <a14:m>
                  <m:oMath xmlns:m="http://schemas.openxmlformats.org/officeDocument/2006/math">
                    <m:r>
                      <a:rPr lang="de-DE" b="1" i="1" smtClean="0">
                        <a:latin typeface="Cambria Math" panose="02040503050406030204" pitchFamily="18" charset="0"/>
                      </a:rPr>
                      <m:t>𝑼</m:t>
                    </m:r>
                  </m:oMath>
                </a14:m>
                <a:r>
                  <a:rPr lang="en-US" dirty="0"/>
                  <a:t> is defined to be orthogonal.</a:t>
                </a:r>
              </a:p>
              <a:p>
                <a:pPr marL="0" indent="0">
                  <a:buNone/>
                </a:pPr>
                <a:r>
                  <a:rPr lang="en-US" dirty="0"/>
                  <a:t>So, we can conclude that obtaining an eigendecomposition of the covariance matrix </a:t>
                </a:r>
                <a14:m>
                  <m:oMath xmlns:m="http://schemas.openxmlformats.org/officeDocument/2006/math">
                    <m:r>
                      <a:rPr lang="en-US" b="1" i="1" smtClean="0">
                        <a:latin typeface="Cambria Math" panose="02040503050406030204" pitchFamily="18" charset="0"/>
                      </a:rPr>
                      <m:t>𝑲</m:t>
                    </m:r>
                  </m:oMath>
                </a14:m>
                <a:r>
                  <a:rPr lang="en-US" dirty="0"/>
                  <a:t> can also be achieved by performing an SVD on the data matrix </a:t>
                </a:r>
                <a14:m>
                  <m:oMath xmlns:m="http://schemas.openxmlformats.org/officeDocument/2006/math">
                    <m:r>
                      <a:rPr lang="en-US" b="1" i="1" smtClean="0">
                        <a:latin typeface="Cambria Math" panose="02040503050406030204" pitchFamily="18" charset="0"/>
                      </a:rPr>
                      <m:t>𝑿</m:t>
                    </m:r>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6A9E95D-0F53-5E54-2ECD-557D6601AA50}"/>
                  </a:ext>
                </a:extLst>
              </p:cNvPr>
              <p:cNvSpPr>
                <a:spLocks noGrp="1" noRot="1" noChangeAspect="1" noMove="1" noResize="1" noEditPoints="1" noAdjustHandles="1" noChangeArrowheads="1" noChangeShapeType="1" noTextEdit="1"/>
              </p:cNvSpPr>
              <p:nvPr>
                <p:ph idx="1"/>
              </p:nvPr>
            </p:nvSpPr>
            <p:spPr>
              <a:blipFill>
                <a:blip r:embed="rId3"/>
                <a:stretch>
                  <a:fillRect l="-1086" t="-3488" b="-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A080F4-C8E7-8992-12E8-D247CE91AE9A}"/>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E19B6E1D-5938-055B-19EE-C258A86864BA}"/>
              </a:ext>
            </a:extLst>
          </p:cNvPr>
          <p:cNvSpPr>
            <a:spLocks noGrp="1"/>
          </p:cNvSpPr>
          <p:nvPr>
            <p:ph type="sldNum" sz="quarter" idx="12"/>
          </p:nvPr>
        </p:nvSpPr>
        <p:spPr/>
        <p:txBody>
          <a:bodyPr/>
          <a:lstStyle/>
          <a:p>
            <a:fld id="{88CEC222-F6AB-A647-80E8-FAB06E4B4BEB}" type="slidenum">
              <a:rPr lang="en-US" smtClean="0"/>
              <a:t>42</a:t>
            </a:fld>
            <a:endParaRPr lang="en-US" dirty="0"/>
          </a:p>
        </p:txBody>
      </p:sp>
      <p:sp>
        <p:nvSpPr>
          <p:cNvPr id="6" name="Oval 5">
            <a:extLst>
              <a:ext uri="{FF2B5EF4-FFF2-40B4-BE49-F238E27FC236}">
                <a16:creationId xmlns:a16="http://schemas.microsoft.com/office/drawing/2014/main" id="{5BCF367D-84AF-F849-AA5B-C045FF4266C8}"/>
              </a:ext>
            </a:extLst>
          </p:cNvPr>
          <p:cNvSpPr/>
          <p:nvPr/>
        </p:nvSpPr>
        <p:spPr>
          <a:xfrm>
            <a:off x="7630885" y="3565003"/>
            <a:ext cx="1293223" cy="769393"/>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96B4C0B-2AA4-CBCD-8818-44E38E16A856}"/>
                  </a:ext>
                </a:extLst>
              </p:cNvPr>
              <p:cNvSpPr txBox="1"/>
              <p:nvPr/>
            </p:nvSpPr>
            <p:spPr>
              <a:xfrm>
                <a:off x="8924108" y="3429000"/>
                <a:ext cx="2268611" cy="923330"/>
              </a:xfrm>
              <a:prstGeom prst="rect">
                <a:avLst/>
              </a:prstGeom>
              <a:noFill/>
            </p:spPr>
            <p:txBody>
              <a:bodyPr wrap="square" rtlCol="0">
                <a:spAutoFit/>
              </a:bodyPr>
              <a:lstStyle/>
              <a:p>
                <a:r>
                  <a:rPr lang="en-US" dirty="0"/>
                  <a:t>This is an eigendecomposition of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𝑿</m:t>
                        </m:r>
                      </m:e>
                      <m:sup>
                        <m:r>
                          <a:rPr lang="en-US" i="1" smtClean="0">
                            <a:latin typeface="Cambria Math" panose="02040503050406030204" pitchFamily="18" charset="0"/>
                          </a:rPr>
                          <m:t>𝑇</m:t>
                        </m:r>
                      </m:sup>
                    </m:sSup>
                    <m:r>
                      <a:rPr lang="en-US" b="1" i="1" smtClean="0">
                        <a:latin typeface="Cambria Math" panose="02040503050406030204" pitchFamily="18" charset="0"/>
                      </a:rPr>
                      <m:t>𝑿</m:t>
                    </m:r>
                  </m:oMath>
                </a14:m>
                <a:r>
                  <a:rPr lang="en-US" dirty="0"/>
                  <a:t>!</a:t>
                </a:r>
              </a:p>
            </p:txBody>
          </p:sp>
        </mc:Choice>
        <mc:Fallback>
          <p:sp>
            <p:nvSpPr>
              <p:cNvPr id="7" name="TextBox 6">
                <a:extLst>
                  <a:ext uri="{FF2B5EF4-FFF2-40B4-BE49-F238E27FC236}">
                    <a16:creationId xmlns:a16="http://schemas.microsoft.com/office/drawing/2014/main" id="{C96B4C0B-2AA4-CBCD-8818-44E38E16A856}"/>
                  </a:ext>
                </a:extLst>
              </p:cNvPr>
              <p:cNvSpPr txBox="1">
                <a:spLocks noRot="1" noChangeAspect="1" noMove="1" noResize="1" noEditPoints="1" noAdjustHandles="1" noChangeArrowheads="1" noChangeShapeType="1" noTextEdit="1"/>
              </p:cNvSpPr>
              <p:nvPr/>
            </p:nvSpPr>
            <p:spPr>
              <a:xfrm>
                <a:off x="8924108" y="3429000"/>
                <a:ext cx="2268611" cy="923330"/>
              </a:xfrm>
              <a:prstGeom prst="rect">
                <a:avLst/>
              </a:prstGeom>
              <a:blipFill>
                <a:blip r:embed="rId4"/>
                <a:stretch>
                  <a:fillRect l="-2222" t="-4110" r="-1111" b="-9589"/>
                </a:stretch>
              </a:blipFill>
            </p:spPr>
            <p:txBody>
              <a:bodyPr/>
              <a:lstStyle/>
              <a:p>
                <a:r>
                  <a:rPr lang="en-US">
                    <a:noFill/>
                  </a:rPr>
                  <a:t> </a:t>
                </a:r>
              </a:p>
            </p:txBody>
          </p:sp>
        </mc:Fallback>
      </mc:AlternateContent>
    </p:spTree>
    <p:extLst>
      <p:ext uri="{BB962C8B-B14F-4D97-AF65-F5344CB8AC3E}">
        <p14:creationId xmlns:p14="http://schemas.microsoft.com/office/powerpoint/2010/main" val="2720563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4EADE-A0AA-64FC-60A1-7AF9AF4C3A8B}"/>
              </a:ext>
            </a:extLst>
          </p:cNvPr>
          <p:cNvSpPr>
            <a:spLocks noGrp="1"/>
          </p:cNvSpPr>
          <p:nvPr>
            <p:ph type="title"/>
          </p:nvPr>
        </p:nvSpPr>
        <p:spPr/>
        <p:txBody>
          <a:bodyPr/>
          <a:lstStyle/>
          <a:p>
            <a:r>
              <a:rPr lang="en-US" dirty="0"/>
              <a:t>PCA decorrelates features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35D08C-8383-E6E5-23D5-8C3C81B4813E}"/>
                  </a:ext>
                </a:extLst>
              </p:cNvPr>
              <p:cNvSpPr>
                <a:spLocks noGrp="1"/>
              </p:cNvSpPr>
              <p:nvPr>
                <p:ph idx="1"/>
              </p:nvPr>
            </p:nvSpPr>
            <p:spPr/>
            <p:txBody>
              <a:bodyPr/>
              <a:lstStyle/>
              <a:p>
                <a:pPr marL="0" indent="0">
                  <a:buNone/>
                </a:pPr>
                <a:r>
                  <a:rPr lang="en-US" dirty="0"/>
                  <a:t>If we now transform the data taking </a:t>
                </a:r>
                <a14:m>
                  <m:oMath xmlns:m="http://schemas.openxmlformats.org/officeDocument/2006/math">
                    <m:r>
                      <a:rPr lang="de-DE" b="1" i="1" smtClean="0">
                        <a:latin typeface="Cambria Math" panose="02040503050406030204" pitchFamily="18" charset="0"/>
                      </a:rPr>
                      <m:t>𝒛</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𝒙</m:t>
                        </m:r>
                      </m:e>
                      <m:sup>
                        <m:r>
                          <a:rPr lang="de-DE" b="0" i="1" smtClean="0">
                            <a:latin typeface="Cambria Math" panose="02040503050406030204" pitchFamily="18" charset="0"/>
                          </a:rPr>
                          <m:t>𝑇</m:t>
                        </m:r>
                      </m:sup>
                    </m:sSup>
                    <m:r>
                      <a:rPr lang="de-DE" b="1" i="1" smtClean="0">
                        <a:latin typeface="Cambria Math" panose="02040503050406030204" pitchFamily="18" charset="0"/>
                      </a:rPr>
                      <m:t>𝑾</m:t>
                    </m:r>
                  </m:oMath>
                </a14:m>
                <a:r>
                  <a:rPr lang="en-US" dirty="0"/>
                  <a:t>, we see that the covariance matrix </a:t>
                </a:r>
                <a14:m>
                  <m:oMath xmlns:m="http://schemas.openxmlformats.org/officeDocument/2006/math">
                    <m:sSup>
                      <m:sSupPr>
                        <m:ctrlPr>
                          <a:rPr lang="de-DE" i="1">
                            <a:latin typeface="Cambria Math" panose="02040503050406030204" pitchFamily="18" charset="0"/>
                          </a:rPr>
                        </m:ctrlPr>
                      </m:sSupPr>
                      <m:e>
                        <m:r>
                          <a:rPr lang="de-DE" b="1" i="1">
                            <a:latin typeface="Cambria Math" panose="02040503050406030204" pitchFamily="18" charset="0"/>
                          </a:rPr>
                          <m:t>𝒁</m:t>
                        </m:r>
                      </m:e>
                      <m:sup>
                        <m:r>
                          <a:rPr lang="de-DE" i="1">
                            <a:latin typeface="Cambria Math" panose="02040503050406030204" pitchFamily="18" charset="0"/>
                          </a:rPr>
                          <m:t>𝑇</m:t>
                        </m:r>
                      </m:sup>
                    </m:sSup>
                    <m:r>
                      <a:rPr lang="de-DE" b="1" i="1">
                        <a:latin typeface="Cambria Math" panose="02040503050406030204" pitchFamily="18" charset="0"/>
                      </a:rPr>
                      <m:t>𝒁</m:t>
                    </m:r>
                  </m:oMath>
                </a14:m>
                <a:r>
                  <a:rPr lang="de-DE" dirty="0"/>
                  <a:t> </a:t>
                </a:r>
                <a:r>
                  <a:rPr lang="en-US" dirty="0"/>
                  <a:t>is diagonal:</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1" i="1" smtClean="0">
                              <a:latin typeface="Cambria Math" panose="02040503050406030204" pitchFamily="18" charset="0"/>
                            </a:rPr>
                            <m:t>𝒁</m:t>
                          </m:r>
                        </m:e>
                        <m:sup>
                          <m:r>
                            <a:rPr lang="de-DE" b="0" i="1" smtClean="0">
                              <a:latin typeface="Cambria Math" panose="02040503050406030204" pitchFamily="18" charset="0"/>
                            </a:rPr>
                            <m:t>𝑇</m:t>
                          </m:r>
                        </m:sup>
                      </m:sSup>
                      <m:r>
                        <a:rPr lang="de-DE" b="1" i="1" smtClean="0">
                          <a:latin typeface="Cambria Math" panose="02040503050406030204" pitchFamily="18" charset="0"/>
                        </a:rPr>
                        <m:t>𝒁</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𝑾</m:t>
                          </m:r>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r>
                            <a:rPr lang="de-DE" b="1" i="1" smtClean="0">
                              <a:latin typeface="Cambria Math" panose="02040503050406030204" pitchFamily="18" charset="0"/>
                            </a:rPr>
                            <m:t>𝑿</m:t>
                          </m:r>
                        </m:e>
                        <m:sup>
                          <m:r>
                            <a:rPr lang="de-DE" b="0" i="1" smtClean="0">
                              <a:latin typeface="Cambria Math" panose="02040503050406030204" pitchFamily="18" charset="0"/>
                            </a:rPr>
                            <m:t>𝑇</m:t>
                          </m:r>
                        </m:sup>
                      </m:sSup>
                      <m:r>
                        <a:rPr lang="de-DE" b="1" i="1" smtClean="0">
                          <a:latin typeface="Cambria Math" panose="02040503050406030204" pitchFamily="18" charset="0"/>
                        </a:rPr>
                        <m:t>𝑿𝑾</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𝑾</m:t>
                          </m:r>
                        </m:e>
                        <m:sup>
                          <m:r>
                            <a:rPr lang="de-DE" b="0" i="1" smtClean="0">
                              <a:latin typeface="Cambria Math" panose="02040503050406030204" pitchFamily="18" charset="0"/>
                            </a:rPr>
                            <m:t>𝑇</m:t>
                          </m:r>
                        </m:sup>
                      </m:sSup>
                      <m:r>
                        <a:rPr lang="de-DE" b="1" i="1" smtClean="0">
                          <a:latin typeface="Cambria Math" panose="02040503050406030204" pitchFamily="18" charset="0"/>
                        </a:rPr>
                        <m:t>𝑾</m:t>
                      </m:r>
                      <m:sSup>
                        <m:sSupPr>
                          <m:ctrlPr>
                            <a:rPr lang="de-DE" b="0" i="1" smtClean="0">
                              <a:latin typeface="Cambria Math" panose="02040503050406030204" pitchFamily="18" charset="0"/>
                            </a:rPr>
                          </m:ctrlPr>
                        </m:sSupPr>
                        <m:e>
                          <m:r>
                            <a:rPr lang="de-DE" b="1" i="0" smtClean="0">
                              <a:latin typeface="Cambria Math" panose="02040503050406030204" pitchFamily="18" charset="0"/>
                            </a:rPr>
                            <m:t>𝚺</m:t>
                          </m:r>
                        </m:e>
                        <m:sup>
                          <m:r>
                            <a:rPr lang="de-DE" b="0" i="1" smtClean="0">
                              <a:latin typeface="Cambria Math" panose="02040503050406030204" pitchFamily="18" charset="0"/>
                            </a:rPr>
                            <m:t>2</m:t>
                          </m:r>
                        </m:sup>
                      </m:sSup>
                      <m:sSup>
                        <m:sSupPr>
                          <m:ctrlPr>
                            <a:rPr lang="de-DE" b="0" i="1" smtClean="0">
                              <a:latin typeface="Cambria Math" panose="02040503050406030204" pitchFamily="18" charset="0"/>
                            </a:rPr>
                          </m:ctrlPr>
                        </m:sSupPr>
                        <m:e>
                          <m:r>
                            <a:rPr lang="de-DE" b="1" i="1" smtClean="0">
                              <a:latin typeface="Cambria Math" panose="02040503050406030204" pitchFamily="18" charset="0"/>
                            </a:rPr>
                            <m:t>𝑾</m:t>
                          </m:r>
                        </m:e>
                        <m:sup>
                          <m:r>
                            <a:rPr lang="de-DE" b="0" i="1" smtClean="0">
                              <a:latin typeface="Cambria Math" panose="02040503050406030204" pitchFamily="18" charset="0"/>
                            </a:rPr>
                            <m:t>𝑇</m:t>
                          </m:r>
                        </m:sup>
                      </m:sSup>
                      <m:r>
                        <a:rPr lang="de-DE" b="1" i="1" smtClean="0">
                          <a:latin typeface="Cambria Math" panose="02040503050406030204" pitchFamily="18" charset="0"/>
                        </a:rPr>
                        <m:t>𝑾</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0" smtClean="0">
                              <a:latin typeface="Cambria Math" panose="02040503050406030204" pitchFamily="18" charset="0"/>
                            </a:rPr>
                            <m:t>𝚺</m:t>
                          </m:r>
                        </m:e>
                        <m:sup>
                          <m:r>
                            <a:rPr lang="de-DE"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We use the fact that </a:t>
                </a:r>
                <a14:m>
                  <m:oMath xmlns:m="http://schemas.openxmlformats.org/officeDocument/2006/math">
                    <m:sSup>
                      <m:sSupPr>
                        <m:ctrlPr>
                          <a:rPr lang="de-DE" b="0" i="1" smtClean="0">
                            <a:latin typeface="Cambria Math" panose="02040503050406030204" pitchFamily="18" charset="0"/>
                          </a:rPr>
                        </m:ctrlPr>
                      </m:sSupPr>
                      <m:e>
                        <m:r>
                          <a:rPr lang="de-DE" b="1" i="1" smtClean="0">
                            <a:latin typeface="Cambria Math" panose="02040503050406030204" pitchFamily="18" charset="0"/>
                          </a:rPr>
                          <m:t>𝑾</m:t>
                        </m:r>
                      </m:e>
                      <m:sup>
                        <m:r>
                          <a:rPr lang="de-DE" b="0" i="1" smtClean="0">
                            <a:latin typeface="Cambria Math" panose="02040503050406030204" pitchFamily="18" charset="0"/>
                          </a:rPr>
                          <m:t>𝑇</m:t>
                        </m:r>
                      </m:sup>
                    </m:sSup>
                    <m:r>
                      <a:rPr lang="de-DE" b="1" i="1" smtClean="0">
                        <a:latin typeface="Cambria Math" panose="02040503050406030204" pitchFamily="18" charset="0"/>
                      </a:rPr>
                      <m:t>𝑾</m:t>
                    </m:r>
                    <m:r>
                      <a:rPr lang="de-DE" b="0" i="1" smtClean="0">
                        <a:latin typeface="Cambria Math" panose="02040503050406030204" pitchFamily="18" charset="0"/>
                      </a:rPr>
                      <m:t>=</m:t>
                    </m:r>
                    <m:r>
                      <a:rPr lang="de-DE" b="1" i="1" smtClean="0">
                        <a:latin typeface="Cambria Math" panose="02040503050406030204" pitchFamily="18" charset="0"/>
                      </a:rPr>
                      <m:t>𝑰</m:t>
                    </m:r>
                  </m:oMath>
                </a14:m>
                <a:r>
                  <a:rPr lang="en-US" dirty="0"/>
                  <a:t>, because </a:t>
                </a:r>
                <a14:m>
                  <m:oMath xmlns:m="http://schemas.openxmlformats.org/officeDocument/2006/math">
                    <m:r>
                      <a:rPr lang="de-DE" b="1" i="1" smtClean="0">
                        <a:latin typeface="Cambria Math" panose="02040503050406030204" pitchFamily="18" charset="0"/>
                      </a:rPr>
                      <m:t>𝑾</m:t>
                    </m:r>
                  </m:oMath>
                </a14:m>
                <a:r>
                  <a:rPr lang="en-US" dirty="0"/>
                  <a:t> is defined to be orthogonal.</a:t>
                </a:r>
              </a:p>
            </p:txBody>
          </p:sp>
        </mc:Choice>
        <mc:Fallback xmlns="">
          <p:sp>
            <p:nvSpPr>
              <p:cNvPr id="3" name="Content Placeholder 2">
                <a:extLst>
                  <a:ext uri="{FF2B5EF4-FFF2-40B4-BE49-F238E27FC236}">
                    <a16:creationId xmlns:a16="http://schemas.microsoft.com/office/drawing/2014/main" id="{8335D08C-8383-E6E5-23D5-8C3C81B4813E}"/>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B7CC444-E7EC-39AD-59B7-18138684AF1E}"/>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D3F109BF-6666-73FE-5B6B-6776E1E0E368}"/>
              </a:ext>
            </a:extLst>
          </p:cNvPr>
          <p:cNvSpPr>
            <a:spLocks noGrp="1"/>
          </p:cNvSpPr>
          <p:nvPr>
            <p:ph type="sldNum" sz="quarter" idx="12"/>
          </p:nvPr>
        </p:nvSpPr>
        <p:spPr/>
        <p:txBody>
          <a:bodyPr/>
          <a:lstStyle/>
          <a:p>
            <a:fld id="{88CEC222-F6AB-A647-80E8-FAB06E4B4BEB}" type="slidenum">
              <a:rPr lang="en-US" smtClean="0"/>
              <a:t>43</a:t>
            </a:fld>
            <a:endParaRPr lang="en-US" dirty="0"/>
          </a:p>
        </p:txBody>
      </p:sp>
    </p:spTree>
    <p:extLst>
      <p:ext uri="{BB962C8B-B14F-4D97-AF65-F5344CB8AC3E}">
        <p14:creationId xmlns:p14="http://schemas.microsoft.com/office/powerpoint/2010/main" val="4167375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3608-7976-A8AD-77E1-47D6D81AEB4B}"/>
              </a:ext>
            </a:extLst>
          </p:cNvPr>
          <p:cNvSpPr>
            <a:spLocks noGrp="1"/>
          </p:cNvSpPr>
          <p:nvPr>
            <p:ph type="title"/>
          </p:nvPr>
        </p:nvSpPr>
        <p:spPr/>
        <p:txBody>
          <a:bodyPr/>
          <a:lstStyle/>
          <a:p>
            <a:r>
              <a:rPr lang="en-US" dirty="0"/>
              <a:t>PCA decorrelates features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813056-EEA0-B5A8-AC93-EF02E7BD9F75}"/>
                  </a:ext>
                </a:extLst>
              </p:cNvPr>
              <p:cNvSpPr>
                <a:spLocks noGrp="1"/>
              </p:cNvSpPr>
              <p:nvPr>
                <p:ph idx="1"/>
              </p:nvPr>
            </p:nvSpPr>
            <p:spPr/>
            <p:txBody>
              <a:bodyPr/>
              <a:lstStyle/>
              <a:p>
                <a:r>
                  <a:rPr lang="en-US" dirty="0"/>
                  <a:t>If we project the data matrix </a:t>
                </a:r>
                <a14:m>
                  <m:oMath xmlns:m="http://schemas.openxmlformats.org/officeDocument/2006/math">
                    <m:r>
                      <a:rPr lang="en-US" b="1" i="1" smtClean="0">
                        <a:latin typeface="Cambria Math" panose="02040503050406030204" pitchFamily="18" charset="0"/>
                      </a:rPr>
                      <m:t>𝑿</m:t>
                    </m:r>
                  </m:oMath>
                </a14:m>
                <a:r>
                  <a:rPr lang="en-US" dirty="0"/>
                  <a:t> to </a:t>
                </a:r>
                <a14:m>
                  <m:oMath xmlns:m="http://schemas.openxmlformats.org/officeDocument/2006/math">
                    <m:r>
                      <a:rPr lang="en-US" b="1" i="1" smtClean="0">
                        <a:latin typeface="Cambria Math" panose="02040503050406030204" pitchFamily="18" charset="0"/>
                      </a:rPr>
                      <m:t>𝒁</m:t>
                    </m:r>
                  </m:oMath>
                </a14:m>
                <a:r>
                  <a:rPr lang="en-US" dirty="0"/>
                  <a:t> via the linear transformation </a:t>
                </a:r>
                <a14:m>
                  <m:oMath xmlns:m="http://schemas.openxmlformats.org/officeDocument/2006/math">
                    <m:r>
                      <a:rPr lang="en-US" b="1" i="1" smtClean="0">
                        <a:latin typeface="Cambria Math" panose="02040503050406030204" pitchFamily="18" charset="0"/>
                      </a:rPr>
                      <m:t>𝑾</m:t>
                    </m:r>
                  </m:oMath>
                </a14:m>
                <a:r>
                  <a:rPr lang="en-US" dirty="0"/>
                  <a:t>, the resulting representation has a diagonal covariance matrix. Hence the individual elements of </a:t>
                </a:r>
                <a14:m>
                  <m:oMath xmlns:m="http://schemas.openxmlformats.org/officeDocument/2006/math">
                    <m:r>
                      <a:rPr lang="en-US" b="1" i="1">
                        <a:latin typeface="Cambria Math" panose="02040503050406030204" pitchFamily="18" charset="0"/>
                      </a:rPr>
                      <m:t>𝒁</m:t>
                    </m:r>
                  </m:oMath>
                </a14:m>
                <a:r>
                  <a:rPr lang="en-US" dirty="0"/>
                  <a:t> are mutually uncorrelated.</a:t>
                </a:r>
              </a:p>
              <a:p>
                <a:r>
                  <a:rPr lang="en-US" dirty="0"/>
                  <a:t>We achieved a representation that attempts to </a:t>
                </a:r>
                <a:r>
                  <a:rPr lang="en-US" b="1" dirty="0"/>
                  <a:t>disentangle the unknown factors of variation</a:t>
                </a:r>
                <a:r>
                  <a:rPr lang="en-US" dirty="0"/>
                  <a:t> underlying the data.</a:t>
                </a:r>
              </a:p>
              <a:p>
                <a:r>
                  <a:rPr lang="en-US" dirty="0"/>
                  <a:t>In the case of PCA, this disentangling takes the form of finding a rotation of the input space (described by </a:t>
                </a:r>
                <a14:m>
                  <m:oMath xmlns:m="http://schemas.openxmlformats.org/officeDocument/2006/math">
                    <m:r>
                      <a:rPr lang="en-US" b="1" i="1">
                        <a:latin typeface="Cambria Math" panose="02040503050406030204" pitchFamily="18" charset="0"/>
                      </a:rPr>
                      <m:t>𝑾</m:t>
                    </m:r>
                  </m:oMath>
                </a14:m>
                <a:r>
                  <a:rPr lang="en-US" dirty="0"/>
                  <a:t>) that aligns the principal axes of variance with the basis of the new representation space associated with </a:t>
                </a:r>
                <a14:m>
                  <m:oMath xmlns:m="http://schemas.openxmlformats.org/officeDocument/2006/math">
                    <m:r>
                      <a:rPr lang="en-US" b="1" i="1" smtClean="0">
                        <a:latin typeface="Cambria Math" panose="02040503050406030204" pitchFamily="18" charset="0"/>
                      </a:rPr>
                      <m:t>𝒁</m:t>
                    </m:r>
                  </m:oMath>
                </a14:m>
                <a:r>
                  <a:rPr lang="en-US" dirty="0"/>
                  <a:t>. </a:t>
                </a:r>
              </a:p>
              <a:p>
                <a:endParaRPr lang="en-US" dirty="0"/>
              </a:p>
            </p:txBody>
          </p:sp>
        </mc:Choice>
        <mc:Fallback>
          <p:sp>
            <p:nvSpPr>
              <p:cNvPr id="3" name="Content Placeholder 2">
                <a:extLst>
                  <a:ext uri="{FF2B5EF4-FFF2-40B4-BE49-F238E27FC236}">
                    <a16:creationId xmlns:a16="http://schemas.microsoft.com/office/drawing/2014/main" id="{9C813056-EEA0-B5A8-AC93-EF02E7BD9F75}"/>
                  </a:ext>
                </a:extLst>
              </p:cNvPr>
              <p:cNvSpPr>
                <a:spLocks noGrp="1" noRot="1" noChangeAspect="1" noMove="1" noResize="1" noEditPoints="1" noAdjustHandles="1" noChangeArrowheads="1" noChangeShapeType="1" noTextEdit="1"/>
              </p:cNvSpPr>
              <p:nvPr>
                <p:ph idx="1"/>
              </p:nvPr>
            </p:nvSpPr>
            <p:spPr>
              <a:blipFill>
                <a:blip r:embed="rId2"/>
                <a:stretch>
                  <a:fillRect l="-1086" t="-2326" r="-132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4ED58E8-9298-8C79-EA0F-2953484665E5}"/>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E9874BE1-A5D8-4184-B5C1-31066335589C}"/>
              </a:ext>
            </a:extLst>
          </p:cNvPr>
          <p:cNvSpPr>
            <a:spLocks noGrp="1"/>
          </p:cNvSpPr>
          <p:nvPr>
            <p:ph type="sldNum" sz="quarter" idx="12"/>
          </p:nvPr>
        </p:nvSpPr>
        <p:spPr/>
        <p:txBody>
          <a:bodyPr/>
          <a:lstStyle/>
          <a:p>
            <a:fld id="{88CEC222-F6AB-A647-80E8-FAB06E4B4BEB}" type="slidenum">
              <a:rPr lang="en-US" smtClean="0"/>
              <a:t>44</a:t>
            </a:fld>
            <a:endParaRPr lang="en-US" dirty="0"/>
          </a:p>
        </p:txBody>
      </p:sp>
    </p:spTree>
    <p:extLst>
      <p:ext uri="{BB962C8B-B14F-4D97-AF65-F5344CB8AC3E}">
        <p14:creationId xmlns:p14="http://schemas.microsoft.com/office/powerpoint/2010/main" val="2639490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6776D-2820-076B-6FE2-104D379BEAAB}"/>
              </a:ext>
            </a:extLst>
          </p:cNvPr>
          <p:cNvSpPr>
            <a:spLocks noGrp="1"/>
          </p:cNvSpPr>
          <p:nvPr>
            <p:ph type="title"/>
          </p:nvPr>
        </p:nvSpPr>
        <p:spPr/>
        <p:txBody>
          <a:bodyPr/>
          <a:lstStyle/>
          <a:p>
            <a:r>
              <a:rPr lang="en-US" dirty="0"/>
              <a:t>Unsupervised learning notebook</a:t>
            </a:r>
          </a:p>
        </p:txBody>
      </p:sp>
      <p:sp>
        <p:nvSpPr>
          <p:cNvPr id="3" name="Content Placeholder 2">
            <a:extLst>
              <a:ext uri="{FF2B5EF4-FFF2-40B4-BE49-F238E27FC236}">
                <a16:creationId xmlns:a16="http://schemas.microsoft.com/office/drawing/2014/main" id="{E6D7831B-37DD-9AE7-590A-AF925FF0307C}"/>
              </a:ext>
            </a:extLst>
          </p:cNvPr>
          <p:cNvSpPr>
            <a:spLocks noGrp="1"/>
          </p:cNvSpPr>
          <p:nvPr>
            <p:ph idx="1"/>
          </p:nvPr>
        </p:nvSpPr>
        <p:spPr/>
        <p:txBody>
          <a:bodyPr/>
          <a:lstStyle/>
          <a:p>
            <a:pPr marL="0" indent="0">
              <a:buNone/>
            </a:pPr>
            <a:r>
              <a:rPr lang="en-US" dirty="0"/>
              <a:t>Notebook ‘population-clustering’</a:t>
            </a:r>
          </a:p>
          <a:p>
            <a:r>
              <a:rPr lang="en-US" dirty="0"/>
              <a:t>Data preprocessing</a:t>
            </a:r>
          </a:p>
          <a:p>
            <a:r>
              <a:rPr lang="en-US" dirty="0"/>
              <a:t>PCA step by step</a:t>
            </a:r>
          </a:p>
        </p:txBody>
      </p:sp>
      <p:sp>
        <p:nvSpPr>
          <p:cNvPr id="4" name="Footer Placeholder 3">
            <a:extLst>
              <a:ext uri="{FF2B5EF4-FFF2-40B4-BE49-F238E27FC236}">
                <a16:creationId xmlns:a16="http://schemas.microsoft.com/office/drawing/2014/main" id="{FF2F9CFE-5E12-AABA-1104-144B92355E4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D7E61D28-58B4-0A30-ADEA-62115495ABDE}"/>
              </a:ext>
            </a:extLst>
          </p:cNvPr>
          <p:cNvSpPr>
            <a:spLocks noGrp="1"/>
          </p:cNvSpPr>
          <p:nvPr>
            <p:ph type="sldNum" sz="quarter" idx="12"/>
          </p:nvPr>
        </p:nvSpPr>
        <p:spPr/>
        <p:txBody>
          <a:bodyPr/>
          <a:lstStyle/>
          <a:p>
            <a:fld id="{88CEC222-F6AB-A647-80E8-FAB06E4B4BEB}" type="slidenum">
              <a:rPr lang="en-US" smtClean="0"/>
              <a:t>45</a:t>
            </a:fld>
            <a:endParaRPr lang="en-US" dirty="0"/>
          </a:p>
        </p:txBody>
      </p:sp>
      <p:pic>
        <p:nvPicPr>
          <p:cNvPr id="6" name="Picture 5" descr="A logo with orange and grey circles&#10;&#10;Description automatically generated">
            <a:extLst>
              <a:ext uri="{FF2B5EF4-FFF2-40B4-BE49-F238E27FC236}">
                <a16:creationId xmlns:a16="http://schemas.microsoft.com/office/drawing/2014/main" id="{02A34475-8E27-48B4-D014-3987E66EC5E7}"/>
              </a:ext>
            </a:extLst>
          </p:cNvPr>
          <p:cNvPicPr>
            <a:picLocks noChangeAspect="1"/>
          </p:cNvPicPr>
          <p:nvPr/>
        </p:nvPicPr>
        <p:blipFill>
          <a:blip r:embed="rId2" cstate="print">
            <a:alphaModFix amt="70000"/>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8525996" y="0"/>
            <a:ext cx="3666004" cy="4247909"/>
          </a:xfrm>
          <a:prstGeom prst="rect">
            <a:avLst/>
          </a:prstGeom>
        </p:spPr>
      </p:pic>
    </p:spTree>
    <p:extLst>
      <p:ext uri="{BB962C8B-B14F-4D97-AF65-F5344CB8AC3E}">
        <p14:creationId xmlns:p14="http://schemas.microsoft.com/office/powerpoint/2010/main" val="398585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714563-6338-BA65-2B2E-29433D9C7A98}"/>
              </a:ext>
            </a:extLst>
          </p:cNvPr>
          <p:cNvSpPr>
            <a:spLocks noGrp="1"/>
          </p:cNvSpPr>
          <p:nvPr>
            <p:ph type="title"/>
          </p:nvPr>
        </p:nvSpPr>
        <p:spPr/>
        <p:txBody>
          <a:bodyPr/>
          <a:lstStyle/>
          <a:p>
            <a:r>
              <a:rPr lang="en-US" dirty="0"/>
              <a:t>Supervised Learning</a:t>
            </a:r>
          </a:p>
        </p:txBody>
      </p:sp>
      <p:sp>
        <p:nvSpPr>
          <p:cNvPr id="5" name="Text Placeholder 4">
            <a:extLst>
              <a:ext uri="{FF2B5EF4-FFF2-40B4-BE49-F238E27FC236}">
                <a16:creationId xmlns:a16="http://schemas.microsoft.com/office/drawing/2014/main" id="{799A06FE-B230-786C-76FE-7B8D124BB935}"/>
              </a:ext>
            </a:extLst>
          </p:cNvPr>
          <p:cNvSpPr>
            <a:spLocks noGrp="1"/>
          </p:cNvSpPr>
          <p:nvPr>
            <p:ph type="body" idx="1"/>
          </p:nvPr>
        </p:nvSpPr>
        <p:spPr/>
        <p:txBody>
          <a:bodyPr/>
          <a:lstStyle/>
          <a:p>
            <a:r>
              <a:rPr lang="en-US" dirty="0"/>
              <a:t>Unveiling the Mentorship of Data</a:t>
            </a:r>
          </a:p>
        </p:txBody>
      </p:sp>
    </p:spTree>
    <p:extLst>
      <p:ext uri="{BB962C8B-B14F-4D97-AF65-F5344CB8AC3E}">
        <p14:creationId xmlns:p14="http://schemas.microsoft.com/office/powerpoint/2010/main" val="279363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F919-818F-BF9A-C25B-59B5112466ED}"/>
              </a:ext>
            </a:extLst>
          </p:cNvPr>
          <p:cNvSpPr>
            <a:spLocks noGrp="1"/>
          </p:cNvSpPr>
          <p:nvPr>
            <p:ph type="title"/>
          </p:nvPr>
        </p:nvSpPr>
        <p:spPr/>
        <p:txBody>
          <a:bodyPr/>
          <a:lstStyle/>
          <a:p>
            <a:r>
              <a:rPr lang="en-US" dirty="0"/>
              <a:t>Supervised learning examples</a:t>
            </a:r>
          </a:p>
        </p:txBody>
      </p:sp>
      <p:graphicFrame>
        <p:nvGraphicFramePr>
          <p:cNvPr id="6" name="Content Placeholder 5">
            <a:extLst>
              <a:ext uri="{FF2B5EF4-FFF2-40B4-BE49-F238E27FC236}">
                <a16:creationId xmlns:a16="http://schemas.microsoft.com/office/drawing/2014/main" id="{6D43FF46-24D0-16E3-02FE-6ABEE766A92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9882A29-02E8-6E01-4C1E-98CECC9419FA}"/>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44331430-1FE4-82C9-92BE-0A3091457E4E}"/>
              </a:ext>
            </a:extLst>
          </p:cNvPr>
          <p:cNvSpPr>
            <a:spLocks noGrp="1"/>
          </p:cNvSpPr>
          <p:nvPr>
            <p:ph type="sldNum" sz="quarter" idx="12"/>
          </p:nvPr>
        </p:nvSpPr>
        <p:spPr/>
        <p:txBody>
          <a:bodyPr/>
          <a:lstStyle/>
          <a:p>
            <a:fld id="{88CEC222-F6AB-A647-80E8-FAB06E4B4BEB}" type="slidenum">
              <a:rPr lang="en-US" smtClean="0"/>
              <a:t>47</a:t>
            </a:fld>
            <a:endParaRPr lang="en-US" dirty="0"/>
          </a:p>
        </p:txBody>
      </p:sp>
    </p:spTree>
    <p:extLst>
      <p:ext uri="{BB962C8B-B14F-4D97-AF65-F5344CB8AC3E}">
        <p14:creationId xmlns:p14="http://schemas.microsoft.com/office/powerpoint/2010/main" val="1242016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4BAE6E-8B1D-4B3A-E9BD-DC077D5E3E20}"/>
              </a:ext>
            </a:extLst>
          </p:cNvPr>
          <p:cNvSpPr>
            <a:spLocks noGrp="1"/>
          </p:cNvSpPr>
          <p:nvPr>
            <p:ph type="title"/>
          </p:nvPr>
        </p:nvSpPr>
        <p:spPr/>
        <p:txBody>
          <a:bodyPr/>
          <a:lstStyle/>
          <a:p>
            <a:r>
              <a:rPr lang="en-US" dirty="0"/>
              <a:t>Naïve Bayes classifier</a:t>
            </a:r>
          </a:p>
        </p:txBody>
      </p:sp>
      <p:pic>
        <p:nvPicPr>
          <p:cNvPr id="9" name="Content Placeholder 8" descr="A diagram of a cat and a calculator&#10;&#10;Description automatically generated">
            <a:extLst>
              <a:ext uri="{FF2B5EF4-FFF2-40B4-BE49-F238E27FC236}">
                <a16:creationId xmlns:a16="http://schemas.microsoft.com/office/drawing/2014/main" id="{1CDCAF73-04C9-5EAE-17F6-F55C64AEE420}"/>
              </a:ext>
            </a:extLst>
          </p:cNvPr>
          <p:cNvPicPr>
            <a:picLocks noGrp="1" noChangeAspect="1"/>
          </p:cNvPicPr>
          <p:nvPr>
            <p:ph idx="1"/>
          </p:nvPr>
        </p:nvPicPr>
        <p:blipFill>
          <a:blip r:embed="rId2"/>
          <a:stretch>
            <a:fillRect/>
          </a:stretch>
        </p:blipFill>
        <p:spPr>
          <a:xfrm>
            <a:off x="1898551" y="1825625"/>
            <a:ext cx="8394898" cy="4351338"/>
          </a:xfrm>
        </p:spPr>
      </p:pic>
      <p:sp>
        <p:nvSpPr>
          <p:cNvPr id="4" name="Footer Placeholder 3">
            <a:extLst>
              <a:ext uri="{FF2B5EF4-FFF2-40B4-BE49-F238E27FC236}">
                <a16:creationId xmlns:a16="http://schemas.microsoft.com/office/drawing/2014/main" id="{2BB3B982-2CA1-CB16-D2CD-9BF6EDF0068D}"/>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B7FF34A5-31C4-DE48-906E-CDE62808C2ED}"/>
              </a:ext>
            </a:extLst>
          </p:cNvPr>
          <p:cNvSpPr>
            <a:spLocks noGrp="1"/>
          </p:cNvSpPr>
          <p:nvPr>
            <p:ph type="sldNum" sz="quarter" idx="12"/>
          </p:nvPr>
        </p:nvSpPr>
        <p:spPr/>
        <p:txBody>
          <a:bodyPr/>
          <a:lstStyle/>
          <a:p>
            <a:fld id="{88CEC222-F6AB-A647-80E8-FAB06E4B4BEB}" type="slidenum">
              <a:rPr lang="en-US" smtClean="0"/>
              <a:t>48</a:t>
            </a:fld>
            <a:endParaRPr lang="en-US" dirty="0"/>
          </a:p>
        </p:txBody>
      </p:sp>
      <p:sp>
        <p:nvSpPr>
          <p:cNvPr id="10" name="TextBox 9">
            <a:extLst>
              <a:ext uri="{FF2B5EF4-FFF2-40B4-BE49-F238E27FC236}">
                <a16:creationId xmlns:a16="http://schemas.microsoft.com/office/drawing/2014/main" id="{497C8F40-CEF7-5439-BF01-7030B05F3CDE}"/>
              </a:ext>
            </a:extLst>
          </p:cNvPr>
          <p:cNvSpPr txBox="1"/>
          <p:nvPr/>
        </p:nvSpPr>
        <p:spPr>
          <a:xfrm>
            <a:off x="838200" y="5987018"/>
            <a:ext cx="2795016" cy="369332"/>
          </a:xfrm>
          <a:prstGeom prst="rect">
            <a:avLst/>
          </a:prstGeom>
          <a:noFill/>
        </p:spPr>
        <p:txBody>
          <a:bodyPr wrap="square" rtlCol="0">
            <a:spAutoFit/>
          </a:bodyPr>
          <a:lstStyle/>
          <a:p>
            <a:r>
              <a:rPr lang="en-US" dirty="0">
                <a:hlinkClick r:id="rId3"/>
              </a:rPr>
              <a:t>vas3k, 2023</a:t>
            </a:r>
            <a:endParaRPr lang="en-US" dirty="0"/>
          </a:p>
        </p:txBody>
      </p:sp>
      <p:sp>
        <p:nvSpPr>
          <p:cNvPr id="2" name="Rectangle 1">
            <a:extLst>
              <a:ext uri="{FF2B5EF4-FFF2-40B4-BE49-F238E27FC236}">
                <a16:creationId xmlns:a16="http://schemas.microsoft.com/office/drawing/2014/main" id="{F4FCAF82-5301-4225-38FF-E2D802A43221}"/>
              </a:ext>
            </a:extLst>
          </p:cNvPr>
          <p:cNvSpPr/>
          <p:nvPr/>
        </p:nvSpPr>
        <p:spPr>
          <a:xfrm>
            <a:off x="7791189" y="5473874"/>
            <a:ext cx="2830882" cy="1019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2485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lnSpcReduction="10000"/>
              </a:bodyPr>
              <a:lstStyle/>
              <a:p>
                <a:pPr marL="0" indent="0">
                  <a:buNone/>
                </a:pPr>
                <a:r>
                  <a:rPr lang="en-US" dirty="0"/>
                  <a:t>Bayes’ theorem is often applied in a scenario where we want to infer a </a:t>
                </a:r>
                <a:r>
                  <a:rPr lang="en-US" b="1" dirty="0"/>
                  <a:t>class label</a:t>
                </a:r>
                <a:r>
                  <a:rPr lang="en-US" dirty="0"/>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𝑘</m:t>
                        </m:r>
                      </m:sub>
                    </m:sSub>
                  </m:oMath>
                </a14:m>
                <a:r>
                  <a:rPr lang="en-US" dirty="0"/>
                  <a:t> based on observing some </a:t>
                </a:r>
                <a:r>
                  <a:rPr lang="en-US" b="1" dirty="0"/>
                  <a:t>features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𝑘</m:t>
                              </m:r>
                            </m:sub>
                          </m:sSub>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𝑓</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𝑓</m:t>
                              </m:r>
                            </m:e>
                            <m:sub>
                              <m:r>
                                <a:rPr lang="de-DE" b="0" i="1" smtClean="0">
                                  <a:latin typeface="Cambria Math" panose="02040503050406030204" pitchFamily="18" charset="0"/>
                                </a:rPr>
                                <m:t>𝑛</m:t>
                              </m:r>
                            </m:sub>
                          </m:sSub>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𝑃</m:t>
                          </m:r>
                          <m:d>
                            <m:dPr>
                              <m:ctrlPr>
                                <a:rPr lang="de-DE"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𝑘</m:t>
                                  </m:r>
                                </m:sub>
                              </m:sSub>
                            </m:e>
                          </m:d>
                          <m:r>
                            <a:rPr lang="de-DE" b="0" i="1" smtClean="0">
                              <a:latin typeface="Cambria Math" panose="02040503050406030204" pitchFamily="18" charset="0"/>
                            </a:rPr>
                            <m:t>⋅</m:t>
                          </m:r>
                          <m:r>
                            <a:rPr lang="de-DE" b="0" i="1" smtClean="0">
                              <a:latin typeface="Cambria Math" panose="02040503050406030204" pitchFamily="18" charset="0"/>
                            </a:rPr>
                            <m:t>𝑃</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𝑘</m:t>
                              </m:r>
                            </m:sub>
                          </m:sSub>
                          <m:r>
                            <a:rPr lang="de-DE" b="0" i="1" smtClean="0">
                              <a:latin typeface="Cambria Math" panose="02040503050406030204" pitchFamily="18" charset="0"/>
                            </a:rPr>
                            <m:t>)</m:t>
                          </m:r>
                        </m:num>
                        <m:den>
                          <m:r>
                            <a:rPr lang="de-DE" b="0" i="1" smtClean="0">
                              <a:latin typeface="Cambria Math" panose="02040503050406030204" pitchFamily="18" charset="0"/>
                            </a:rPr>
                            <m:t>𝑃</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b="0" i="1" smtClean="0">
                              <a:latin typeface="Cambria Math" panose="02040503050406030204" pitchFamily="18" charset="0"/>
                            </a:rPr>
                            <m:t>)</m:t>
                          </m:r>
                        </m:den>
                      </m:f>
                    </m:oMath>
                  </m:oMathPara>
                </a14:m>
                <a:endParaRPr lang="en-US" dirty="0"/>
              </a:p>
              <a:p>
                <a:pPr marL="0" indent="0">
                  <a:buNone/>
                </a:pPr>
                <a:endParaRPr lang="en-US" dirty="0"/>
              </a:p>
              <a:p>
                <a:pPr marL="0" indent="0">
                  <a:buNone/>
                </a:pPr>
                <a:r>
                  <a:rPr lang="en-US" dirty="0"/>
                  <a:t>In plain English, the theorem can be rephrased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nor/>
                        </m:rPr>
                        <a:rPr lang="de-DE" i="0" smtClean="0">
                          <a:latin typeface="Cambria Math" panose="02040503050406030204" pitchFamily="18" charset="0"/>
                        </a:rPr>
                        <m:t>p</m:t>
                      </m:r>
                      <m:r>
                        <m:rPr>
                          <m:nor/>
                        </m:rPr>
                        <a:rPr lang="de-DE" b="0" i="0" smtClean="0">
                          <a:latin typeface="Cambria Math" panose="02040503050406030204" pitchFamily="18" charset="0"/>
                        </a:rPr>
                        <m:t>osterior</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m:rPr>
                              <m:nor/>
                            </m:rPr>
                            <a:rPr lang="de-DE" b="0" i="0" smtClean="0">
                              <a:latin typeface="Cambria Math" panose="02040503050406030204" pitchFamily="18" charset="0"/>
                            </a:rPr>
                            <m:t>likelihood</m:t>
                          </m:r>
                          <m:r>
                            <a:rPr lang="de-DE" b="0" i="1" smtClean="0">
                              <a:latin typeface="Cambria Math" panose="02040503050406030204" pitchFamily="18" charset="0"/>
                            </a:rPr>
                            <m:t>⋅</m:t>
                          </m:r>
                          <m:r>
                            <m:rPr>
                              <m:nor/>
                            </m:rPr>
                            <a:rPr lang="de-DE" b="0" i="0" smtClean="0">
                              <a:latin typeface="Cambria Math" panose="02040503050406030204" pitchFamily="18" charset="0"/>
                            </a:rPr>
                            <m:t>prior</m:t>
                          </m:r>
                        </m:num>
                        <m:den>
                          <m:r>
                            <m:rPr>
                              <m:nor/>
                            </m:rPr>
                            <a:rPr lang="de-DE" b="0" i="0" smtClean="0">
                              <a:latin typeface="Cambria Math" panose="02040503050406030204" pitchFamily="18" charset="0"/>
                            </a:rPr>
                            <m:t>evidence</m:t>
                          </m:r>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2"/>
                <a:stretch>
                  <a:fillRect l="-1206" t="-3198" r="-1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49</a:t>
            </a:fld>
            <a:endParaRPr lang="en-US" dirty="0"/>
          </a:p>
        </p:txBody>
      </p:sp>
    </p:spTree>
    <p:extLst>
      <p:ext uri="{BB962C8B-B14F-4D97-AF65-F5344CB8AC3E}">
        <p14:creationId xmlns:p14="http://schemas.microsoft.com/office/powerpoint/2010/main" val="332555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54E1-9734-90C5-516E-BE00EBA6CBF1}"/>
              </a:ext>
            </a:extLst>
          </p:cNvPr>
          <p:cNvSpPr>
            <a:spLocks noGrp="1"/>
          </p:cNvSpPr>
          <p:nvPr>
            <p:ph type="title"/>
          </p:nvPr>
        </p:nvSpPr>
        <p:spPr/>
        <p:txBody>
          <a:bodyPr/>
          <a:lstStyle/>
          <a:p>
            <a:r>
              <a:rPr lang="en-US" dirty="0"/>
              <a:t>Personalized, predictive, precise and preventive medicine</a:t>
            </a:r>
          </a:p>
        </p:txBody>
      </p:sp>
      <p:sp>
        <p:nvSpPr>
          <p:cNvPr id="3" name="Content Placeholder 2">
            <a:extLst>
              <a:ext uri="{FF2B5EF4-FFF2-40B4-BE49-F238E27FC236}">
                <a16:creationId xmlns:a16="http://schemas.microsoft.com/office/drawing/2014/main" id="{1F236D76-2E8C-5188-C19F-3225D1EE2403}"/>
              </a:ext>
            </a:extLst>
          </p:cNvPr>
          <p:cNvSpPr>
            <a:spLocks noGrp="1"/>
          </p:cNvSpPr>
          <p:nvPr>
            <p:ph idx="1"/>
          </p:nvPr>
        </p:nvSpPr>
        <p:spPr>
          <a:xfrm>
            <a:off x="838200" y="1825625"/>
            <a:ext cx="6037162" cy="4351338"/>
          </a:xfrm>
        </p:spPr>
        <p:txBody>
          <a:bodyPr/>
          <a:lstStyle/>
          <a:p>
            <a:r>
              <a:rPr lang="en-US" dirty="0"/>
              <a:t>Large national study involving </a:t>
            </a:r>
            <a:r>
              <a:rPr lang="en-US" b="1" dirty="0"/>
              <a:t>1,000 patients suffering from major depressive disorder</a:t>
            </a:r>
            <a:r>
              <a:rPr lang="en-US" dirty="0"/>
              <a:t> (MDD)</a:t>
            </a:r>
          </a:p>
          <a:p>
            <a:r>
              <a:rPr lang="en-US" dirty="0"/>
              <a:t>Bioinformatics pipeline for nanopore sequencing data</a:t>
            </a:r>
          </a:p>
          <a:p>
            <a:r>
              <a:rPr lang="en-US" dirty="0"/>
              <a:t>MPEG-G compression for long-read sequencing data</a:t>
            </a:r>
          </a:p>
          <a:p>
            <a:r>
              <a:rPr lang="en-US" dirty="0"/>
              <a:t>Data analysis infrastructure: CPU/GPU compute cluster, storage cluster with multiple petabytes</a:t>
            </a:r>
          </a:p>
          <a:p>
            <a:endParaRPr lang="en-US" dirty="0"/>
          </a:p>
        </p:txBody>
      </p:sp>
      <p:sp>
        <p:nvSpPr>
          <p:cNvPr id="4" name="Footer Placeholder 3">
            <a:extLst>
              <a:ext uri="{FF2B5EF4-FFF2-40B4-BE49-F238E27FC236}">
                <a16:creationId xmlns:a16="http://schemas.microsoft.com/office/drawing/2014/main" id="{D450A1A4-FC40-0F02-D7C3-A3F8E798F432}"/>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DFACF24E-80B5-9FF5-FCAE-65C0C6C297F3}"/>
              </a:ext>
            </a:extLst>
          </p:cNvPr>
          <p:cNvSpPr>
            <a:spLocks noGrp="1"/>
          </p:cNvSpPr>
          <p:nvPr>
            <p:ph type="sldNum" sz="quarter" idx="12"/>
          </p:nvPr>
        </p:nvSpPr>
        <p:spPr/>
        <p:txBody>
          <a:bodyPr/>
          <a:lstStyle/>
          <a:p>
            <a:fld id="{88CEC222-F6AB-A647-80E8-FAB06E4B4BEB}" type="slidenum">
              <a:rPr lang="en-US" smtClean="0"/>
              <a:t>5</a:t>
            </a:fld>
            <a:endParaRPr lang="en-US" dirty="0"/>
          </a:p>
        </p:txBody>
      </p:sp>
      <p:pic>
        <p:nvPicPr>
          <p:cNvPr id="6" name="Content Placeholder 4">
            <a:extLst>
              <a:ext uri="{FF2B5EF4-FFF2-40B4-BE49-F238E27FC236}">
                <a16:creationId xmlns:a16="http://schemas.microsoft.com/office/drawing/2014/main" id="{6973FABB-1685-5218-A5C0-62455C52AC37}"/>
              </a:ext>
            </a:extLst>
          </p:cNvPr>
          <p:cNvPicPr>
            <a:picLocks noChangeAspect="1"/>
          </p:cNvPicPr>
          <p:nvPr/>
        </p:nvPicPr>
        <p:blipFill>
          <a:blip r:embed="rId2"/>
          <a:stretch>
            <a:fillRect/>
          </a:stretch>
        </p:blipFill>
        <p:spPr>
          <a:xfrm>
            <a:off x="7769505" y="1216662"/>
            <a:ext cx="4145981" cy="5239606"/>
          </a:xfrm>
          <a:prstGeom prst="rect">
            <a:avLst/>
          </a:prstGeom>
        </p:spPr>
      </p:pic>
      <p:pic>
        <p:nvPicPr>
          <p:cNvPr id="7" name="Picture 6" descr="A logo with orange and black lines&#10;&#10;Description automatically generated">
            <a:extLst>
              <a:ext uri="{FF2B5EF4-FFF2-40B4-BE49-F238E27FC236}">
                <a16:creationId xmlns:a16="http://schemas.microsoft.com/office/drawing/2014/main" id="{CE07DF5A-4114-2523-0D22-9D0124F13579}"/>
              </a:ext>
            </a:extLst>
          </p:cNvPr>
          <p:cNvPicPr>
            <a:picLocks noChangeAspect="1"/>
          </p:cNvPicPr>
          <p:nvPr/>
        </p:nvPicPr>
        <p:blipFill rotWithShape="1">
          <a:blip r:embed="rId3">
            <a:extLst>
              <a:ext uri="{28A0092B-C50C-407E-A947-70E740481C1C}">
                <a14:useLocalDpi xmlns:a14="http://schemas.microsoft.com/office/drawing/2010/main" val="0"/>
              </a:ext>
            </a:extLst>
          </a:blip>
          <a:srcRect b="10400"/>
          <a:stretch/>
        </p:blipFill>
        <p:spPr>
          <a:xfrm>
            <a:off x="6758820" y="4650558"/>
            <a:ext cx="1532837" cy="1981560"/>
          </a:xfrm>
          <a:prstGeom prst="rect">
            <a:avLst/>
          </a:prstGeom>
        </p:spPr>
      </p:pic>
      <p:pic>
        <p:nvPicPr>
          <p:cNvPr id="9" name="Picture 8" descr="A red and yellow line on a black background&#10;&#10;Description automatically generated">
            <a:extLst>
              <a:ext uri="{FF2B5EF4-FFF2-40B4-BE49-F238E27FC236}">
                <a16:creationId xmlns:a16="http://schemas.microsoft.com/office/drawing/2014/main" id="{E642F174-1CAB-B5D7-B79D-D2AAA141B959}"/>
              </a:ext>
            </a:extLst>
          </p:cNvPr>
          <p:cNvPicPr>
            <a:picLocks noChangeAspect="1"/>
          </p:cNvPicPr>
          <p:nvPr/>
        </p:nvPicPr>
        <p:blipFill>
          <a:blip r:embed="rId4"/>
          <a:stretch>
            <a:fillRect/>
          </a:stretch>
        </p:blipFill>
        <p:spPr>
          <a:xfrm>
            <a:off x="9716785" y="0"/>
            <a:ext cx="2475215" cy="1531539"/>
          </a:xfrm>
          <a:prstGeom prst="rect">
            <a:avLst/>
          </a:prstGeom>
        </p:spPr>
      </p:pic>
    </p:spTree>
    <p:extLst>
      <p:ext uri="{BB962C8B-B14F-4D97-AF65-F5344CB8AC3E}">
        <p14:creationId xmlns:p14="http://schemas.microsoft.com/office/powerpoint/2010/main" val="252999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r>
                            <a:rPr lang="de-DE" i="1">
                              <a:latin typeface="Cambria Math" panose="02040503050406030204" pitchFamily="18" charset="0"/>
                            </a:rPr>
                            <m:t>)</m:t>
                          </m:r>
                        </m:num>
                        <m:den>
                          <m:r>
                            <a:rPr lang="de-DE" i="1">
                              <a:latin typeface="Cambria Math" panose="02040503050406030204" pitchFamily="18" charset="0"/>
                            </a:rPr>
                            <m:t>𝑃</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den>
                      </m:f>
                    </m:oMath>
                  </m:oMathPara>
                </a14:m>
                <a:endParaRPr lang="en-US" dirty="0"/>
              </a:p>
              <a:p>
                <a:pPr marL="0" indent="0">
                  <a:buNone/>
                </a:pPr>
                <a:endParaRPr lang="en-US" dirty="0"/>
              </a:p>
              <a:p>
                <a:pPr marL="0" indent="0">
                  <a:buNone/>
                </a:pPr>
                <a:r>
                  <a:rPr lang="en-US" dirty="0"/>
                  <a:t>The </a:t>
                </a:r>
                <a:r>
                  <a:rPr lang="en-US" b="1" dirty="0"/>
                  <a:t>evidence </a:t>
                </a: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b="0" i="1" smtClean="0">
                        <a:latin typeface="Cambria Math" panose="02040503050406030204" pitchFamily="18" charset="0"/>
                      </a:rPr>
                      <m:t>)</m:t>
                    </m:r>
                  </m:oMath>
                </a14:m>
                <a:r>
                  <a:rPr lang="en-US" dirty="0"/>
                  <a:t> can be computed using the </a:t>
                </a:r>
                <a:r>
                  <a:rPr lang="en-US" b="1" dirty="0"/>
                  <a:t>law of total probability</a:t>
                </a:r>
                <a:r>
                  <a:rPr lang="en-US" dirty="0"/>
                  <a:t>:</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d>
                      <m:r>
                        <a:rPr lang="de-DE" b="0" i="1" smtClean="0">
                          <a:latin typeface="Cambria Math" panose="02040503050406030204" pitchFamily="18" charset="0"/>
                        </a:rPr>
                        <m:t>=</m:t>
                      </m:r>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𝑖</m:t>
                          </m:r>
                        </m:sub>
                        <m:sup/>
                        <m:e>
                          <m:r>
                            <a:rPr lang="de-DE" b="0" i="1" smtClean="0">
                              <a:latin typeface="Cambria Math" panose="02040503050406030204" pitchFamily="18" charset="0"/>
                            </a:rPr>
                            <m:t>𝑃</m:t>
                          </m:r>
                          <m:d>
                            <m:dPr>
                              <m:ctrlPr>
                                <a:rPr lang="de-DE"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𝑖</m:t>
                                  </m:r>
                                </m:sub>
                              </m:sSub>
                            </m:e>
                          </m:d>
                          <m:r>
                            <a:rPr lang="de-DE" b="0" i="1" smtClean="0">
                              <a:latin typeface="Cambria Math" panose="02040503050406030204" pitchFamily="18" charset="0"/>
                            </a:rPr>
                            <m:t>⋅</m:t>
                          </m:r>
                          <m:r>
                            <a:rPr lang="de-DE" b="0" i="1" smtClean="0">
                              <a:latin typeface="Cambria Math" panose="02040503050406030204" pitchFamily="18" charset="0"/>
                            </a:rPr>
                            <m:t>𝑃</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𝑖</m:t>
                              </m:r>
                            </m:sub>
                          </m:sSub>
                          <m:r>
                            <a:rPr lang="de-DE" b="0" i="1" smtClean="0">
                              <a:latin typeface="Cambria Math" panose="02040503050406030204" pitchFamily="18" charset="0"/>
                            </a:rPr>
                            <m:t>)</m:t>
                          </m:r>
                        </m:e>
                      </m:nary>
                    </m:oMath>
                  </m:oMathPara>
                </a14:m>
                <a:endParaRPr lang="en-US" dirty="0"/>
              </a:p>
              <a:p>
                <a:pPr marL="0" indent="0">
                  <a:buNone/>
                </a:pPr>
                <a:r>
                  <a:rPr lang="en-US" dirty="0"/>
                  <a:t>It does not depend on the classes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𝑖</m:t>
                        </m:r>
                      </m:sub>
                    </m:sSub>
                  </m:oMath>
                </a14:m>
                <a:r>
                  <a:rPr lang="en-US" dirty="0"/>
                  <a:t>, and as the values of the features are given, it is effectively constant.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2"/>
                <a:stretch>
                  <a:fillRect l="-1206" t="-872" b="-229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50</a:t>
            </a:fld>
            <a:endParaRPr lang="en-US" dirty="0"/>
          </a:p>
        </p:txBody>
      </p:sp>
    </p:spTree>
    <p:extLst>
      <p:ext uri="{BB962C8B-B14F-4D97-AF65-F5344CB8AC3E}">
        <p14:creationId xmlns:p14="http://schemas.microsoft.com/office/powerpoint/2010/main" val="3580794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r>
                            <a:rPr lang="de-DE" i="1">
                              <a:latin typeface="Cambria Math" panose="02040503050406030204" pitchFamily="18" charset="0"/>
                            </a:rPr>
                            <m:t>)</m:t>
                          </m:r>
                        </m:num>
                        <m:den>
                          <m:r>
                            <a:rPr lang="de-DE" i="1">
                              <a:latin typeface="Cambria Math" panose="02040503050406030204" pitchFamily="18" charset="0"/>
                            </a:rPr>
                            <m:t>𝑃</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den>
                      </m:f>
                    </m:oMath>
                  </m:oMathPara>
                </a14:m>
                <a:endParaRPr lang="en-US" dirty="0"/>
              </a:p>
              <a:p>
                <a:pPr marL="0" indent="0">
                  <a:buNone/>
                </a:pPr>
                <a:endParaRPr lang="en-US" dirty="0"/>
              </a:p>
              <a:p>
                <a:pPr marL="0" indent="0">
                  <a:buNone/>
                </a:pPr>
                <a:r>
                  <a:rPr lang="en-US" dirty="0"/>
                  <a:t>It is therefore sufficient to disregard the denominator and to work out the </a:t>
                </a:r>
                <a:r>
                  <a:rPr lang="en-US" i="1" dirty="0"/>
                  <a:t>relative</a:t>
                </a:r>
                <a:r>
                  <a:rPr lang="en-US" dirty="0"/>
                  <a:t> </a:t>
                </a:r>
                <a:r>
                  <a:rPr lang="en-US" b="1" dirty="0"/>
                  <a:t>posterior</a:t>
                </a:r>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r>
                        <a:rPr lang="de-DE" i="1">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2"/>
                <a:stretch>
                  <a:fillRect l="-1206" t="-87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51</a:t>
            </a:fld>
            <a:endParaRPr lang="en-US" dirty="0"/>
          </a:p>
        </p:txBody>
      </p:sp>
    </p:spTree>
    <p:extLst>
      <p:ext uri="{BB962C8B-B14F-4D97-AF65-F5344CB8AC3E}">
        <p14:creationId xmlns:p14="http://schemas.microsoft.com/office/powerpoint/2010/main" val="40127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oMath>
                  </m:oMathPara>
                </a14:m>
                <a:endParaRPr lang="de-DE" dirty="0"/>
              </a:p>
              <a:p>
                <a:pPr marL="0" indent="0">
                  <a:buNone/>
                </a:pPr>
                <a:endParaRPr lang="en-US" dirty="0"/>
              </a:p>
              <a:p>
                <a:pPr marL="0" indent="0">
                  <a:buNone/>
                </a:pPr>
                <a:r>
                  <a:rPr lang="en-US" dirty="0"/>
                  <a:t>Note: the relative posterior distribution can easily be normalized using, e.g., the softmax function: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𝝈</m:t>
                      </m:r>
                      <m:sSub>
                        <m:sSubPr>
                          <m:ctrlPr>
                            <a:rPr lang="de-DE" b="0" i="1" smtClean="0">
                              <a:latin typeface="Cambria Math" panose="02040503050406030204" pitchFamily="18" charset="0"/>
                            </a:rPr>
                          </m:ctrlPr>
                        </m:sSubPr>
                        <m:e>
                          <m:d>
                            <m:dPr>
                              <m:ctrlPr>
                                <a:rPr lang="de-DE" b="0" i="1" smtClean="0">
                                  <a:latin typeface="Cambria Math" panose="02040503050406030204" pitchFamily="18" charset="0"/>
                                </a:rPr>
                              </m:ctrlPr>
                            </m:dPr>
                            <m:e>
                              <m:r>
                                <a:rPr lang="de-DE" b="1" i="1" smtClean="0">
                                  <a:latin typeface="Cambria Math" panose="02040503050406030204" pitchFamily="18" charset="0"/>
                                </a:rPr>
                                <m:t>𝒛</m:t>
                              </m:r>
                            </m:e>
                          </m:d>
                        </m:e>
                        <m:sub>
                          <m:r>
                            <a:rPr lang="de-DE" b="0" i="1" smtClean="0">
                              <a:latin typeface="Cambria Math" panose="02040503050406030204" pitchFamily="18" charset="0"/>
                            </a:rPr>
                            <m:t>𝑖</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a:rPr lang="de-DE" b="0" i="1" smtClean="0">
                                  <a:latin typeface="Cambria Math" panose="02040503050406030204" pitchFamily="18" charset="0"/>
                                </a:rPr>
                                <m:t>𝑒</m:t>
                              </m:r>
                            </m:e>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𝑧</m:t>
                                  </m:r>
                                </m:e>
                                <m:sub>
                                  <m:r>
                                    <a:rPr lang="de-DE" b="0" i="1" smtClean="0">
                                      <a:latin typeface="Cambria Math" panose="02040503050406030204" pitchFamily="18" charset="0"/>
                                    </a:rPr>
                                    <m:t>𝑖</m:t>
                                  </m:r>
                                </m:sub>
                              </m:sSub>
                            </m:sup>
                          </m:sSup>
                        </m:num>
                        <m:den>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𝑗</m:t>
                              </m:r>
                            </m:sub>
                            <m:sup/>
                            <m:e>
                              <m:sSup>
                                <m:sSupPr>
                                  <m:ctrlPr>
                                    <a:rPr lang="de-DE" i="1">
                                      <a:latin typeface="Cambria Math" panose="02040503050406030204" pitchFamily="18" charset="0"/>
                                    </a:rPr>
                                  </m:ctrlPr>
                                </m:sSupPr>
                                <m:e>
                                  <m:r>
                                    <a:rPr lang="de-DE" i="1">
                                      <a:latin typeface="Cambria Math" panose="02040503050406030204" pitchFamily="18" charset="0"/>
                                    </a:rPr>
                                    <m:t>𝑒</m:t>
                                  </m:r>
                                </m:e>
                                <m:sup>
                                  <m:sSub>
                                    <m:sSubPr>
                                      <m:ctrlPr>
                                        <a:rPr lang="de-DE" i="1">
                                          <a:latin typeface="Cambria Math" panose="02040503050406030204" pitchFamily="18" charset="0"/>
                                        </a:rPr>
                                      </m:ctrlPr>
                                    </m:sSubPr>
                                    <m:e>
                                      <m:r>
                                        <a:rPr lang="de-DE" i="1">
                                          <a:latin typeface="Cambria Math" panose="02040503050406030204" pitchFamily="18" charset="0"/>
                                        </a:rPr>
                                        <m:t>𝑧</m:t>
                                      </m:r>
                                    </m:e>
                                    <m:sub>
                                      <m:r>
                                        <a:rPr lang="de-DE" b="0" i="1" smtClean="0">
                                          <a:latin typeface="Cambria Math" panose="02040503050406030204" pitchFamily="18" charset="0"/>
                                        </a:rPr>
                                        <m:t>𝑗</m:t>
                                      </m:r>
                                    </m:sub>
                                  </m:sSub>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2"/>
                <a:stretch>
                  <a:fillRect l="-1206" r="-84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52</a:t>
            </a:fld>
            <a:endParaRPr lang="en-US" dirty="0"/>
          </a:p>
        </p:txBody>
      </p:sp>
    </p:spTree>
    <p:extLst>
      <p:ext uri="{BB962C8B-B14F-4D97-AF65-F5344CB8AC3E}">
        <p14:creationId xmlns:p14="http://schemas.microsoft.com/office/powerpoint/2010/main" val="3828716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oMath>
                  </m:oMathPara>
                </a14:m>
                <a:endParaRPr lang="de-DE" dirty="0"/>
              </a:p>
              <a:p>
                <a:pPr marL="0" indent="0">
                  <a:buNone/>
                </a:pPr>
                <a:endParaRPr lang="en-US" dirty="0"/>
              </a:p>
              <a:p>
                <a:pPr marL="0" indent="0">
                  <a:buNone/>
                </a:pPr>
                <a:r>
                  <a:rPr lang="en-US" dirty="0"/>
                  <a:t>Now the </a:t>
                </a:r>
                <a:r>
                  <a:rPr lang="en-US" i="1" dirty="0"/>
                  <a:t>naïve </a:t>
                </a:r>
                <a:r>
                  <a:rPr lang="en-US" dirty="0"/>
                  <a:t>conditional independence assumption comes into play: assume that the features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oMath>
                </a14:m>
                <a:r>
                  <a:rPr lang="en-US" dirty="0"/>
                  <a:t> are </a:t>
                </a:r>
                <a:r>
                  <a:rPr lang="en-US" i="1" dirty="0"/>
                  <a:t>mutually independent</a:t>
                </a:r>
                <a:r>
                  <a:rPr lang="en-US" dirty="0"/>
                  <a:t>, conditional on the class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𝑘</m:t>
                        </m:r>
                      </m:sub>
                    </m:sSub>
                    <m:r>
                      <a:rPr lang="de-DE" b="0" i="0" smtClean="0">
                        <a:latin typeface="Cambria Math" panose="02040503050406030204" pitchFamily="18" charset="0"/>
                      </a:rPr>
                      <m:t>.</m:t>
                    </m:r>
                  </m:oMath>
                </a14:m>
                <a:endParaRPr lang="en-US" dirty="0"/>
              </a:p>
              <a:p>
                <a:pPr marL="0" indent="0">
                  <a:buNone/>
                </a:pPr>
                <a:r>
                  <a:rPr lang="en-US" dirty="0"/>
                  <a:t>We can write the right side of the equation also as joint probability: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oMath>
                  </m:oMathPara>
                </a14:m>
                <a:endParaRPr lang="de-DE" i="1" dirty="0">
                  <a:latin typeface="Cambria Math" panose="02040503050406030204" pitchFamily="18" charset="0"/>
                </a:endParaRPr>
              </a:p>
              <a:p>
                <a:pPr marL="0" indent="0">
                  <a:buNone/>
                </a:pPr>
                <a:endParaRPr lang="de-DE" i="1" dirty="0">
                  <a:latin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3"/>
                <a:stretch>
                  <a:fillRect l="-120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53</a:t>
            </a:fld>
            <a:endParaRPr lang="en-US" dirty="0"/>
          </a:p>
        </p:txBody>
      </p:sp>
    </p:spTree>
    <p:extLst>
      <p:ext uri="{BB962C8B-B14F-4D97-AF65-F5344CB8AC3E}">
        <p14:creationId xmlns:p14="http://schemas.microsoft.com/office/powerpoint/2010/main" val="308039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oMath>
                  </m:oMathPara>
                </a14:m>
                <a:endParaRPr lang="en-US" dirty="0"/>
              </a:p>
              <a:p>
                <a:pPr marL="0" indent="0">
                  <a:buNone/>
                </a:pPr>
                <a:endParaRPr lang="en-US" dirty="0"/>
              </a:p>
              <a:p>
                <a:pPr marL="0" indent="0">
                  <a:buNone/>
                </a:pPr>
                <a:r>
                  <a:rPr lang="en-US" dirty="0"/>
                  <a:t>We can then apply the chain rule for repeated application of the definition of conditional probability: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e>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2</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2</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oMath>
                  </m:oMathPara>
                </a14:m>
                <a:endParaRPr lang="de-DE" dirty="0"/>
              </a:p>
              <a:p>
                <a:pPr marL="0" indent="0">
                  <a:buNone/>
                </a:pPr>
                <a:endParaRPr lang="de-DE"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e>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2</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2</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3</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r>
                        <a:rPr lang="de-DE" i="1">
                          <a:latin typeface="Cambria Math" panose="02040503050406030204" pitchFamily="18" charset="0"/>
                        </a:rPr>
                        <m:t>)</m:t>
                      </m:r>
                    </m:oMath>
                  </m:oMathPara>
                </a14:m>
                <a:endParaRPr lang="de-DE" dirty="0"/>
              </a:p>
              <a:p>
                <a:pPr marL="0" indent="0">
                  <a:buNone/>
                </a:pPr>
                <a:endParaRPr lang="de-DE" dirty="0"/>
              </a:p>
              <a:p>
                <a:pPr marL="0" indent="0">
                  <a:buNone/>
                </a:pPr>
                <a:endParaRPr lang="de-DE" i="1" dirty="0">
                  <a:latin typeface="Cambria Math" panose="02040503050406030204" pitchFamily="18" charset="0"/>
                </a:endParaRPr>
              </a:p>
              <a:p>
                <a:pPr marL="0" indent="0">
                  <a:buNone/>
                </a:pPr>
                <a:endParaRPr lang="de-DE" i="1" dirty="0">
                  <a:latin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3"/>
                <a:stretch>
                  <a:fillRect l="-120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54</a:t>
            </a:fld>
            <a:endParaRPr lang="en-US" dirty="0"/>
          </a:p>
        </p:txBody>
      </p:sp>
    </p:spTree>
    <p:extLst>
      <p:ext uri="{BB962C8B-B14F-4D97-AF65-F5344CB8AC3E}">
        <p14:creationId xmlns:p14="http://schemas.microsoft.com/office/powerpoint/2010/main" val="3866348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e>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2</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2</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3</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e>
                      </m:d>
                      <m:r>
                        <a:rPr lang="de-DE" i="1">
                          <a:latin typeface="Cambria Math" panose="02040503050406030204" pitchFamily="18" charset="0"/>
                        </a:rPr>
                        <m:t>⋅</m:t>
                      </m:r>
                      <m:r>
                        <a:rPr lang="de-DE" i="1">
                          <a:latin typeface="Cambria Math" panose="02040503050406030204" pitchFamily="18" charset="0"/>
                        </a:rPr>
                        <m:t>𝑃</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i="1">
                              <a:latin typeface="Cambria Math" panose="02040503050406030204" pitchFamily="18" charset="0"/>
                            </a:rPr>
                            <m:t>𝑘</m:t>
                          </m:r>
                        </m:sub>
                      </m:sSub>
                      <m:r>
                        <a:rPr lang="de-DE" i="1">
                          <a:latin typeface="Cambria Math" panose="02040503050406030204" pitchFamily="18" charset="0"/>
                        </a:rPr>
                        <m:t>)</m:t>
                      </m:r>
                    </m:oMath>
                  </m:oMathPara>
                </a14:m>
                <a:endParaRPr lang="de-DE" i="1" dirty="0">
                  <a:latin typeface="Cambria Math" panose="02040503050406030204" pitchFamily="18" charset="0"/>
                </a:endParaRPr>
              </a:p>
              <a:p>
                <a:pPr marL="0" indent="0">
                  <a:buNone/>
                </a:pPr>
                <a:endParaRPr lang="en-US" dirty="0"/>
              </a:p>
              <a:p>
                <a:pPr marL="0" indent="0">
                  <a:buNone/>
                </a:pPr>
                <a:r>
                  <a:rPr lang="en-US" dirty="0"/>
                  <a:t>Now we assume that the features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sub>
                    </m:sSub>
                  </m:oMath>
                </a14:m>
                <a:r>
                  <a:rPr lang="en-US" dirty="0"/>
                  <a:t> are </a:t>
                </a:r>
                <a:r>
                  <a:rPr lang="en-US" i="1" dirty="0"/>
                  <a:t>mutually independent</a:t>
                </a:r>
                <a:r>
                  <a:rPr lang="en-US" dirty="0"/>
                  <a:t>, conditional on the class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𝑘</m:t>
                        </m:r>
                      </m:sub>
                    </m:sSub>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𝑓</m:t>
                              </m:r>
                            </m:e>
                            <m:sub>
                              <m:r>
                                <a:rPr lang="de-DE" b="0" i="1" smtClean="0">
                                  <a:latin typeface="Cambria Math" panose="02040503050406030204" pitchFamily="18" charset="0"/>
                                </a:rPr>
                                <m:t>𝑖</m:t>
                              </m:r>
                            </m:sub>
                          </m:sSub>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𝑓</m:t>
                              </m:r>
                            </m:e>
                            <m:sub>
                              <m:r>
                                <a:rPr lang="de-DE" b="0" i="1" smtClean="0">
                                  <a:latin typeface="Cambria Math" panose="02040503050406030204" pitchFamily="18" charset="0"/>
                                </a:rPr>
                                <m:t>𝑖</m:t>
                              </m:r>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𝑓</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𝑘</m:t>
                              </m:r>
                            </m:sub>
                          </m:sSub>
                        </m:e>
                      </m:d>
                      <m:r>
                        <a:rPr lang="de-DE" b="0" i="1" smtClean="0">
                          <a:latin typeface="Cambria Math" panose="02040503050406030204" pitchFamily="18" charset="0"/>
                        </a:rPr>
                        <m:t>=</m:t>
                      </m:r>
                      <m:r>
                        <a:rPr lang="de-DE" b="0" i="1" smtClean="0">
                          <a:latin typeface="Cambria Math" panose="02040503050406030204" pitchFamily="18" charset="0"/>
                        </a:rPr>
                        <m:t>𝑃</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𝑓</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𝑘</m:t>
                          </m:r>
                        </m:sub>
                      </m:sSub>
                      <m:r>
                        <a:rPr lang="de-DE"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3"/>
                <a:stretch>
                  <a:fillRect l="-120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55</a:t>
            </a:fld>
            <a:endParaRPr lang="en-US" dirty="0"/>
          </a:p>
        </p:txBody>
      </p:sp>
    </p:spTree>
    <p:extLst>
      <p:ext uri="{BB962C8B-B14F-4D97-AF65-F5344CB8AC3E}">
        <p14:creationId xmlns:p14="http://schemas.microsoft.com/office/powerpoint/2010/main" val="699178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lnSpcReduction="10000"/>
              </a:bodyPr>
              <a:lstStyle/>
              <a:p>
                <a:pPr marL="0" indent="0">
                  <a:buNone/>
                </a:pPr>
                <a:r>
                  <a:rPr lang="en-US" dirty="0"/>
                  <a:t>Then the distribution of the relative posterior simplifies to: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𝑗</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e>
                      </m:nary>
                    </m:oMath>
                  </m:oMathPara>
                </a14:m>
                <a:endParaRPr lang="en-US" dirty="0"/>
              </a:p>
              <a:p>
                <a:pPr marL="0" indent="0">
                  <a:buNone/>
                </a:pPr>
                <a:r>
                  <a:rPr lang="en-US" dirty="0"/>
                  <a:t>This gives the following classification rule: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lim>
                          </m:limLow>
                        </m:fName>
                        <m:e>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i="1" smtClean="0">
                                  <a:latin typeface="Cambria Math" panose="02040503050406030204" pitchFamily="18" charset="0"/>
                                </a:rPr>
                                <m:t>𝑗</m:t>
                              </m:r>
                            </m:sub>
                            <m:sup/>
                            <m:e>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𝑗</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e>
                          </m:nary>
                        </m:e>
                      </m:func>
                    </m:oMath>
                  </m:oMathPara>
                </a14:m>
                <a:endParaRPr lang="en-US" dirty="0"/>
              </a:p>
              <a:p>
                <a:pPr marL="0" indent="0">
                  <a:buNone/>
                </a:pPr>
                <a:r>
                  <a:rPr lang="en-US" dirty="0"/>
                  <a:t>This is known as maximum a posteriori (MAP) estimation.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3"/>
                <a:stretch>
                  <a:fillRect l="-1206" t="-17442" b="-345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56</a:t>
            </a:fld>
            <a:endParaRPr lang="en-US" dirty="0"/>
          </a:p>
        </p:txBody>
      </p:sp>
    </p:spTree>
    <p:extLst>
      <p:ext uri="{BB962C8B-B14F-4D97-AF65-F5344CB8AC3E}">
        <p14:creationId xmlns:p14="http://schemas.microsoft.com/office/powerpoint/2010/main" val="133135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a:bodyPr>
              <a:lstStyle/>
              <a:p>
                <a:pPr marL="0" indent="0">
                  <a:buNone/>
                </a:pPr>
                <a:r>
                  <a:rPr lang="en-US" dirty="0"/>
                  <a:t>Several simplifications give the following classification rule: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lim>
                          </m:limLow>
                        </m:fName>
                        <m:e>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i="1" smtClean="0">
                                  <a:latin typeface="Cambria Math" panose="02040503050406030204" pitchFamily="18" charset="0"/>
                                </a:rPr>
                                <m:t>𝑗</m:t>
                              </m:r>
                            </m:sub>
                            <m:sup/>
                            <m:e>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𝑗</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e>
                          </m:nary>
                        </m:e>
                      </m:func>
                    </m:oMath>
                  </m:oMathPara>
                </a14:m>
                <a:endParaRPr lang="en-US" dirty="0"/>
              </a:p>
              <a:p>
                <a:pPr marL="0" indent="0">
                  <a:buNone/>
                </a:pPr>
                <a:r>
                  <a:rPr lang="en-US" dirty="0"/>
                  <a:t>This is known as maximum a posteriori (MAP) estimation.</a:t>
                </a:r>
              </a:p>
              <a:p>
                <a:pPr marL="0" indent="0">
                  <a:buNone/>
                </a:pPr>
                <a:endParaRPr lang="en-US" dirty="0"/>
              </a:p>
            </p:txBody>
          </p:sp>
        </mc:Choice>
        <mc:Fallback>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3"/>
                <a:stretch>
                  <a:fillRect l="-1206" t="-1540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57</a:t>
            </a:fld>
            <a:endParaRPr lang="en-US" dirty="0"/>
          </a:p>
        </p:txBody>
      </p:sp>
    </p:spTree>
    <p:extLst>
      <p:ext uri="{BB962C8B-B14F-4D97-AF65-F5344CB8AC3E}">
        <p14:creationId xmlns:p14="http://schemas.microsoft.com/office/powerpoint/2010/main" val="983505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F08F3-5C1D-97DD-ED52-F785D1795A64}"/>
              </a:ext>
            </a:extLst>
          </p:cNvPr>
          <p:cNvSpPr>
            <a:spLocks noGrp="1"/>
          </p:cNvSpPr>
          <p:nvPr>
            <p:ph type="title"/>
          </p:nvPr>
        </p:nvSpPr>
        <p:spPr/>
        <p:txBody>
          <a:bodyPr/>
          <a:lstStyle/>
          <a:p>
            <a:r>
              <a:rPr lang="en-US" dirty="0"/>
              <a:t>Naïve Bayes classifier</a:t>
            </a:r>
          </a:p>
        </p:txBody>
      </p:sp>
      <p:pic>
        <p:nvPicPr>
          <p:cNvPr id="7" name="Content Placeholder 6" descr="A diagram of a normal distribution&#10;&#10;Description automatically generated">
            <a:extLst>
              <a:ext uri="{FF2B5EF4-FFF2-40B4-BE49-F238E27FC236}">
                <a16:creationId xmlns:a16="http://schemas.microsoft.com/office/drawing/2014/main" id="{E5077B6D-51B2-D19B-5E5B-AABC15348D86}"/>
              </a:ext>
            </a:extLst>
          </p:cNvPr>
          <p:cNvPicPr>
            <a:picLocks noGrp="1" noChangeAspect="1"/>
          </p:cNvPicPr>
          <p:nvPr>
            <p:ph idx="1"/>
          </p:nvPr>
        </p:nvPicPr>
        <p:blipFill rotWithShape="1">
          <a:blip r:embed="rId2"/>
          <a:srcRect l="3849" b="4962"/>
          <a:stretch/>
        </p:blipFill>
        <p:spPr>
          <a:xfrm>
            <a:off x="2919350" y="1366504"/>
            <a:ext cx="6353299" cy="4012068"/>
          </a:xfrm>
        </p:spPr>
      </p:pic>
      <p:sp>
        <p:nvSpPr>
          <p:cNvPr id="4" name="Footer Placeholder 3">
            <a:extLst>
              <a:ext uri="{FF2B5EF4-FFF2-40B4-BE49-F238E27FC236}">
                <a16:creationId xmlns:a16="http://schemas.microsoft.com/office/drawing/2014/main" id="{803067F2-1450-A0CD-3FC3-4D26BFB43783}"/>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EB2110B-78A0-4D38-E5DB-9311C57938CB}"/>
              </a:ext>
            </a:extLst>
          </p:cNvPr>
          <p:cNvSpPr>
            <a:spLocks noGrp="1"/>
          </p:cNvSpPr>
          <p:nvPr>
            <p:ph type="sldNum" sz="quarter" idx="12"/>
          </p:nvPr>
        </p:nvSpPr>
        <p:spPr/>
        <p:txBody>
          <a:bodyPr/>
          <a:lstStyle/>
          <a:p>
            <a:fld id="{88CEC222-F6AB-A647-80E8-FAB06E4B4BEB}" type="slidenum">
              <a:rPr lang="en-US" smtClean="0"/>
              <a:t>58</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475FFC-13B5-3BA0-3011-EBFE80CC088D}"/>
                  </a:ext>
                </a:extLst>
              </p:cNvPr>
              <p:cNvSpPr txBox="1"/>
              <p:nvPr/>
            </p:nvSpPr>
            <p:spPr>
              <a:xfrm>
                <a:off x="6255430" y="1166221"/>
                <a:ext cx="28008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b="0" i="1" smtClean="0">
                                  <a:latin typeface="Cambria Math" panose="02040503050406030204" pitchFamily="18" charset="0"/>
                                </a:rPr>
                                <m:t>0</m:t>
                              </m:r>
                            </m:sub>
                          </m:sSub>
                        </m:e>
                        <m:e>
                          <m:r>
                            <a:rPr lang="de-DE" b="0" i="1" smtClean="0">
                              <a:latin typeface="Cambria Math" panose="02040503050406030204" pitchFamily="18" charset="0"/>
                            </a:rPr>
                            <m:t>𝑓</m:t>
                          </m:r>
                        </m:e>
                      </m:d>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r>
                            <a:rPr lang="de-DE" b="0" i="1" smtClean="0">
                              <a:latin typeface="Cambria Math" panose="02040503050406030204" pitchFamily="18" charset="0"/>
                            </a:rPr>
                            <m:t>𝑓</m:t>
                          </m:r>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b="0" i="1" smtClean="0">
                                  <a:latin typeface="Cambria Math" panose="02040503050406030204" pitchFamily="18" charset="0"/>
                                </a:rPr>
                                <m:t>0</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b="0" i="1" smtClean="0">
                                  <a:latin typeface="Cambria Math" panose="02040503050406030204" pitchFamily="18" charset="0"/>
                                </a:rPr>
                                <m:t>0</m:t>
                              </m:r>
                            </m:sub>
                          </m:sSub>
                        </m:e>
                      </m:d>
                    </m:oMath>
                  </m:oMathPara>
                </a14:m>
                <a:endParaRPr lang="en-US" dirty="0"/>
              </a:p>
            </p:txBody>
          </p:sp>
        </mc:Choice>
        <mc:Fallback xmlns="">
          <p:sp>
            <p:nvSpPr>
              <p:cNvPr id="8" name="TextBox 7">
                <a:extLst>
                  <a:ext uri="{FF2B5EF4-FFF2-40B4-BE49-F238E27FC236}">
                    <a16:creationId xmlns:a16="http://schemas.microsoft.com/office/drawing/2014/main" id="{86475FFC-13B5-3BA0-3011-EBFE80CC088D}"/>
                  </a:ext>
                </a:extLst>
              </p:cNvPr>
              <p:cNvSpPr txBox="1">
                <a:spLocks noRot="1" noChangeAspect="1" noMove="1" noResize="1" noEditPoints="1" noAdjustHandles="1" noChangeArrowheads="1" noChangeShapeType="1" noTextEdit="1"/>
              </p:cNvSpPr>
              <p:nvPr/>
            </p:nvSpPr>
            <p:spPr>
              <a:xfrm>
                <a:off x="6255430" y="1166221"/>
                <a:ext cx="2800865"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2A88A2-F062-ECCA-3CF7-BCC7C9634693}"/>
                  </a:ext>
                </a:extLst>
              </p:cNvPr>
              <p:cNvSpPr txBox="1"/>
              <p:nvPr/>
            </p:nvSpPr>
            <p:spPr>
              <a:xfrm>
                <a:off x="8153400" y="4385066"/>
                <a:ext cx="28008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b="0" i="1" smtClean="0">
                                  <a:latin typeface="Cambria Math" panose="02040503050406030204" pitchFamily="18" charset="0"/>
                                </a:rPr>
                                <m:t>1</m:t>
                              </m:r>
                            </m:sub>
                          </m:sSub>
                        </m:e>
                        <m:e>
                          <m:r>
                            <a:rPr lang="de-DE" b="0" i="1" smtClean="0">
                              <a:latin typeface="Cambria Math" panose="02040503050406030204" pitchFamily="18" charset="0"/>
                            </a:rPr>
                            <m:t>𝑓</m:t>
                          </m:r>
                        </m:e>
                      </m:d>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r>
                            <a:rPr lang="de-DE" b="0" i="1" smtClean="0">
                              <a:latin typeface="Cambria Math" panose="02040503050406030204" pitchFamily="18" charset="0"/>
                            </a:rPr>
                            <m:t>𝑓</m:t>
                          </m:r>
                        </m:e>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b="0" i="1" smtClean="0">
                                  <a:latin typeface="Cambria Math" panose="02040503050406030204" pitchFamily="18" charset="0"/>
                                </a:rPr>
                                <m:t>1</m:t>
                              </m:r>
                            </m:sub>
                          </m:sSub>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𝑐</m:t>
                              </m:r>
                            </m:e>
                            <m:sub>
                              <m:r>
                                <a:rPr lang="de-DE" b="0" i="1" smtClean="0">
                                  <a:latin typeface="Cambria Math" panose="02040503050406030204" pitchFamily="18" charset="0"/>
                                </a:rPr>
                                <m:t>1</m:t>
                              </m:r>
                            </m:sub>
                          </m:sSub>
                        </m:e>
                      </m:d>
                    </m:oMath>
                  </m:oMathPara>
                </a14:m>
                <a:endParaRPr lang="en-US" dirty="0"/>
              </a:p>
            </p:txBody>
          </p:sp>
        </mc:Choice>
        <mc:Fallback xmlns="">
          <p:sp>
            <p:nvSpPr>
              <p:cNvPr id="9" name="TextBox 8">
                <a:extLst>
                  <a:ext uri="{FF2B5EF4-FFF2-40B4-BE49-F238E27FC236}">
                    <a16:creationId xmlns:a16="http://schemas.microsoft.com/office/drawing/2014/main" id="{DC2A88A2-F062-ECCA-3CF7-BCC7C9634693}"/>
                  </a:ext>
                </a:extLst>
              </p:cNvPr>
              <p:cNvSpPr txBox="1">
                <a:spLocks noRot="1" noChangeAspect="1" noMove="1" noResize="1" noEditPoints="1" noAdjustHandles="1" noChangeArrowheads="1" noChangeShapeType="1" noTextEdit="1"/>
              </p:cNvSpPr>
              <p:nvPr/>
            </p:nvSpPr>
            <p:spPr>
              <a:xfrm>
                <a:off x="8153400" y="4385066"/>
                <a:ext cx="2800865" cy="369332"/>
              </a:xfrm>
              <a:prstGeom prst="rect">
                <a:avLst/>
              </a:prstGeom>
              <a:blipFill>
                <a:blip r:embed="rId4"/>
                <a:stretch>
                  <a:fillRect b="-1333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57D90EA-756B-9F1A-4C11-3DA4D0AAC1BD}"/>
              </a:ext>
            </a:extLst>
          </p:cNvPr>
          <p:cNvSpPr txBox="1"/>
          <p:nvPr/>
        </p:nvSpPr>
        <p:spPr>
          <a:xfrm>
            <a:off x="8250915" y="2154777"/>
            <a:ext cx="3295658" cy="923330"/>
          </a:xfrm>
          <a:prstGeom prst="rect">
            <a:avLst/>
          </a:prstGeom>
          <a:noFill/>
        </p:spPr>
        <p:txBody>
          <a:bodyPr wrap="square" rtlCol="0">
            <a:spAutoFit/>
          </a:bodyPr>
          <a:lstStyle/>
          <a:p>
            <a:r>
              <a:rPr lang="en-US" dirty="0"/>
              <a:t>The relative class frequencies („priors“) scale the posterior distributions vertically.</a:t>
            </a:r>
          </a:p>
        </p:txBody>
      </p:sp>
      <p:cxnSp>
        <p:nvCxnSpPr>
          <p:cNvPr id="12" name="Straight Arrow Connector 11">
            <a:extLst>
              <a:ext uri="{FF2B5EF4-FFF2-40B4-BE49-F238E27FC236}">
                <a16:creationId xmlns:a16="http://schemas.microsoft.com/office/drawing/2014/main" id="{AA974C1A-873A-9F80-792C-42FE2FBB356D}"/>
              </a:ext>
            </a:extLst>
          </p:cNvPr>
          <p:cNvCxnSpPr>
            <a:cxnSpLocks/>
            <a:stCxn id="10" idx="2"/>
          </p:cNvCxnSpPr>
          <p:nvPr/>
        </p:nvCxnSpPr>
        <p:spPr>
          <a:xfrm>
            <a:off x="9898744" y="3078107"/>
            <a:ext cx="623119" cy="13069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55E299-8ECC-17DE-79CD-DF2A69D51C98}"/>
              </a:ext>
            </a:extLst>
          </p:cNvPr>
          <p:cNvCxnSpPr>
            <a:cxnSpLocks/>
            <a:stCxn id="10" idx="0"/>
          </p:cNvCxnSpPr>
          <p:nvPr/>
        </p:nvCxnSpPr>
        <p:spPr>
          <a:xfrm flipH="1" flipV="1">
            <a:off x="8755693" y="1533408"/>
            <a:ext cx="1143051" cy="621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2032E72-A0A8-9DD4-CBDB-62AAE746E111}"/>
                  </a:ext>
                </a:extLst>
              </p:cNvPr>
              <p:cNvSpPr txBox="1"/>
              <p:nvPr/>
            </p:nvSpPr>
            <p:spPr>
              <a:xfrm>
                <a:off x="3311265" y="5887654"/>
                <a:ext cx="5569467" cy="559320"/>
              </a:xfrm>
              <a:prstGeom prst="rect">
                <a:avLst/>
              </a:prstGeom>
              <a:solidFill>
                <a:schemeClr val="bg1"/>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𝑐</m:t>
                          </m:r>
                        </m:e>
                      </m:acc>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argmax</m:t>
                              </m:r>
                            </m:e>
                            <m:lim>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0</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1</m:t>
                                  </m:r>
                                </m:sub>
                              </m:sSub>
                              <m:r>
                                <a:rPr lang="de-DE" b="0" i="1" smtClean="0">
                                  <a:latin typeface="Cambria Math" panose="02040503050406030204" pitchFamily="18" charset="0"/>
                                </a:rPr>
                                <m:t>}</m:t>
                              </m:r>
                            </m:lim>
                          </m:limLow>
                        </m:fName>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𝑓</m:t>
                                  </m:r>
                                  <m:r>
                                    <a:rPr lang="de-DE" b="0" i="1" smtClean="0">
                                      <a:latin typeface="Cambria Math" panose="02040503050406030204" pitchFamily="18" charset="0"/>
                                    </a:rPr>
                                    <m:t>=</m:t>
                                  </m:r>
                                  <m:acc>
                                    <m:accPr>
                                      <m:chr m:val="̃"/>
                                      <m:ctrlPr>
                                        <a:rPr lang="en-US" i="1">
                                          <a:latin typeface="Cambria Math" panose="02040503050406030204" pitchFamily="18" charset="0"/>
                                        </a:rPr>
                                      </m:ctrlPr>
                                    </m:accPr>
                                    <m:e>
                                      <m:r>
                                        <a:rPr lang="de-DE" i="1">
                                          <a:latin typeface="Cambria Math" panose="02040503050406030204" pitchFamily="18" charset="0"/>
                                        </a:rPr>
                                        <m:t>𝑓</m:t>
                                      </m:r>
                                    </m:e>
                                  </m:acc>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0</m:t>
                                      </m:r>
                                    </m:sub>
                                  </m:sSub>
                                </m:e>
                              </m:d>
                              <m:r>
                                <a:rPr lang="de-DE" b="0" i="1" smtClean="0">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0</m:t>
                                      </m:r>
                                    </m:sub>
                                  </m:sSub>
                                </m:e>
                              </m:d>
                              <m:r>
                                <a:rPr lang="de-DE" b="0" i="1" smtClean="0">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𝑓</m:t>
                                  </m:r>
                                  <m:r>
                                    <a:rPr lang="de-DE" b="0" i="1" smtClean="0">
                                      <a:latin typeface="Cambria Math" panose="02040503050406030204" pitchFamily="18" charset="0"/>
                                    </a:rPr>
                                    <m:t>=</m:t>
                                  </m:r>
                                  <m:acc>
                                    <m:accPr>
                                      <m:chr m:val="̃"/>
                                      <m:ctrlPr>
                                        <a:rPr lang="en-US" i="1">
                                          <a:latin typeface="Cambria Math" panose="02040503050406030204" pitchFamily="18" charset="0"/>
                                        </a:rPr>
                                      </m:ctrlPr>
                                    </m:accPr>
                                    <m:e>
                                      <m:r>
                                        <a:rPr lang="de-DE" i="1">
                                          <a:latin typeface="Cambria Math" panose="02040503050406030204" pitchFamily="18" charset="0"/>
                                        </a:rPr>
                                        <m:t>𝑓</m:t>
                                      </m:r>
                                    </m:e>
                                  </m:acc>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r>
                                <a:rPr lang="de-DE" b="0" i="1" smtClean="0">
                                  <a:latin typeface="Cambria Math" panose="02040503050406030204" pitchFamily="18" charset="0"/>
                                </a:rPr>
                                <m:t>𝑃</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𝑐</m:t>
                                  </m:r>
                                </m:e>
                                <m:sub>
                                  <m:r>
                                    <a:rPr lang="de-DE" b="0" i="1" smtClean="0">
                                      <a:latin typeface="Cambria Math" panose="02040503050406030204" pitchFamily="18" charset="0"/>
                                    </a:rPr>
                                    <m:t>1</m:t>
                                  </m:r>
                                </m:sub>
                              </m:sSub>
                              <m:r>
                                <a:rPr lang="de-DE" b="0" i="1" smtClean="0">
                                  <a:latin typeface="Cambria Math" panose="02040503050406030204" pitchFamily="18" charset="0"/>
                                </a:rPr>
                                <m:t>)</m:t>
                              </m:r>
                            </m:e>
                          </m:d>
                        </m:e>
                      </m:func>
                    </m:oMath>
                  </m:oMathPara>
                </a14:m>
                <a:endParaRPr lang="en-US" dirty="0"/>
              </a:p>
            </p:txBody>
          </p:sp>
        </mc:Choice>
        <mc:Fallback xmlns="">
          <p:sp>
            <p:nvSpPr>
              <p:cNvPr id="16" name="TextBox 15">
                <a:extLst>
                  <a:ext uri="{FF2B5EF4-FFF2-40B4-BE49-F238E27FC236}">
                    <a16:creationId xmlns:a16="http://schemas.microsoft.com/office/drawing/2014/main" id="{D2032E72-A0A8-9DD4-CBDB-62AAE746E111}"/>
                  </a:ext>
                </a:extLst>
              </p:cNvPr>
              <p:cNvSpPr txBox="1">
                <a:spLocks noRot="1" noChangeAspect="1" noMove="1" noResize="1" noEditPoints="1" noAdjustHandles="1" noChangeArrowheads="1" noChangeShapeType="1" noTextEdit="1"/>
              </p:cNvSpPr>
              <p:nvPr/>
            </p:nvSpPr>
            <p:spPr>
              <a:xfrm>
                <a:off x="3311265" y="5887654"/>
                <a:ext cx="5569467" cy="559320"/>
              </a:xfrm>
              <a:prstGeom prst="rect">
                <a:avLst/>
              </a:prstGeom>
              <a:blipFill>
                <a:blip r:embed="rId5"/>
                <a:stretch>
                  <a:fillRect b="-434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753FA0D-CBF6-0D83-B1A9-5D58767B6FCC}"/>
                  </a:ext>
                </a:extLst>
              </p:cNvPr>
              <p:cNvSpPr txBox="1"/>
              <p:nvPr/>
            </p:nvSpPr>
            <p:spPr>
              <a:xfrm>
                <a:off x="5782960" y="5380035"/>
                <a:ext cx="1454727" cy="3811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𝑓</m:t>
                          </m:r>
                        </m:e>
                      </m:acc>
                    </m:oMath>
                  </m:oMathPara>
                </a14:m>
                <a:endParaRPr lang="en-US" dirty="0"/>
              </a:p>
            </p:txBody>
          </p:sp>
        </mc:Choice>
        <mc:Fallback xmlns="">
          <p:sp>
            <p:nvSpPr>
              <p:cNvPr id="17" name="TextBox 16">
                <a:extLst>
                  <a:ext uri="{FF2B5EF4-FFF2-40B4-BE49-F238E27FC236}">
                    <a16:creationId xmlns:a16="http://schemas.microsoft.com/office/drawing/2014/main" id="{A753FA0D-CBF6-0D83-B1A9-5D58767B6FCC}"/>
                  </a:ext>
                </a:extLst>
              </p:cNvPr>
              <p:cNvSpPr txBox="1">
                <a:spLocks noRot="1" noChangeAspect="1" noMove="1" noResize="1" noEditPoints="1" noAdjustHandles="1" noChangeArrowheads="1" noChangeShapeType="1" noTextEdit="1"/>
              </p:cNvSpPr>
              <p:nvPr/>
            </p:nvSpPr>
            <p:spPr>
              <a:xfrm>
                <a:off x="5782960" y="5380035"/>
                <a:ext cx="1454727" cy="381195"/>
              </a:xfrm>
              <a:prstGeom prst="rect">
                <a:avLst/>
              </a:prstGeom>
              <a:blipFill>
                <a:blip r:embed="rId6"/>
                <a:stretch>
                  <a:fillRect b="-1290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6E80A2DA-089D-8F30-ED21-40110BAE17FA}"/>
              </a:ext>
            </a:extLst>
          </p:cNvPr>
          <p:cNvCxnSpPr>
            <a:cxnSpLocks/>
          </p:cNvCxnSpPr>
          <p:nvPr/>
        </p:nvCxnSpPr>
        <p:spPr>
          <a:xfrm flipV="1">
            <a:off x="6510325" y="2674166"/>
            <a:ext cx="0" cy="27044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56FF928-9306-D518-FFB9-3FAC1ED379F4}"/>
              </a:ext>
            </a:extLst>
          </p:cNvPr>
          <p:cNvSpPr/>
          <p:nvPr/>
        </p:nvSpPr>
        <p:spPr>
          <a:xfrm>
            <a:off x="6412808" y="2548467"/>
            <a:ext cx="195034" cy="19503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EAF87-8AD9-4CEE-E366-3288082C7478}"/>
              </a:ext>
            </a:extLst>
          </p:cNvPr>
          <p:cNvSpPr/>
          <p:nvPr/>
        </p:nvSpPr>
        <p:spPr>
          <a:xfrm>
            <a:off x="6412807" y="3305590"/>
            <a:ext cx="195034" cy="19503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6536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lnSpcReduction="10000"/>
              </a:bodyPr>
              <a:lstStyle/>
              <a:p>
                <a:pPr marL="0" indent="0">
                  <a:buNone/>
                </a:pPr>
                <a:r>
                  <a:rPr lang="en-US" dirty="0"/>
                  <a:t>We could in principle further simplify and assume the relative frequencies of all classes in the training set are equal, i.e.: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oMath>
                  </m:oMathPara>
                </a14:m>
                <a:endParaRPr lang="en-US" b="0" dirty="0"/>
              </a:p>
              <a:p>
                <a:pPr marL="0" indent="0">
                  <a:buNone/>
                </a:pPr>
                <a:endParaRPr lang="en-US" dirty="0"/>
              </a:p>
              <a:p>
                <a:pPr marL="0" indent="0">
                  <a:buNone/>
                </a:pPr>
                <a:r>
                  <a:rPr lang="en-US" dirty="0"/>
                  <a:t>Then, we can further simplify to: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𝑗</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e>
                      </m:nary>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3"/>
                <a:stretch>
                  <a:fillRect l="-1206" t="-3198" b="-470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59</a:t>
            </a:fld>
            <a:endParaRPr lang="en-US" dirty="0"/>
          </a:p>
        </p:txBody>
      </p:sp>
    </p:spTree>
    <p:extLst>
      <p:ext uri="{BB962C8B-B14F-4D97-AF65-F5344CB8AC3E}">
        <p14:creationId xmlns:p14="http://schemas.microsoft.com/office/powerpoint/2010/main" val="303788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8252-3FF1-893D-3F5B-78F67EC03EC9}"/>
              </a:ext>
            </a:extLst>
          </p:cNvPr>
          <p:cNvSpPr>
            <a:spLocks noGrp="1"/>
          </p:cNvSpPr>
          <p:nvPr>
            <p:ph type="title"/>
          </p:nvPr>
        </p:nvSpPr>
        <p:spPr/>
        <p:txBody>
          <a:bodyPr/>
          <a:lstStyle/>
          <a:p>
            <a:r>
              <a:rPr lang="en-US" dirty="0"/>
              <a:t>DNA — the future of long-term data storage</a:t>
            </a:r>
          </a:p>
        </p:txBody>
      </p:sp>
      <p:sp>
        <p:nvSpPr>
          <p:cNvPr id="3" name="Content Placeholder 2">
            <a:extLst>
              <a:ext uri="{FF2B5EF4-FFF2-40B4-BE49-F238E27FC236}">
                <a16:creationId xmlns:a16="http://schemas.microsoft.com/office/drawing/2014/main" id="{C5AD1B02-F299-5354-764D-CA5D3A625608}"/>
              </a:ext>
            </a:extLst>
          </p:cNvPr>
          <p:cNvSpPr>
            <a:spLocks noGrp="1"/>
          </p:cNvSpPr>
          <p:nvPr>
            <p:ph idx="1"/>
          </p:nvPr>
        </p:nvSpPr>
        <p:spPr>
          <a:xfrm>
            <a:off x="838200" y="1825625"/>
            <a:ext cx="6055468" cy="4351338"/>
          </a:xfrm>
        </p:spPr>
        <p:txBody>
          <a:bodyPr>
            <a:normAutofit fontScale="85000" lnSpcReduction="10000"/>
          </a:bodyPr>
          <a:lstStyle/>
          <a:p>
            <a:r>
              <a:rPr lang="en-US" dirty="0"/>
              <a:t>Researchers in fields as diverse as artificial intelligence, healthcare, astronomy and climate science seek to store </a:t>
            </a:r>
            <a:r>
              <a:rPr lang="en-US" b="1" dirty="0"/>
              <a:t>massive data sets for future data mining</a:t>
            </a:r>
            <a:r>
              <a:rPr lang="en-US" dirty="0"/>
              <a:t>.</a:t>
            </a:r>
          </a:p>
          <a:p>
            <a:r>
              <a:rPr lang="en-US" dirty="0"/>
              <a:t>Traditional data storage technologies lack longevity, density, and cost-effectiveness.</a:t>
            </a:r>
          </a:p>
          <a:p>
            <a:r>
              <a:rPr lang="en-US" dirty="0"/>
              <a:t>Solution: </a:t>
            </a:r>
            <a:r>
              <a:rPr lang="en-US" b="1" dirty="0"/>
              <a:t>use DNA as a storage medium</a:t>
            </a:r>
            <a:r>
              <a:rPr lang="en-US" dirty="0"/>
              <a:t> (density: 455 EB = 455,000,000 TB per gram)</a:t>
            </a:r>
          </a:p>
          <a:p>
            <a:r>
              <a:rPr lang="en-US" dirty="0"/>
              <a:t>Block-by-block DNA synthesis is the most promising approach for DNA data storage.</a:t>
            </a:r>
          </a:p>
        </p:txBody>
      </p:sp>
      <p:sp>
        <p:nvSpPr>
          <p:cNvPr id="4" name="Footer Placeholder 3">
            <a:extLst>
              <a:ext uri="{FF2B5EF4-FFF2-40B4-BE49-F238E27FC236}">
                <a16:creationId xmlns:a16="http://schemas.microsoft.com/office/drawing/2014/main" id="{B1628B52-6D31-DDA4-D81B-EE5BDA520FA3}"/>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5F84FE17-5D8E-C6B1-B630-AE678C218938}"/>
              </a:ext>
            </a:extLst>
          </p:cNvPr>
          <p:cNvSpPr>
            <a:spLocks noGrp="1"/>
          </p:cNvSpPr>
          <p:nvPr>
            <p:ph type="sldNum" sz="quarter" idx="12"/>
          </p:nvPr>
        </p:nvSpPr>
        <p:spPr/>
        <p:txBody>
          <a:bodyPr/>
          <a:lstStyle/>
          <a:p>
            <a:fld id="{88CEC222-F6AB-A647-80E8-FAB06E4B4BEB}" type="slidenum">
              <a:rPr lang="en-US" smtClean="0"/>
              <a:t>6</a:t>
            </a:fld>
            <a:endParaRPr lang="en-US" dirty="0"/>
          </a:p>
        </p:txBody>
      </p:sp>
      <p:pic>
        <p:nvPicPr>
          <p:cNvPr id="7" name="Picture 6" descr="A logo with text and dots&#10;&#10;Description automatically generated with medium confidence">
            <a:extLst>
              <a:ext uri="{FF2B5EF4-FFF2-40B4-BE49-F238E27FC236}">
                <a16:creationId xmlns:a16="http://schemas.microsoft.com/office/drawing/2014/main" id="{DA88450C-894A-82D0-64DD-9C5323970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009" y="1370713"/>
            <a:ext cx="3487791" cy="1397761"/>
          </a:xfrm>
          <a:prstGeom prst="rect">
            <a:avLst/>
          </a:prstGeom>
        </p:spPr>
      </p:pic>
      <p:pic>
        <p:nvPicPr>
          <p:cNvPr id="9" name="Picture 8" descr="A blue flag with yellow stars&#10;&#10;Description automatically generated">
            <a:extLst>
              <a:ext uri="{FF2B5EF4-FFF2-40B4-BE49-F238E27FC236}">
                <a16:creationId xmlns:a16="http://schemas.microsoft.com/office/drawing/2014/main" id="{626EAD29-001F-ADD5-26EA-BBB5FE8E2FDB}"/>
              </a:ext>
            </a:extLst>
          </p:cNvPr>
          <p:cNvPicPr>
            <a:picLocks noChangeAspect="1"/>
          </p:cNvPicPr>
          <p:nvPr/>
        </p:nvPicPr>
        <p:blipFill>
          <a:blip r:embed="rId3"/>
          <a:stretch>
            <a:fillRect/>
          </a:stretch>
        </p:blipFill>
        <p:spPr>
          <a:xfrm>
            <a:off x="1" y="5768330"/>
            <a:ext cx="3449256" cy="1089669"/>
          </a:xfrm>
          <a:prstGeom prst="rect">
            <a:avLst/>
          </a:prstGeom>
        </p:spPr>
      </p:pic>
      <p:pic>
        <p:nvPicPr>
          <p:cNvPr id="10" name="Picture 9" descr="A red plastic container with silver batteries&#10;&#10;Description automatically generated with medium confidence">
            <a:extLst>
              <a:ext uri="{FF2B5EF4-FFF2-40B4-BE49-F238E27FC236}">
                <a16:creationId xmlns:a16="http://schemas.microsoft.com/office/drawing/2014/main" id="{4E27BDF8-A449-91C2-EFEB-D3B17932E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668" y="3064113"/>
            <a:ext cx="4851248" cy="2996598"/>
          </a:xfrm>
          <a:prstGeom prst="rect">
            <a:avLst/>
          </a:prstGeom>
        </p:spPr>
      </p:pic>
    </p:spTree>
    <p:extLst>
      <p:ext uri="{BB962C8B-B14F-4D97-AF65-F5344CB8AC3E}">
        <p14:creationId xmlns:p14="http://schemas.microsoft.com/office/powerpoint/2010/main" val="320452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sub>
                              </m:sSub>
                            </m:e>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𝑘</m:t>
                                  </m:r>
                                </m:sub>
                              </m:sSub>
                            </m:e>
                          </m:d>
                        </m:e>
                      </m:nary>
                    </m:oMath>
                  </m:oMathPara>
                </a14:m>
                <a:endParaRPr lang="en-US" dirty="0"/>
              </a:p>
              <a:p>
                <a:pPr marL="0" indent="0">
                  <a:buNone/>
                </a:pPr>
                <a:endParaRPr lang="en-US" dirty="0"/>
              </a:p>
              <a:p>
                <a:pPr marL="0" indent="0">
                  <a:buNone/>
                </a:pPr>
                <a:r>
                  <a:rPr lang="en-US" dirty="0"/>
                  <a:t>And the following classification rule is known as maximum likelihood (ML) estimation: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sub>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sub>
                                  </m:sSub>
                                </m:e>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𝑘</m:t>
                                      </m:r>
                                    </m:sub>
                                  </m:sSub>
                                </m:e>
                              </m:d>
                            </m:e>
                          </m:nary>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3"/>
                <a:stretch>
                  <a:fillRect l="-1206" t="-36047" b="-3837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60</a:t>
            </a:fld>
            <a:endParaRPr lang="en-US" dirty="0"/>
          </a:p>
        </p:txBody>
      </p:sp>
    </p:spTree>
    <p:extLst>
      <p:ext uri="{BB962C8B-B14F-4D97-AF65-F5344CB8AC3E}">
        <p14:creationId xmlns:p14="http://schemas.microsoft.com/office/powerpoint/2010/main" val="3507611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CD26-7D29-A31B-28F4-0E40047585A9}"/>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1686E-287E-7540-D184-98E7D6C6101F}"/>
                  </a:ext>
                </a:extLst>
              </p:cNvPr>
              <p:cNvSpPr>
                <a:spLocks noGrp="1"/>
              </p:cNvSpPr>
              <p:nvPr>
                <p:ph idx="1"/>
              </p:nvPr>
            </p:nvSpPr>
            <p:spPr/>
            <p:txBody>
              <a:bodyPr>
                <a:normAutofit lnSpcReduction="10000"/>
              </a:bodyPr>
              <a:lstStyle/>
              <a:p>
                <a:pPr marL="0" indent="0">
                  <a:buNone/>
                </a:pPr>
                <a:r>
                  <a:rPr lang="en-US" dirty="0"/>
                  <a:t>Maximum a posteriori (MAP) estimation: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𝑐</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lim>
                          </m:limLow>
                        </m:fName>
                        <m:e>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i="1" smtClean="0">
                                  <a:latin typeface="Cambria Math" panose="02040503050406030204" pitchFamily="18" charset="0"/>
                                </a:rPr>
                                <m:t>𝑗</m:t>
                              </m:r>
                            </m:sub>
                            <m:sup/>
                            <m:e>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𝑗</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e>
                          </m:nary>
                        </m:e>
                      </m:func>
                    </m:oMath>
                  </m:oMathPara>
                </a14:m>
                <a:endParaRPr lang="en-US" dirty="0"/>
              </a:p>
              <a:p>
                <a:pPr marL="0" indent="0">
                  <a:buNone/>
                </a:pPr>
                <a:endParaRPr lang="en-US" dirty="0"/>
              </a:p>
              <a:p>
                <a:pPr marL="0" indent="0">
                  <a:buNone/>
                </a:pPr>
                <a:r>
                  <a:rPr lang="en-US" dirty="0"/>
                  <a:t>Maximum likelihood (ML) estimation: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𝑐</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lim>
                          </m:limLow>
                        </m:fName>
                        <m:e>
                          <m:nary>
                            <m:naryPr>
                              <m:chr m:val="∏"/>
                              <m:supHide m:val="on"/>
                              <m:ctrlPr>
                                <a:rPr lang="en-US" i="1" smtClean="0">
                                  <a:latin typeface="Cambria Math" panose="02040503050406030204" pitchFamily="18" charset="0"/>
                                </a:rPr>
                              </m:ctrlPr>
                            </m:naryPr>
                            <m:sub>
                              <m:r>
                                <m:rPr>
                                  <m:brk m:alnAt="7"/>
                                </m:rPr>
                                <a:rPr lang="en-US" i="1" smtClean="0">
                                  <a:latin typeface="Cambria Math" panose="02040503050406030204" pitchFamily="18" charset="0"/>
                                </a:rPr>
                                <m:t>𝑗</m:t>
                              </m:r>
                            </m:sub>
                            <m:sup/>
                            <m:e>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𝑗</m:t>
                                      </m:r>
                                    </m:sub>
                                  </m:sSub>
                                </m:e>
                                <m:e>
                                  <m:sSub>
                                    <m:sSubPr>
                                      <m:ctrlPr>
                                        <a:rPr lang="en-US" i="1" smtClean="0">
                                          <a:latin typeface="Cambria Math" panose="02040503050406030204" pitchFamily="18" charset="0"/>
                                        </a:rPr>
                                      </m:ctrlPr>
                                    </m:sSubPr>
                                    <m:e>
                                      <m:r>
                                        <a:rPr lang="en-US" i="1" smtClean="0">
                                          <a:latin typeface="Cambria Math" panose="02040503050406030204" pitchFamily="18" charset="0"/>
                                        </a:rPr>
                                        <m:t>𝑐</m:t>
                                      </m:r>
                                    </m:e>
                                    <m:sub>
                                      <m:r>
                                        <a:rPr lang="en-US" i="1" smtClean="0">
                                          <a:latin typeface="Cambria Math" panose="02040503050406030204" pitchFamily="18" charset="0"/>
                                        </a:rPr>
                                        <m:t>𝑘</m:t>
                                      </m:r>
                                    </m:sub>
                                  </m:sSub>
                                </m:e>
                              </m:d>
                            </m:e>
                          </m:nary>
                        </m:e>
                      </m:func>
                    </m:oMath>
                  </m:oMathPara>
                </a14:m>
                <a:endParaRPr lang="en-US" dirty="0"/>
              </a:p>
            </p:txBody>
          </p:sp>
        </mc:Choice>
        <mc:Fallback xmlns="">
          <p:sp>
            <p:nvSpPr>
              <p:cNvPr id="3" name="Content Placeholder 2">
                <a:extLst>
                  <a:ext uri="{FF2B5EF4-FFF2-40B4-BE49-F238E27FC236}">
                    <a16:creationId xmlns:a16="http://schemas.microsoft.com/office/drawing/2014/main" id="{65E1686E-287E-7540-D184-98E7D6C6101F}"/>
                  </a:ext>
                </a:extLst>
              </p:cNvPr>
              <p:cNvSpPr>
                <a:spLocks noGrp="1" noRot="1" noChangeAspect="1" noMove="1" noResize="1" noEditPoints="1" noAdjustHandles="1" noChangeArrowheads="1" noChangeShapeType="1" noTextEdit="1"/>
              </p:cNvSpPr>
              <p:nvPr>
                <p:ph idx="1"/>
              </p:nvPr>
            </p:nvSpPr>
            <p:spPr>
              <a:blipFill>
                <a:blip r:embed="rId3"/>
                <a:stretch>
                  <a:fillRect l="-1206" t="-17442" b="-450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F23E916-9F61-5F17-4AC1-946060FE298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E5FAEFE-8E43-D51B-0EEC-D026C0F1CA20}"/>
              </a:ext>
            </a:extLst>
          </p:cNvPr>
          <p:cNvSpPr>
            <a:spLocks noGrp="1"/>
          </p:cNvSpPr>
          <p:nvPr>
            <p:ph type="sldNum" sz="quarter" idx="12"/>
          </p:nvPr>
        </p:nvSpPr>
        <p:spPr/>
        <p:txBody>
          <a:bodyPr/>
          <a:lstStyle/>
          <a:p>
            <a:fld id="{88CEC222-F6AB-A647-80E8-FAB06E4B4BEB}" type="slidenum">
              <a:rPr lang="en-US" smtClean="0"/>
              <a:t>61</a:t>
            </a:fld>
            <a:endParaRPr lang="en-US" dirty="0"/>
          </a:p>
        </p:txBody>
      </p:sp>
    </p:spTree>
    <p:extLst>
      <p:ext uri="{BB962C8B-B14F-4D97-AF65-F5344CB8AC3E}">
        <p14:creationId xmlns:p14="http://schemas.microsoft.com/office/powerpoint/2010/main" val="322850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F919-818F-BF9A-C25B-59B5112466ED}"/>
              </a:ext>
            </a:extLst>
          </p:cNvPr>
          <p:cNvSpPr>
            <a:spLocks noGrp="1"/>
          </p:cNvSpPr>
          <p:nvPr>
            <p:ph type="title"/>
          </p:nvPr>
        </p:nvSpPr>
        <p:spPr/>
        <p:txBody>
          <a:bodyPr/>
          <a:lstStyle/>
          <a:p>
            <a:r>
              <a:rPr lang="en-US" dirty="0"/>
              <a:t>Supervised learning examples</a:t>
            </a:r>
          </a:p>
        </p:txBody>
      </p:sp>
      <p:graphicFrame>
        <p:nvGraphicFramePr>
          <p:cNvPr id="6" name="Content Placeholder 5">
            <a:extLst>
              <a:ext uri="{FF2B5EF4-FFF2-40B4-BE49-F238E27FC236}">
                <a16:creationId xmlns:a16="http://schemas.microsoft.com/office/drawing/2014/main" id="{6D43FF46-24D0-16E3-02FE-6ABEE766A92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9882A29-02E8-6E01-4C1E-98CECC9419FA}"/>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44331430-1FE4-82C9-92BE-0A3091457E4E}"/>
              </a:ext>
            </a:extLst>
          </p:cNvPr>
          <p:cNvSpPr>
            <a:spLocks noGrp="1"/>
          </p:cNvSpPr>
          <p:nvPr>
            <p:ph type="sldNum" sz="quarter" idx="12"/>
          </p:nvPr>
        </p:nvSpPr>
        <p:spPr/>
        <p:txBody>
          <a:bodyPr/>
          <a:lstStyle/>
          <a:p>
            <a:fld id="{88CEC222-F6AB-A647-80E8-FAB06E4B4BEB}" type="slidenum">
              <a:rPr lang="en-US" smtClean="0"/>
              <a:t>62</a:t>
            </a:fld>
            <a:endParaRPr lang="en-US" dirty="0"/>
          </a:p>
        </p:txBody>
      </p:sp>
    </p:spTree>
    <p:extLst>
      <p:ext uri="{BB962C8B-B14F-4D97-AF65-F5344CB8AC3E}">
        <p14:creationId xmlns:p14="http://schemas.microsoft.com/office/powerpoint/2010/main" val="42858394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1C6356-D0C9-096B-B925-F6BCB001747D}"/>
              </a:ext>
            </a:extLst>
          </p:cNvPr>
          <p:cNvSpPr>
            <a:spLocks noGrp="1"/>
          </p:cNvSpPr>
          <p:nvPr>
            <p:ph type="title"/>
          </p:nvPr>
        </p:nvSpPr>
        <p:spPr/>
        <p:txBody>
          <a:bodyPr/>
          <a:lstStyle/>
          <a:p>
            <a:r>
              <a:rPr lang="en-US" dirty="0"/>
              <a:t>A very simple decision tree</a:t>
            </a:r>
          </a:p>
        </p:txBody>
      </p:sp>
      <p:pic>
        <p:nvPicPr>
          <p:cNvPr id="9" name="Content Placeholder 8" descr="A diagram of a credit history and decision making&#10;&#10;Description automatically generated">
            <a:extLst>
              <a:ext uri="{FF2B5EF4-FFF2-40B4-BE49-F238E27FC236}">
                <a16:creationId xmlns:a16="http://schemas.microsoft.com/office/drawing/2014/main" id="{F290190E-910C-47F9-5AC6-706C5977EC13}"/>
              </a:ext>
            </a:extLst>
          </p:cNvPr>
          <p:cNvPicPr>
            <a:picLocks noGrp="1" noChangeAspect="1"/>
          </p:cNvPicPr>
          <p:nvPr>
            <p:ph idx="1"/>
          </p:nvPr>
        </p:nvPicPr>
        <p:blipFill rotWithShape="1">
          <a:blip r:embed="rId2"/>
          <a:srcRect b="8535"/>
          <a:stretch/>
        </p:blipFill>
        <p:spPr>
          <a:xfrm>
            <a:off x="3066764" y="1690688"/>
            <a:ext cx="6058472" cy="3979926"/>
          </a:xfrm>
        </p:spPr>
      </p:pic>
      <p:sp>
        <p:nvSpPr>
          <p:cNvPr id="4" name="Footer Placeholder 3">
            <a:extLst>
              <a:ext uri="{FF2B5EF4-FFF2-40B4-BE49-F238E27FC236}">
                <a16:creationId xmlns:a16="http://schemas.microsoft.com/office/drawing/2014/main" id="{CACC8FF8-6696-42C2-3C9F-95CDBC87C0C4}"/>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90589F07-C481-6F6A-CF1F-59E13F538C2F}"/>
              </a:ext>
            </a:extLst>
          </p:cNvPr>
          <p:cNvSpPr>
            <a:spLocks noGrp="1"/>
          </p:cNvSpPr>
          <p:nvPr>
            <p:ph type="sldNum" sz="quarter" idx="12"/>
          </p:nvPr>
        </p:nvSpPr>
        <p:spPr/>
        <p:txBody>
          <a:bodyPr/>
          <a:lstStyle/>
          <a:p>
            <a:fld id="{88CEC222-F6AB-A647-80E8-FAB06E4B4BEB}" type="slidenum">
              <a:rPr lang="en-US" smtClean="0"/>
              <a:t>63</a:t>
            </a:fld>
            <a:endParaRPr lang="en-US" dirty="0"/>
          </a:p>
        </p:txBody>
      </p:sp>
      <p:sp>
        <p:nvSpPr>
          <p:cNvPr id="10" name="TextBox 9">
            <a:extLst>
              <a:ext uri="{FF2B5EF4-FFF2-40B4-BE49-F238E27FC236}">
                <a16:creationId xmlns:a16="http://schemas.microsoft.com/office/drawing/2014/main" id="{2C73F2A1-B433-109B-5B8C-9716679A82C1}"/>
              </a:ext>
            </a:extLst>
          </p:cNvPr>
          <p:cNvSpPr txBox="1"/>
          <p:nvPr/>
        </p:nvSpPr>
        <p:spPr>
          <a:xfrm>
            <a:off x="838200" y="5987018"/>
            <a:ext cx="2795016" cy="369332"/>
          </a:xfrm>
          <a:prstGeom prst="rect">
            <a:avLst/>
          </a:prstGeom>
          <a:noFill/>
        </p:spPr>
        <p:txBody>
          <a:bodyPr wrap="square" rtlCol="0">
            <a:spAutoFit/>
          </a:bodyPr>
          <a:lstStyle/>
          <a:p>
            <a:r>
              <a:rPr lang="en-US" dirty="0">
                <a:hlinkClick r:id="rId3"/>
              </a:rPr>
              <a:t>vas3k, 2023</a:t>
            </a:r>
            <a:endParaRPr lang="en-US" dirty="0"/>
          </a:p>
        </p:txBody>
      </p:sp>
    </p:spTree>
    <p:extLst>
      <p:ext uri="{BB962C8B-B14F-4D97-AF65-F5344CB8AC3E}">
        <p14:creationId xmlns:p14="http://schemas.microsoft.com/office/powerpoint/2010/main" val="1304349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2A073-3287-D401-0A7C-F12A01FBB9E5}"/>
              </a:ext>
            </a:extLst>
          </p:cNvPr>
          <p:cNvSpPr>
            <a:spLocks noGrp="1"/>
          </p:cNvSpPr>
          <p:nvPr>
            <p:ph type="title"/>
          </p:nvPr>
        </p:nvSpPr>
        <p:spPr/>
        <p:txBody>
          <a:bodyPr/>
          <a:lstStyle/>
          <a:p>
            <a:r>
              <a:rPr lang="en-US" dirty="0"/>
              <a:t>A tree of questions</a:t>
            </a:r>
          </a:p>
        </p:txBody>
      </p:sp>
      <p:sp>
        <p:nvSpPr>
          <p:cNvPr id="3" name="Content Placeholder 2">
            <a:extLst>
              <a:ext uri="{FF2B5EF4-FFF2-40B4-BE49-F238E27FC236}">
                <a16:creationId xmlns:a16="http://schemas.microsoft.com/office/drawing/2014/main" id="{0080E357-B8BD-0881-D728-5DBF59F758DE}"/>
              </a:ext>
            </a:extLst>
          </p:cNvPr>
          <p:cNvSpPr>
            <a:spLocks noGrp="1"/>
          </p:cNvSpPr>
          <p:nvPr>
            <p:ph idx="1"/>
          </p:nvPr>
        </p:nvSpPr>
        <p:spPr/>
        <p:txBody>
          <a:bodyPr/>
          <a:lstStyle/>
          <a:p>
            <a:pPr marL="0" indent="0">
              <a:buNone/>
            </a:pPr>
            <a:r>
              <a:rPr lang="en-US" dirty="0"/>
              <a:t>A decision tree is a model composed of a collection of “questions” organized hierarchically in the shape of a tree. The questions are usually called a </a:t>
            </a:r>
            <a:r>
              <a:rPr lang="en-US" b="1" dirty="0"/>
              <a:t>condition</a:t>
            </a:r>
            <a:r>
              <a:rPr lang="en-US" dirty="0"/>
              <a:t>, a split, or a test.</a:t>
            </a:r>
          </a:p>
        </p:txBody>
      </p:sp>
      <p:sp>
        <p:nvSpPr>
          <p:cNvPr id="4" name="Footer Placeholder 3">
            <a:extLst>
              <a:ext uri="{FF2B5EF4-FFF2-40B4-BE49-F238E27FC236}">
                <a16:creationId xmlns:a16="http://schemas.microsoft.com/office/drawing/2014/main" id="{A241C5C6-4369-DAC4-ADB0-C3C9D307F499}"/>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D1CA3074-7636-37AD-F35E-E2DBAACC71CD}"/>
              </a:ext>
            </a:extLst>
          </p:cNvPr>
          <p:cNvSpPr>
            <a:spLocks noGrp="1"/>
          </p:cNvSpPr>
          <p:nvPr>
            <p:ph type="sldNum" sz="quarter" idx="12"/>
          </p:nvPr>
        </p:nvSpPr>
        <p:spPr/>
        <p:txBody>
          <a:bodyPr/>
          <a:lstStyle/>
          <a:p>
            <a:fld id="{88CEC222-F6AB-A647-80E8-FAB06E4B4BEB}" type="slidenum">
              <a:rPr lang="en-US" smtClean="0"/>
              <a:t>64</a:t>
            </a:fld>
            <a:endParaRPr lang="en-US" dirty="0"/>
          </a:p>
        </p:txBody>
      </p:sp>
      <p:pic>
        <p:nvPicPr>
          <p:cNvPr id="7" name="Picture 6" descr="A diagram of a number of objects&#10;&#10;Description automatically generated">
            <a:extLst>
              <a:ext uri="{FF2B5EF4-FFF2-40B4-BE49-F238E27FC236}">
                <a16:creationId xmlns:a16="http://schemas.microsoft.com/office/drawing/2014/main" id="{4BC1DF87-C76D-C7F3-4120-002097D04AAF}"/>
              </a:ext>
            </a:extLst>
          </p:cNvPr>
          <p:cNvPicPr>
            <a:picLocks noChangeAspect="1"/>
          </p:cNvPicPr>
          <p:nvPr/>
        </p:nvPicPr>
        <p:blipFill>
          <a:blip r:embed="rId2"/>
          <a:stretch>
            <a:fillRect/>
          </a:stretch>
        </p:blipFill>
        <p:spPr>
          <a:xfrm>
            <a:off x="3170363" y="3292475"/>
            <a:ext cx="5851274" cy="3429000"/>
          </a:xfrm>
          <a:prstGeom prst="rect">
            <a:avLst/>
          </a:prstGeom>
        </p:spPr>
      </p:pic>
    </p:spTree>
    <p:extLst>
      <p:ext uri="{BB962C8B-B14F-4D97-AF65-F5344CB8AC3E}">
        <p14:creationId xmlns:p14="http://schemas.microsoft.com/office/powerpoint/2010/main" val="3751624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C990-CD05-8034-DD19-F50908B92ACF}"/>
              </a:ext>
            </a:extLst>
          </p:cNvPr>
          <p:cNvSpPr>
            <a:spLocks noGrp="1"/>
          </p:cNvSpPr>
          <p:nvPr>
            <p:ph type="title"/>
          </p:nvPr>
        </p:nvSpPr>
        <p:spPr/>
        <p:txBody>
          <a:bodyPr/>
          <a:lstStyle/>
          <a:p>
            <a:r>
              <a:rPr lang="en-US" dirty="0"/>
              <a:t>Inference</a:t>
            </a:r>
          </a:p>
        </p:txBody>
      </p:sp>
      <p:pic>
        <p:nvPicPr>
          <p:cNvPr id="7" name="Content Placeholder 6" descr="A screenshot of a diagram&#10;&#10;Description automatically generated">
            <a:extLst>
              <a:ext uri="{FF2B5EF4-FFF2-40B4-BE49-F238E27FC236}">
                <a16:creationId xmlns:a16="http://schemas.microsoft.com/office/drawing/2014/main" id="{0512D5A0-0E40-FD21-2884-AE48B1A55771}"/>
              </a:ext>
            </a:extLst>
          </p:cNvPr>
          <p:cNvPicPr>
            <a:picLocks noGrp="1" noChangeAspect="1"/>
          </p:cNvPicPr>
          <p:nvPr>
            <p:ph idx="1"/>
          </p:nvPr>
        </p:nvPicPr>
        <p:blipFill>
          <a:blip r:embed="rId2"/>
          <a:stretch>
            <a:fillRect/>
          </a:stretch>
        </p:blipFill>
        <p:spPr>
          <a:xfrm>
            <a:off x="4468307" y="1253331"/>
            <a:ext cx="3255385" cy="4351338"/>
          </a:xfrm>
        </p:spPr>
      </p:pic>
      <p:sp>
        <p:nvSpPr>
          <p:cNvPr id="4" name="Footer Placeholder 3">
            <a:extLst>
              <a:ext uri="{FF2B5EF4-FFF2-40B4-BE49-F238E27FC236}">
                <a16:creationId xmlns:a16="http://schemas.microsoft.com/office/drawing/2014/main" id="{780FE049-DC83-E540-62A9-3EB94F2FC68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4FF27E5E-8DD4-72E3-D5CF-AA2A8EDAFB9F}"/>
              </a:ext>
            </a:extLst>
          </p:cNvPr>
          <p:cNvSpPr>
            <a:spLocks noGrp="1"/>
          </p:cNvSpPr>
          <p:nvPr>
            <p:ph type="sldNum" sz="quarter" idx="12"/>
          </p:nvPr>
        </p:nvSpPr>
        <p:spPr/>
        <p:txBody>
          <a:bodyPr/>
          <a:lstStyle/>
          <a:p>
            <a:fld id="{88CEC222-F6AB-A647-80E8-FAB06E4B4BEB}" type="slidenum">
              <a:rPr lang="en-US" smtClean="0"/>
              <a:t>65</a:t>
            </a:fld>
            <a:endParaRPr lang="en-US" dirty="0"/>
          </a:p>
        </p:txBody>
      </p:sp>
    </p:spTree>
    <p:extLst>
      <p:ext uri="{BB962C8B-B14F-4D97-AF65-F5344CB8AC3E}">
        <p14:creationId xmlns:p14="http://schemas.microsoft.com/office/powerpoint/2010/main" val="3860731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4DBC-7783-785D-98AE-702A436D76C1}"/>
              </a:ext>
            </a:extLst>
          </p:cNvPr>
          <p:cNvSpPr>
            <a:spLocks noGrp="1"/>
          </p:cNvSpPr>
          <p:nvPr>
            <p:ph type="title"/>
          </p:nvPr>
        </p:nvSpPr>
        <p:spPr/>
        <p:txBody>
          <a:bodyPr/>
          <a:lstStyle/>
          <a:p>
            <a:r>
              <a:rPr lang="en-US" dirty="0"/>
              <a:t>Axis-aligned conditions</a:t>
            </a:r>
          </a:p>
        </p:txBody>
      </p:sp>
      <p:pic>
        <p:nvPicPr>
          <p:cNvPr id="7" name="Content Placeholder 6" descr="A diagram of oranges and lemons&#10;&#10;Description automatically generated">
            <a:extLst>
              <a:ext uri="{FF2B5EF4-FFF2-40B4-BE49-F238E27FC236}">
                <a16:creationId xmlns:a16="http://schemas.microsoft.com/office/drawing/2014/main" id="{2EADE932-8479-5808-E5CC-D9AD07F7C806}"/>
              </a:ext>
            </a:extLst>
          </p:cNvPr>
          <p:cNvPicPr>
            <a:picLocks noGrp="1" noChangeAspect="1"/>
          </p:cNvPicPr>
          <p:nvPr>
            <p:ph idx="1"/>
          </p:nvPr>
        </p:nvPicPr>
        <p:blipFill>
          <a:blip r:embed="rId2"/>
          <a:stretch>
            <a:fillRect/>
          </a:stretch>
        </p:blipFill>
        <p:spPr>
          <a:xfrm>
            <a:off x="1559499" y="1690688"/>
            <a:ext cx="9073002" cy="4351338"/>
          </a:xfrm>
        </p:spPr>
      </p:pic>
      <p:sp>
        <p:nvSpPr>
          <p:cNvPr id="4" name="Footer Placeholder 3">
            <a:extLst>
              <a:ext uri="{FF2B5EF4-FFF2-40B4-BE49-F238E27FC236}">
                <a16:creationId xmlns:a16="http://schemas.microsoft.com/office/drawing/2014/main" id="{5CBA3887-DA97-4886-FAC0-029F5D56B879}"/>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695E028B-9E91-6CE2-B93F-B95CEFBDCD5C}"/>
              </a:ext>
            </a:extLst>
          </p:cNvPr>
          <p:cNvSpPr>
            <a:spLocks noGrp="1"/>
          </p:cNvSpPr>
          <p:nvPr>
            <p:ph type="sldNum" sz="quarter" idx="12"/>
          </p:nvPr>
        </p:nvSpPr>
        <p:spPr/>
        <p:txBody>
          <a:bodyPr/>
          <a:lstStyle/>
          <a:p>
            <a:fld id="{88CEC222-F6AB-A647-80E8-FAB06E4B4BEB}" type="slidenum">
              <a:rPr lang="en-US" smtClean="0"/>
              <a:t>66</a:t>
            </a:fld>
            <a:endParaRPr lang="en-US" dirty="0"/>
          </a:p>
        </p:txBody>
      </p:sp>
    </p:spTree>
    <p:extLst>
      <p:ext uri="{BB962C8B-B14F-4D97-AF65-F5344CB8AC3E}">
        <p14:creationId xmlns:p14="http://schemas.microsoft.com/office/powerpoint/2010/main" val="177791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D302-B387-7BC4-3ADD-6E70F82379D6}"/>
              </a:ext>
            </a:extLst>
          </p:cNvPr>
          <p:cNvSpPr>
            <a:spLocks noGrp="1"/>
          </p:cNvSpPr>
          <p:nvPr>
            <p:ph type="title"/>
          </p:nvPr>
        </p:nvSpPr>
        <p:spPr/>
        <p:txBody>
          <a:bodyPr/>
          <a:lstStyle/>
          <a:p>
            <a:r>
              <a:rPr lang="en-US" dirty="0"/>
              <a:t>Oblique conditions</a:t>
            </a:r>
          </a:p>
        </p:txBody>
      </p:sp>
      <p:pic>
        <p:nvPicPr>
          <p:cNvPr id="7" name="Content Placeholder 6" descr="A graph of a number of numbers&#10;&#10;Description automatically generated">
            <a:extLst>
              <a:ext uri="{FF2B5EF4-FFF2-40B4-BE49-F238E27FC236}">
                <a16:creationId xmlns:a16="http://schemas.microsoft.com/office/drawing/2014/main" id="{978228D6-442F-506F-2F37-E61B2F3193EA}"/>
              </a:ext>
            </a:extLst>
          </p:cNvPr>
          <p:cNvPicPr>
            <a:picLocks noGrp="1" noChangeAspect="1"/>
          </p:cNvPicPr>
          <p:nvPr>
            <p:ph idx="1"/>
          </p:nvPr>
        </p:nvPicPr>
        <p:blipFill>
          <a:blip r:embed="rId2"/>
          <a:stretch>
            <a:fillRect/>
          </a:stretch>
        </p:blipFill>
        <p:spPr>
          <a:xfrm>
            <a:off x="1613374" y="1690688"/>
            <a:ext cx="8965251" cy="3971449"/>
          </a:xfrm>
        </p:spPr>
      </p:pic>
      <p:sp>
        <p:nvSpPr>
          <p:cNvPr id="4" name="Footer Placeholder 3">
            <a:extLst>
              <a:ext uri="{FF2B5EF4-FFF2-40B4-BE49-F238E27FC236}">
                <a16:creationId xmlns:a16="http://schemas.microsoft.com/office/drawing/2014/main" id="{2FED273F-1F28-4EAC-19BE-C282BEA30A5F}"/>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497B2568-56CB-DCCD-20E6-7E2D84FC68B9}"/>
              </a:ext>
            </a:extLst>
          </p:cNvPr>
          <p:cNvSpPr>
            <a:spLocks noGrp="1"/>
          </p:cNvSpPr>
          <p:nvPr>
            <p:ph type="sldNum" sz="quarter" idx="12"/>
          </p:nvPr>
        </p:nvSpPr>
        <p:spPr/>
        <p:txBody>
          <a:bodyPr/>
          <a:lstStyle/>
          <a:p>
            <a:fld id="{88CEC222-F6AB-A647-80E8-FAB06E4B4BEB}" type="slidenum">
              <a:rPr lang="en-US" smtClean="0"/>
              <a:t>67</a:t>
            </a:fld>
            <a:endParaRPr lang="en-US" dirty="0"/>
          </a:p>
        </p:txBody>
      </p:sp>
    </p:spTree>
    <p:extLst>
      <p:ext uri="{BB962C8B-B14F-4D97-AF65-F5344CB8AC3E}">
        <p14:creationId xmlns:p14="http://schemas.microsoft.com/office/powerpoint/2010/main" val="3441037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D246-EB16-04B6-315C-FA7D11E26992}"/>
              </a:ext>
            </a:extLst>
          </p:cNvPr>
          <p:cNvSpPr>
            <a:spLocks noGrp="1"/>
          </p:cNvSpPr>
          <p:nvPr>
            <p:ph type="title"/>
          </p:nvPr>
        </p:nvSpPr>
        <p:spPr/>
        <p:txBody>
          <a:bodyPr/>
          <a:lstStyle/>
          <a:p>
            <a:r>
              <a:rPr lang="en-US" dirty="0"/>
              <a:t>Training decision trees</a:t>
            </a:r>
          </a:p>
        </p:txBody>
      </p:sp>
      <p:sp>
        <p:nvSpPr>
          <p:cNvPr id="3" name="Content Placeholder 2">
            <a:extLst>
              <a:ext uri="{FF2B5EF4-FFF2-40B4-BE49-F238E27FC236}">
                <a16:creationId xmlns:a16="http://schemas.microsoft.com/office/drawing/2014/main" id="{80098FB5-8107-DB72-56DD-E6555F4D630F}"/>
              </a:ext>
            </a:extLst>
          </p:cNvPr>
          <p:cNvSpPr>
            <a:spLocks noGrp="1"/>
          </p:cNvSpPr>
          <p:nvPr>
            <p:ph idx="1"/>
          </p:nvPr>
        </p:nvSpPr>
        <p:spPr>
          <a:xfrm>
            <a:off x="838200" y="1825625"/>
            <a:ext cx="6438363" cy="4351338"/>
          </a:xfrm>
        </p:spPr>
        <p:txBody>
          <a:bodyPr/>
          <a:lstStyle/>
          <a:p>
            <a:pPr marL="514350" indent="-514350">
              <a:buFont typeface="+mj-lt"/>
              <a:buAutoNum type="arabicPeriod"/>
            </a:pPr>
            <a:r>
              <a:rPr lang="en-US" dirty="0"/>
              <a:t>Create a root.</a:t>
            </a:r>
          </a:p>
          <a:p>
            <a:pPr marL="514350" indent="-514350">
              <a:buFont typeface="+mj-lt"/>
              <a:buAutoNum type="arabicPeriod"/>
            </a:pPr>
            <a:r>
              <a:rPr lang="en-US" dirty="0"/>
              <a:t>Grow node #1. The condition “x1 ≥ 1” was found. Two child nodes are created.</a:t>
            </a:r>
          </a:p>
          <a:p>
            <a:pPr marL="514350" indent="-514350">
              <a:buFont typeface="+mj-lt"/>
              <a:buAutoNum type="arabicPeriod"/>
            </a:pPr>
            <a:r>
              <a:rPr lang="en-US" dirty="0"/>
              <a:t>Grow node #2. No satisfying conditions were found. So, make the node into a leaf.</a:t>
            </a:r>
          </a:p>
          <a:p>
            <a:pPr marL="514350" indent="-514350">
              <a:buFont typeface="+mj-lt"/>
              <a:buAutoNum type="arabicPeriod"/>
            </a:pPr>
            <a:r>
              <a:rPr lang="en-US" dirty="0"/>
              <a:t>Grow node #3. The condition “x2 ≥ 0.5” was found. Two child nodes are created.</a:t>
            </a:r>
          </a:p>
        </p:txBody>
      </p:sp>
      <p:sp>
        <p:nvSpPr>
          <p:cNvPr id="4" name="Footer Placeholder 3">
            <a:extLst>
              <a:ext uri="{FF2B5EF4-FFF2-40B4-BE49-F238E27FC236}">
                <a16:creationId xmlns:a16="http://schemas.microsoft.com/office/drawing/2014/main" id="{9C83CABC-AAF7-6264-006F-4E65B94B264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F4848D51-8810-C8BB-72C4-1BB6AA2A43C9}"/>
              </a:ext>
            </a:extLst>
          </p:cNvPr>
          <p:cNvSpPr>
            <a:spLocks noGrp="1"/>
          </p:cNvSpPr>
          <p:nvPr>
            <p:ph type="sldNum" sz="quarter" idx="12"/>
          </p:nvPr>
        </p:nvSpPr>
        <p:spPr/>
        <p:txBody>
          <a:bodyPr/>
          <a:lstStyle/>
          <a:p>
            <a:fld id="{88CEC222-F6AB-A647-80E8-FAB06E4B4BEB}" type="slidenum">
              <a:rPr lang="en-US" smtClean="0"/>
              <a:t>68</a:t>
            </a:fld>
            <a:endParaRPr lang="en-US" dirty="0"/>
          </a:p>
        </p:txBody>
      </p:sp>
      <p:pic>
        <p:nvPicPr>
          <p:cNvPr id="13" name="Picture 12" descr="A diagram of a algorithm&#10;&#10;Description automatically generated">
            <a:extLst>
              <a:ext uri="{FF2B5EF4-FFF2-40B4-BE49-F238E27FC236}">
                <a16:creationId xmlns:a16="http://schemas.microsoft.com/office/drawing/2014/main" id="{C6BBB211-9B6E-A51F-B5F8-CBDB5EAB965F}"/>
              </a:ext>
            </a:extLst>
          </p:cNvPr>
          <p:cNvPicPr>
            <a:picLocks noChangeAspect="1"/>
          </p:cNvPicPr>
          <p:nvPr/>
        </p:nvPicPr>
        <p:blipFill>
          <a:blip r:embed="rId2"/>
          <a:stretch>
            <a:fillRect/>
          </a:stretch>
        </p:blipFill>
        <p:spPr>
          <a:xfrm>
            <a:off x="7498080" y="1690688"/>
            <a:ext cx="3855720" cy="4325236"/>
          </a:xfrm>
          <a:prstGeom prst="rect">
            <a:avLst/>
          </a:prstGeom>
        </p:spPr>
      </p:pic>
    </p:spTree>
    <p:extLst>
      <p:ext uri="{BB962C8B-B14F-4D97-AF65-F5344CB8AC3E}">
        <p14:creationId xmlns:p14="http://schemas.microsoft.com/office/powerpoint/2010/main" val="2333925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978F-71B8-078F-31DF-46020EDA8669}"/>
              </a:ext>
            </a:extLst>
          </p:cNvPr>
          <p:cNvSpPr>
            <a:spLocks noGrp="1"/>
          </p:cNvSpPr>
          <p:nvPr>
            <p:ph type="title"/>
          </p:nvPr>
        </p:nvSpPr>
        <p:spPr/>
        <p:txBody>
          <a:bodyPr/>
          <a:lstStyle/>
          <a:p>
            <a:r>
              <a:rPr lang="en-US" dirty="0"/>
              <a:t>The splitter</a:t>
            </a:r>
          </a:p>
        </p:txBody>
      </p:sp>
      <p:sp>
        <p:nvSpPr>
          <p:cNvPr id="3" name="Content Placeholder 2">
            <a:extLst>
              <a:ext uri="{FF2B5EF4-FFF2-40B4-BE49-F238E27FC236}">
                <a16:creationId xmlns:a16="http://schemas.microsoft.com/office/drawing/2014/main" id="{C64749C8-F05B-EF8B-DB95-D2561AA25DEB}"/>
              </a:ext>
            </a:extLst>
          </p:cNvPr>
          <p:cNvSpPr>
            <a:spLocks noGrp="1"/>
          </p:cNvSpPr>
          <p:nvPr>
            <p:ph idx="1"/>
          </p:nvPr>
        </p:nvSpPr>
        <p:spPr/>
        <p:txBody>
          <a:bodyPr/>
          <a:lstStyle/>
          <a:p>
            <a:r>
              <a:rPr lang="en-US" dirty="0"/>
              <a:t>The routine responsible for finding the best condition is called the splitter. Because it needs to test a lot of possible conditions, splitters are the bottleneck when training a decision tree.</a:t>
            </a:r>
          </a:p>
          <a:p>
            <a:r>
              <a:rPr lang="en-US" dirty="0"/>
              <a:t>The score maximized by the splitter depends on the task. For example:</a:t>
            </a:r>
          </a:p>
          <a:p>
            <a:pPr lvl="1"/>
            <a:r>
              <a:rPr lang="en-US" dirty="0"/>
              <a:t>Information gain and Gini index are commonly used for classification.</a:t>
            </a:r>
          </a:p>
          <a:p>
            <a:pPr lvl="1"/>
            <a:r>
              <a:rPr lang="en-US" dirty="0"/>
              <a:t>Mean squared error is commonly used for regression.</a:t>
            </a:r>
          </a:p>
          <a:p>
            <a:r>
              <a:rPr lang="en-US" dirty="0"/>
              <a:t>We will look more closely at </a:t>
            </a:r>
            <a:r>
              <a:rPr lang="en-US" b="1" dirty="0"/>
              <a:t>information gain</a:t>
            </a:r>
            <a:r>
              <a:rPr lang="en-US" dirty="0"/>
              <a:t>…</a:t>
            </a:r>
          </a:p>
          <a:p>
            <a:endParaRPr lang="en-US" dirty="0"/>
          </a:p>
        </p:txBody>
      </p:sp>
      <p:sp>
        <p:nvSpPr>
          <p:cNvPr id="4" name="Footer Placeholder 3">
            <a:extLst>
              <a:ext uri="{FF2B5EF4-FFF2-40B4-BE49-F238E27FC236}">
                <a16:creationId xmlns:a16="http://schemas.microsoft.com/office/drawing/2014/main" id="{81094122-D8DE-A41A-05D9-1F357254DFA2}"/>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34889A4B-49B7-4927-3673-18CE24C0E5D6}"/>
              </a:ext>
            </a:extLst>
          </p:cNvPr>
          <p:cNvSpPr>
            <a:spLocks noGrp="1"/>
          </p:cNvSpPr>
          <p:nvPr>
            <p:ph type="sldNum" sz="quarter" idx="12"/>
          </p:nvPr>
        </p:nvSpPr>
        <p:spPr/>
        <p:txBody>
          <a:bodyPr/>
          <a:lstStyle/>
          <a:p>
            <a:fld id="{88CEC222-F6AB-A647-80E8-FAB06E4B4BEB}" type="slidenum">
              <a:rPr lang="en-US" smtClean="0"/>
              <a:t>69</a:t>
            </a:fld>
            <a:endParaRPr lang="en-US" dirty="0"/>
          </a:p>
        </p:txBody>
      </p:sp>
    </p:spTree>
    <p:extLst>
      <p:ext uri="{BB962C8B-B14F-4D97-AF65-F5344CB8AC3E}">
        <p14:creationId xmlns:p14="http://schemas.microsoft.com/office/powerpoint/2010/main" val="1476469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BAF3C-2C63-6488-5F6A-EDC662493202}"/>
              </a:ext>
            </a:extLst>
          </p:cNvPr>
          <p:cNvSpPr>
            <a:spLocks noGrp="1"/>
          </p:cNvSpPr>
          <p:nvPr>
            <p:ph type="title"/>
          </p:nvPr>
        </p:nvSpPr>
        <p:spPr/>
        <p:txBody>
          <a:bodyPr/>
          <a:lstStyle/>
          <a:p>
            <a:r>
              <a:rPr lang="en-US" dirty="0"/>
              <a:t>Tutorial Overview</a:t>
            </a:r>
          </a:p>
        </p:txBody>
      </p:sp>
      <p:sp>
        <p:nvSpPr>
          <p:cNvPr id="5" name="Text Placeholder 4">
            <a:extLst>
              <a:ext uri="{FF2B5EF4-FFF2-40B4-BE49-F238E27FC236}">
                <a16:creationId xmlns:a16="http://schemas.microsoft.com/office/drawing/2014/main" id="{6DA2E388-CB74-4081-3A7F-8CCFB5212BF6}"/>
              </a:ext>
            </a:extLst>
          </p:cNvPr>
          <p:cNvSpPr>
            <a:spLocks noGrp="1"/>
          </p:cNvSpPr>
          <p:nvPr>
            <p:ph type="body" idx="1"/>
          </p:nvPr>
        </p:nvSpPr>
        <p:spPr/>
        <p:txBody>
          <a:bodyPr/>
          <a:lstStyle/>
          <a:p>
            <a:r>
              <a:rPr lang="en-US" dirty="0"/>
              <a:t>Applied Machine Learning in Genomic and Nutritional Data Science</a:t>
            </a:r>
          </a:p>
        </p:txBody>
      </p:sp>
    </p:spTree>
    <p:extLst>
      <p:ext uri="{BB962C8B-B14F-4D97-AF65-F5344CB8AC3E}">
        <p14:creationId xmlns:p14="http://schemas.microsoft.com/office/powerpoint/2010/main" val="36327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ABFE-7FC2-A208-5B6A-CDFF92FD83E4}"/>
              </a:ext>
            </a:extLst>
          </p:cNvPr>
          <p:cNvSpPr>
            <a:spLocks noGrp="1"/>
          </p:cNvSpPr>
          <p:nvPr>
            <p:ph type="title"/>
          </p:nvPr>
        </p:nvSpPr>
        <p:spPr/>
        <p:txBody>
          <a:bodyPr/>
          <a:lstStyle/>
          <a:p>
            <a:r>
              <a:rPr lang="en-US" dirty="0"/>
              <a:t>Information 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59BFFE-E9EB-F29F-1D2F-E0D2DC8A711B}"/>
                  </a:ext>
                </a:extLst>
              </p:cNvPr>
              <p:cNvSpPr>
                <a:spLocks noGrp="1"/>
              </p:cNvSpPr>
              <p:nvPr>
                <p:ph idx="1"/>
              </p:nvPr>
            </p:nvSpPr>
            <p:spPr/>
            <p:txBody>
              <a:bodyPr/>
              <a:lstStyle/>
              <a:p>
                <a:pPr marL="0" indent="0">
                  <a:buNone/>
                </a:pPr>
                <a:r>
                  <a:rPr lang="en-US" dirty="0"/>
                  <a:t>The information gain of a random variable </a:t>
                </a:r>
                <a14:m>
                  <m:oMath xmlns:m="http://schemas.openxmlformats.org/officeDocument/2006/math">
                    <m:r>
                      <m:rPr>
                        <m:nor/>
                      </m:rPr>
                      <a:rPr lang="de-DE">
                        <a:latin typeface="Cambria Math" panose="02040503050406030204" pitchFamily="18" charset="0"/>
                      </a:rPr>
                      <m:t>x</m:t>
                    </m:r>
                  </m:oMath>
                </a14:m>
                <a:r>
                  <a:rPr lang="en-US" dirty="0"/>
                  <a:t> obtained from an observation of a random variable </a:t>
                </a:r>
                <a14:m>
                  <m:oMath xmlns:m="http://schemas.openxmlformats.org/officeDocument/2006/math">
                    <m:r>
                      <m:rPr>
                        <m:nor/>
                      </m:rPr>
                      <a:rPr lang="de-DE">
                        <a:latin typeface="Cambria Math" panose="02040503050406030204" pitchFamily="18" charset="0"/>
                      </a:rPr>
                      <m:t>a</m:t>
                    </m:r>
                  </m:oMath>
                </a14:m>
                <a:r>
                  <a:rPr lang="en-US" dirty="0"/>
                  <a:t> taking value </a:t>
                </a:r>
                <a14:m>
                  <m:oMath xmlns:m="http://schemas.openxmlformats.org/officeDocument/2006/math">
                    <m:r>
                      <m:rPr>
                        <m:nor/>
                      </m:rPr>
                      <a:rPr lang="de-DE" b="0" i="0" smtClean="0">
                        <a:latin typeface="Cambria Math" panose="02040503050406030204" pitchFamily="18" charset="0"/>
                      </a:rPr>
                      <m:t>a</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 </m:t>
                    </m:r>
                  </m:oMath>
                </a14:m>
                <a:r>
                  <a:rPr lang="en-US" dirty="0"/>
                  <a:t>is defined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𝐼𝐺</m:t>
                      </m:r>
                      <m:d>
                        <m:dPr>
                          <m:ctrlPr>
                            <a:rPr lang="de-DE" b="0" i="1" smtClean="0">
                              <a:latin typeface="Cambria Math" panose="02040503050406030204" pitchFamily="18" charset="0"/>
                            </a:rPr>
                          </m:ctrlPr>
                        </m:dPr>
                        <m:e>
                          <m:r>
                            <m:rPr>
                              <m:nor/>
                            </m:rPr>
                            <a:rPr lang="de-DE" b="0" i="0" smtClean="0">
                              <a:latin typeface="Cambria Math" panose="02040503050406030204" pitchFamily="18" charset="0"/>
                            </a:rPr>
                            <m:t>x</m:t>
                          </m:r>
                          <m:r>
                            <a:rPr lang="de-DE" b="0" i="1" smtClean="0">
                              <a:latin typeface="Cambria Math" panose="02040503050406030204" pitchFamily="18" charset="0"/>
                            </a:rPr>
                            <m:t>,</m:t>
                          </m:r>
                          <m:r>
                            <m:rPr>
                              <m:nor/>
                            </m:rPr>
                            <a:rPr lang="de-DE" b="0" i="0" smtClean="0">
                              <a:latin typeface="Cambria Math" panose="02040503050406030204" pitchFamily="18" charset="0"/>
                            </a:rPr>
                            <m:t>a</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r>
                        <a:rPr lang="de-DE" b="0" i="1" smtClean="0">
                          <a:latin typeface="Cambria Math" panose="02040503050406030204" pitchFamily="18" charset="0"/>
                        </a:rPr>
                        <m:t>𝐻</m:t>
                      </m:r>
                      <m:d>
                        <m:dPr>
                          <m:ctrlPr>
                            <a:rPr lang="de-DE" b="0" i="1" smtClean="0">
                              <a:latin typeface="Cambria Math" panose="02040503050406030204" pitchFamily="18" charset="0"/>
                            </a:rPr>
                          </m:ctrlPr>
                        </m:dPr>
                        <m:e>
                          <m:r>
                            <m:rPr>
                              <m:nor/>
                            </m:rPr>
                            <a:rPr lang="de-DE" b="0" i="0" smtClean="0">
                              <a:latin typeface="Cambria Math" panose="02040503050406030204" pitchFamily="18" charset="0"/>
                            </a:rPr>
                            <m:t>x</m:t>
                          </m:r>
                        </m:e>
                      </m:d>
                      <m:r>
                        <a:rPr lang="de-DE" b="0" i="1" smtClean="0">
                          <a:latin typeface="Cambria Math" panose="02040503050406030204" pitchFamily="18" charset="0"/>
                        </a:rPr>
                        <m:t>−</m:t>
                      </m:r>
                      <m:r>
                        <a:rPr lang="de-DE" b="0" i="1" smtClean="0">
                          <a:latin typeface="Cambria Math" panose="02040503050406030204" pitchFamily="18" charset="0"/>
                        </a:rPr>
                        <m:t>𝐻</m:t>
                      </m:r>
                      <m:r>
                        <a:rPr lang="de-DE" b="0" i="1" smtClean="0">
                          <a:latin typeface="Cambria Math" panose="02040503050406030204" pitchFamily="18" charset="0"/>
                        </a:rPr>
                        <m:t>(</m:t>
                      </m:r>
                      <m:r>
                        <m:rPr>
                          <m:nor/>
                        </m:rPr>
                        <a:rPr lang="de-DE" b="0" i="0" smtClean="0">
                          <a:latin typeface="Cambria Math" panose="02040503050406030204" pitchFamily="18" charset="0"/>
                        </a:rPr>
                        <m:t>x</m:t>
                      </m:r>
                      <m:r>
                        <a:rPr lang="de-DE" b="0" i="1" smtClean="0">
                          <a:latin typeface="Cambria Math" panose="02040503050406030204" pitchFamily="18" charset="0"/>
                        </a:rPr>
                        <m:t>|</m:t>
                      </m:r>
                      <m:r>
                        <m:rPr>
                          <m:nor/>
                        </m:rPr>
                        <a:rPr lang="de-DE" b="0" i="0" smtClean="0">
                          <a:latin typeface="Cambria Math" panose="02040503050406030204" pitchFamily="18" charset="0"/>
                        </a:rPr>
                        <m:t>a</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By learning </a:t>
                </a:r>
                <a14:m>
                  <m:oMath xmlns:m="http://schemas.openxmlformats.org/officeDocument/2006/math">
                    <m:r>
                      <m:rPr>
                        <m:nor/>
                      </m:rPr>
                      <a:rPr lang="de-DE">
                        <a:latin typeface="Cambria Math" panose="02040503050406030204" pitchFamily="18" charset="0"/>
                      </a:rPr>
                      <m:t>a</m:t>
                    </m:r>
                    <m:r>
                      <a:rPr lang="de-DE" i="1">
                        <a:latin typeface="Cambria Math" panose="02040503050406030204" pitchFamily="18" charset="0"/>
                      </a:rPr>
                      <m:t>=</m:t>
                    </m:r>
                    <m:r>
                      <a:rPr lang="de-DE" i="1">
                        <a:latin typeface="Cambria Math" panose="02040503050406030204" pitchFamily="18" charset="0"/>
                      </a:rPr>
                      <m:t>𝑎</m:t>
                    </m:r>
                  </m:oMath>
                </a14:m>
                <a:r>
                  <a:rPr lang="en-US" dirty="0"/>
                  <a:t> about </a:t>
                </a:r>
                <a14:m>
                  <m:oMath xmlns:m="http://schemas.openxmlformats.org/officeDocument/2006/math">
                    <m:r>
                      <m:rPr>
                        <m:nor/>
                      </m:rPr>
                      <a:rPr lang="de-DE" b="0" i="0" smtClean="0">
                        <a:latin typeface="Cambria Math" panose="02040503050406030204" pitchFamily="18" charset="0"/>
                      </a:rPr>
                      <m:t>x</m:t>
                    </m:r>
                  </m:oMath>
                </a14:m>
                <a:r>
                  <a:rPr lang="en-US" dirty="0"/>
                  <a:t>, our uncertainty about </a:t>
                </a:r>
                <a14:m>
                  <m:oMath xmlns:m="http://schemas.openxmlformats.org/officeDocument/2006/math">
                    <m:r>
                      <m:rPr>
                        <m:nor/>
                      </m:rPr>
                      <a:rPr lang="de-DE">
                        <a:latin typeface="Cambria Math" panose="02040503050406030204" pitchFamily="18" charset="0"/>
                      </a:rPr>
                      <m:t>x</m:t>
                    </m:r>
                  </m:oMath>
                </a14:m>
                <a:r>
                  <a:rPr lang="en-US" dirty="0"/>
                  <a:t> can be reduced, i.e.: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nor/>
                        </m:rPr>
                        <a:rPr lang="en-US" i="0" smtClean="0">
                          <a:latin typeface="Cambria Math" panose="02040503050406030204" pitchFamily="18" charset="0"/>
                        </a:rPr>
                        <m:t>IG</m:t>
                      </m:r>
                      <m:r>
                        <a:rPr lang="en-US" i="1" smtClean="0">
                          <a:latin typeface="Cambria Math" panose="02040503050406030204" pitchFamily="18" charset="0"/>
                        </a:rPr>
                        <m:t>(</m:t>
                      </m:r>
                      <m:r>
                        <m:rPr>
                          <m:nor/>
                        </m:rPr>
                        <a:rPr lang="en-US" i="0" err="1" smtClean="0">
                          <a:latin typeface="Cambria Math" panose="02040503050406030204" pitchFamily="18" charset="0"/>
                        </a:rPr>
                        <m:t>x</m:t>
                      </m:r>
                      <m:r>
                        <a:rPr lang="de-DE" b="0" i="1" smtClean="0">
                          <a:latin typeface="Cambria Math" panose="02040503050406030204" pitchFamily="18" charset="0"/>
                        </a:rPr>
                        <m:t>|</m:t>
                      </m:r>
                      <m:r>
                        <m:rPr>
                          <m:nor/>
                        </m:rPr>
                        <a:rPr lang="de-DE" b="0" i="0" smtClean="0">
                          <a:latin typeface="Cambria Math" panose="02040503050406030204" pitchFamily="18" charset="0"/>
                        </a:rPr>
                        <m:t>a</m:t>
                      </m:r>
                      <m:r>
                        <a:rPr lang="de-DE" b="0" i="1" smtClean="0">
                          <a:latin typeface="Cambria Math" panose="02040503050406030204" pitchFamily="18" charset="0"/>
                        </a:rPr>
                        <m:t>=</m:t>
                      </m:r>
                      <m:r>
                        <a:rPr lang="en-US" i="1" err="1" smtClean="0">
                          <a:latin typeface="Cambria Math" panose="02040503050406030204" pitchFamily="18" charset="0"/>
                        </a:rPr>
                        <m:t>𝑎</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9D59BFFE-E9EB-F29F-1D2F-E0D2DC8A711B}"/>
                  </a:ext>
                </a:extLst>
              </p:cNvPr>
              <p:cNvSpPr>
                <a:spLocks noGrp="1" noRot="1" noChangeAspect="1" noMove="1" noResize="1" noEditPoints="1" noAdjustHandles="1" noChangeArrowheads="1" noChangeShapeType="1" noTextEdit="1"/>
              </p:cNvSpPr>
              <p:nvPr>
                <p:ph idx="1"/>
              </p:nvPr>
            </p:nvSpPr>
            <p:spPr>
              <a:blipFill>
                <a:blip r:embed="rId2"/>
                <a:stretch>
                  <a:fillRect l="-1206" t="-2326" r="-84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2E9D3CA-47EA-BD2E-3AA0-D3A38D661F55}"/>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6BFBBC44-4993-DB8A-41E8-2234D0E19767}"/>
              </a:ext>
            </a:extLst>
          </p:cNvPr>
          <p:cNvSpPr>
            <a:spLocks noGrp="1"/>
          </p:cNvSpPr>
          <p:nvPr>
            <p:ph type="sldNum" sz="quarter" idx="12"/>
          </p:nvPr>
        </p:nvSpPr>
        <p:spPr/>
        <p:txBody>
          <a:bodyPr/>
          <a:lstStyle/>
          <a:p>
            <a:fld id="{88CEC222-F6AB-A647-80E8-FAB06E4B4BEB}" type="slidenum">
              <a:rPr lang="en-US" smtClean="0"/>
              <a:t>70</a:t>
            </a:fld>
            <a:endParaRPr lang="en-US" dirty="0"/>
          </a:p>
        </p:txBody>
      </p:sp>
    </p:spTree>
    <p:extLst>
      <p:ext uri="{BB962C8B-B14F-4D97-AF65-F5344CB8AC3E}">
        <p14:creationId xmlns:p14="http://schemas.microsoft.com/office/powerpoint/2010/main" val="2096424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A3D1-03C1-1AB2-F00F-C8DE29E61974}"/>
              </a:ext>
            </a:extLst>
          </p:cNvPr>
          <p:cNvSpPr>
            <a:spLocks noGrp="1"/>
          </p:cNvSpPr>
          <p:nvPr>
            <p:ph type="title"/>
          </p:nvPr>
        </p:nvSpPr>
        <p:spPr/>
        <p:txBody>
          <a:bodyPr/>
          <a:lstStyle/>
          <a:p>
            <a:r>
              <a:rPr lang="en-US" dirty="0"/>
              <a:t>Information gain</a:t>
            </a:r>
          </a:p>
        </p:txBody>
      </p:sp>
      <p:pic>
        <p:nvPicPr>
          <p:cNvPr id="7" name="Content Placeholder 6" descr="A group of blue and orange circles&#10;&#10;Description automatically generated">
            <a:extLst>
              <a:ext uri="{FF2B5EF4-FFF2-40B4-BE49-F238E27FC236}">
                <a16:creationId xmlns:a16="http://schemas.microsoft.com/office/drawing/2014/main" id="{1EE11DE3-42ED-8EB9-5FB6-5A7E2969FF47}"/>
              </a:ext>
            </a:extLst>
          </p:cNvPr>
          <p:cNvPicPr>
            <a:picLocks noGrp="1" noChangeAspect="1"/>
          </p:cNvPicPr>
          <p:nvPr>
            <p:ph idx="1"/>
          </p:nvPr>
        </p:nvPicPr>
        <p:blipFill>
          <a:blip r:embed="rId2"/>
          <a:stretch>
            <a:fillRect/>
          </a:stretch>
        </p:blipFill>
        <p:spPr>
          <a:xfrm>
            <a:off x="485140" y="1895845"/>
            <a:ext cx="5664200" cy="2882900"/>
          </a:xfrm>
        </p:spPr>
      </p:pic>
      <p:sp>
        <p:nvSpPr>
          <p:cNvPr id="4" name="Footer Placeholder 3">
            <a:extLst>
              <a:ext uri="{FF2B5EF4-FFF2-40B4-BE49-F238E27FC236}">
                <a16:creationId xmlns:a16="http://schemas.microsoft.com/office/drawing/2014/main" id="{7EAD8485-B129-CAAC-E3BF-F15F0C119C8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BA9295D8-51E7-12C5-5367-5213CC509B91}"/>
              </a:ext>
            </a:extLst>
          </p:cNvPr>
          <p:cNvSpPr>
            <a:spLocks noGrp="1"/>
          </p:cNvSpPr>
          <p:nvPr>
            <p:ph type="sldNum" sz="quarter" idx="12"/>
          </p:nvPr>
        </p:nvSpPr>
        <p:spPr/>
        <p:txBody>
          <a:bodyPr/>
          <a:lstStyle/>
          <a:p>
            <a:fld id="{88CEC222-F6AB-A647-80E8-FAB06E4B4BEB}" type="slidenum">
              <a:rPr lang="en-US" smtClean="0"/>
              <a:t>71</a:t>
            </a:fld>
            <a:endParaRPr lang="en-US" dirty="0"/>
          </a:p>
        </p:txBody>
      </p:sp>
      <p:pic>
        <p:nvPicPr>
          <p:cNvPr id="9" name="Picture 8" descr="A close-up of a chart&#10;&#10;Description automatically generated">
            <a:extLst>
              <a:ext uri="{FF2B5EF4-FFF2-40B4-BE49-F238E27FC236}">
                <a16:creationId xmlns:a16="http://schemas.microsoft.com/office/drawing/2014/main" id="{2DB235DA-97EF-EFFA-CC5C-507D29AD1636}"/>
              </a:ext>
            </a:extLst>
          </p:cNvPr>
          <p:cNvPicPr>
            <a:picLocks noChangeAspect="1"/>
          </p:cNvPicPr>
          <p:nvPr/>
        </p:nvPicPr>
        <p:blipFill>
          <a:blip r:embed="rId3"/>
          <a:stretch>
            <a:fillRect/>
          </a:stretch>
        </p:blipFill>
        <p:spPr>
          <a:xfrm>
            <a:off x="6096000" y="1895845"/>
            <a:ext cx="5651500" cy="2921000"/>
          </a:xfrm>
          <a:prstGeom prst="rect">
            <a:avLst/>
          </a:prstGeom>
        </p:spPr>
      </p:pic>
      <p:sp>
        <p:nvSpPr>
          <p:cNvPr id="10" name="TextBox 9">
            <a:extLst>
              <a:ext uri="{FF2B5EF4-FFF2-40B4-BE49-F238E27FC236}">
                <a16:creationId xmlns:a16="http://schemas.microsoft.com/office/drawing/2014/main" id="{9AC55BF4-8129-F4BE-5937-0F602C3A4A23}"/>
              </a:ext>
            </a:extLst>
          </p:cNvPr>
          <p:cNvSpPr txBox="1"/>
          <p:nvPr/>
        </p:nvSpPr>
        <p:spPr>
          <a:xfrm>
            <a:off x="2810691" y="5217266"/>
            <a:ext cx="2455817" cy="369332"/>
          </a:xfrm>
          <a:prstGeom prst="rect">
            <a:avLst/>
          </a:prstGeom>
          <a:noFill/>
        </p:spPr>
        <p:txBody>
          <a:bodyPr wrap="square" rtlCol="0">
            <a:spAutoFit/>
          </a:bodyPr>
          <a:lstStyle/>
          <a:p>
            <a:r>
              <a:rPr lang="en-US" dirty="0"/>
              <a:t>Bad split</a:t>
            </a:r>
          </a:p>
        </p:txBody>
      </p:sp>
      <p:sp>
        <p:nvSpPr>
          <p:cNvPr id="11" name="TextBox 10">
            <a:extLst>
              <a:ext uri="{FF2B5EF4-FFF2-40B4-BE49-F238E27FC236}">
                <a16:creationId xmlns:a16="http://schemas.microsoft.com/office/drawing/2014/main" id="{059CCD23-B7E2-BE3A-82D7-DF327E813DBF}"/>
              </a:ext>
            </a:extLst>
          </p:cNvPr>
          <p:cNvSpPr txBox="1"/>
          <p:nvPr/>
        </p:nvSpPr>
        <p:spPr>
          <a:xfrm>
            <a:off x="8475617" y="5217265"/>
            <a:ext cx="2455817" cy="369332"/>
          </a:xfrm>
          <a:prstGeom prst="rect">
            <a:avLst/>
          </a:prstGeom>
          <a:noFill/>
        </p:spPr>
        <p:txBody>
          <a:bodyPr wrap="square" rtlCol="0">
            <a:spAutoFit/>
          </a:bodyPr>
          <a:lstStyle/>
          <a:p>
            <a:r>
              <a:rPr lang="en-US" dirty="0"/>
              <a:t>Good split</a:t>
            </a:r>
          </a:p>
        </p:txBody>
      </p:sp>
    </p:spTree>
    <p:extLst>
      <p:ext uri="{BB962C8B-B14F-4D97-AF65-F5344CB8AC3E}">
        <p14:creationId xmlns:p14="http://schemas.microsoft.com/office/powerpoint/2010/main" val="13579608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109D-AAF8-1190-6B11-818E417DD8BC}"/>
              </a:ext>
            </a:extLst>
          </p:cNvPr>
          <p:cNvSpPr>
            <a:spLocks noGrp="1"/>
          </p:cNvSpPr>
          <p:nvPr>
            <p:ph type="title"/>
          </p:nvPr>
        </p:nvSpPr>
        <p:spPr/>
        <p:txBody>
          <a:bodyPr/>
          <a:lstStyle/>
          <a:p>
            <a:r>
              <a:rPr lang="en-US" dirty="0"/>
              <a:t>Overfitting &amp; pruning</a:t>
            </a:r>
          </a:p>
        </p:txBody>
      </p:sp>
      <p:sp>
        <p:nvSpPr>
          <p:cNvPr id="3" name="Content Placeholder 2">
            <a:extLst>
              <a:ext uri="{FF2B5EF4-FFF2-40B4-BE49-F238E27FC236}">
                <a16:creationId xmlns:a16="http://schemas.microsoft.com/office/drawing/2014/main" id="{3D748350-992C-66C8-3120-D21A8C14D7E3}"/>
              </a:ext>
            </a:extLst>
          </p:cNvPr>
          <p:cNvSpPr>
            <a:spLocks noGrp="1"/>
          </p:cNvSpPr>
          <p:nvPr>
            <p:ph idx="1"/>
          </p:nvPr>
        </p:nvSpPr>
        <p:spPr/>
        <p:txBody>
          <a:bodyPr/>
          <a:lstStyle/>
          <a:p>
            <a:pPr marL="0" indent="0">
              <a:buNone/>
            </a:pPr>
            <a:r>
              <a:rPr lang="en-US" dirty="0"/>
              <a:t>To limit overfitting a decision tree, apply one or both of the following regularization criteria while training the decision tree:</a:t>
            </a:r>
          </a:p>
          <a:p>
            <a:r>
              <a:rPr lang="en-US" dirty="0"/>
              <a:t>Set a maximum depth: prevent decision trees from growing past a maximum depth, such as 10.</a:t>
            </a:r>
          </a:p>
          <a:p>
            <a:r>
              <a:rPr lang="en-US" dirty="0"/>
              <a:t>Set a minimum number of examples in leaf: a leaf with less than a certain number of examples will not be considered for splitting.</a:t>
            </a:r>
          </a:p>
          <a:p>
            <a:pPr marL="0" indent="0">
              <a:buNone/>
            </a:pPr>
            <a:endParaRPr lang="en-US" dirty="0"/>
          </a:p>
        </p:txBody>
      </p:sp>
      <p:sp>
        <p:nvSpPr>
          <p:cNvPr id="4" name="Footer Placeholder 3">
            <a:extLst>
              <a:ext uri="{FF2B5EF4-FFF2-40B4-BE49-F238E27FC236}">
                <a16:creationId xmlns:a16="http://schemas.microsoft.com/office/drawing/2014/main" id="{96391E59-D33E-3446-F1E8-CE2A0746523D}"/>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20367B9-4AD0-32BE-48DB-31E83722C956}"/>
              </a:ext>
            </a:extLst>
          </p:cNvPr>
          <p:cNvSpPr>
            <a:spLocks noGrp="1"/>
          </p:cNvSpPr>
          <p:nvPr>
            <p:ph type="sldNum" sz="quarter" idx="12"/>
          </p:nvPr>
        </p:nvSpPr>
        <p:spPr/>
        <p:txBody>
          <a:bodyPr/>
          <a:lstStyle/>
          <a:p>
            <a:fld id="{88CEC222-F6AB-A647-80E8-FAB06E4B4BEB}" type="slidenum">
              <a:rPr lang="en-US" smtClean="0"/>
              <a:t>72</a:t>
            </a:fld>
            <a:endParaRPr lang="en-US" dirty="0"/>
          </a:p>
        </p:txBody>
      </p:sp>
    </p:spTree>
    <p:extLst>
      <p:ext uri="{BB962C8B-B14F-4D97-AF65-F5344CB8AC3E}">
        <p14:creationId xmlns:p14="http://schemas.microsoft.com/office/powerpoint/2010/main" val="4206983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7CAF7-9C60-5DA4-F3D2-D476803875C6}"/>
              </a:ext>
            </a:extLst>
          </p:cNvPr>
          <p:cNvSpPr>
            <a:spLocks noGrp="1"/>
          </p:cNvSpPr>
          <p:nvPr>
            <p:ph type="title"/>
          </p:nvPr>
        </p:nvSpPr>
        <p:spPr/>
        <p:txBody>
          <a:bodyPr/>
          <a:lstStyle/>
          <a:p>
            <a:r>
              <a:rPr lang="en-US" dirty="0"/>
              <a:t>Neural Network Fundamentals &amp; Design</a:t>
            </a:r>
          </a:p>
        </p:txBody>
      </p:sp>
      <p:sp>
        <p:nvSpPr>
          <p:cNvPr id="5" name="Text Placeholder 4">
            <a:extLst>
              <a:ext uri="{FF2B5EF4-FFF2-40B4-BE49-F238E27FC236}">
                <a16:creationId xmlns:a16="http://schemas.microsoft.com/office/drawing/2014/main" id="{CDC5BFE4-5C3E-8D3A-F7AD-010712400859}"/>
              </a:ext>
            </a:extLst>
          </p:cNvPr>
          <p:cNvSpPr>
            <a:spLocks noGrp="1"/>
          </p:cNvSpPr>
          <p:nvPr>
            <p:ph type="body" idx="1"/>
          </p:nvPr>
        </p:nvSpPr>
        <p:spPr/>
        <p:txBody>
          <a:bodyPr/>
          <a:lstStyle/>
          <a:p>
            <a:r>
              <a:rPr lang="en-US" dirty="0"/>
              <a:t>Basics, Architectures, Loss, and More</a:t>
            </a:r>
          </a:p>
        </p:txBody>
      </p:sp>
    </p:spTree>
    <p:extLst>
      <p:ext uri="{BB962C8B-B14F-4D97-AF65-F5344CB8AC3E}">
        <p14:creationId xmlns:p14="http://schemas.microsoft.com/office/powerpoint/2010/main" val="5706306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E4C046-2D59-6001-5DE5-CCE0521BEEB4}"/>
              </a:ext>
            </a:extLst>
          </p:cNvPr>
          <p:cNvSpPr>
            <a:spLocks noGrp="1"/>
          </p:cNvSpPr>
          <p:nvPr>
            <p:ph type="title"/>
          </p:nvPr>
        </p:nvSpPr>
        <p:spPr/>
        <p:txBody>
          <a:bodyPr/>
          <a:lstStyle/>
          <a:p>
            <a:r>
              <a:rPr lang="en-US" dirty="0"/>
              <a:t>What we will cover</a:t>
            </a:r>
          </a:p>
        </p:txBody>
      </p:sp>
      <p:sp>
        <p:nvSpPr>
          <p:cNvPr id="7" name="Content Placeholder 6">
            <a:extLst>
              <a:ext uri="{FF2B5EF4-FFF2-40B4-BE49-F238E27FC236}">
                <a16:creationId xmlns:a16="http://schemas.microsoft.com/office/drawing/2014/main" id="{A6F06E97-5195-510A-4B2E-0761ADCE1F2C}"/>
              </a:ext>
            </a:extLst>
          </p:cNvPr>
          <p:cNvSpPr>
            <a:spLocks noGrp="1"/>
          </p:cNvSpPr>
          <p:nvPr>
            <p:ph idx="1"/>
          </p:nvPr>
        </p:nvSpPr>
        <p:spPr/>
        <p:txBody>
          <a:bodyPr/>
          <a:lstStyle/>
          <a:p>
            <a:r>
              <a:rPr lang="en-US" dirty="0"/>
              <a:t>Deep learning basics</a:t>
            </a:r>
          </a:p>
          <a:p>
            <a:r>
              <a:rPr lang="en-US" dirty="0"/>
              <a:t>Defining a neural network architecture</a:t>
            </a:r>
          </a:p>
          <a:p>
            <a:r>
              <a:rPr lang="en-US" dirty="0"/>
              <a:t>Defining a loss function</a:t>
            </a:r>
          </a:p>
          <a:p>
            <a:r>
              <a:rPr lang="en-US" dirty="0"/>
              <a:t>Optimizing the loss function</a:t>
            </a:r>
          </a:p>
        </p:txBody>
      </p:sp>
      <p:sp>
        <p:nvSpPr>
          <p:cNvPr id="4" name="Footer Placeholder 3">
            <a:extLst>
              <a:ext uri="{FF2B5EF4-FFF2-40B4-BE49-F238E27FC236}">
                <a16:creationId xmlns:a16="http://schemas.microsoft.com/office/drawing/2014/main" id="{62E79CF2-7B76-A4A5-677F-A30F1F731102}"/>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25054C69-A50A-8145-D153-5F66AB9B71D6}"/>
              </a:ext>
            </a:extLst>
          </p:cNvPr>
          <p:cNvSpPr>
            <a:spLocks noGrp="1"/>
          </p:cNvSpPr>
          <p:nvPr>
            <p:ph type="sldNum" sz="quarter" idx="12"/>
          </p:nvPr>
        </p:nvSpPr>
        <p:spPr/>
        <p:txBody>
          <a:bodyPr/>
          <a:lstStyle/>
          <a:p>
            <a:fld id="{88CEC222-F6AB-A647-80E8-FAB06E4B4BEB}" type="slidenum">
              <a:rPr lang="en-US" smtClean="0"/>
              <a:t>74</a:t>
            </a:fld>
            <a:endParaRPr lang="en-US" dirty="0"/>
          </a:p>
        </p:txBody>
      </p:sp>
    </p:spTree>
    <p:extLst>
      <p:ext uri="{BB962C8B-B14F-4D97-AF65-F5344CB8AC3E}">
        <p14:creationId xmlns:p14="http://schemas.microsoft.com/office/powerpoint/2010/main" val="3301279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5585-A511-F362-9E12-25682BDA168D}"/>
              </a:ext>
            </a:extLst>
          </p:cNvPr>
          <p:cNvSpPr>
            <a:spLocks noGrp="1"/>
          </p:cNvSpPr>
          <p:nvPr>
            <p:ph type="title"/>
          </p:nvPr>
        </p:nvSpPr>
        <p:spPr/>
        <p:txBody>
          <a:bodyPr/>
          <a:lstStyle/>
          <a:p>
            <a:r>
              <a:rPr lang="en-US" dirty="0"/>
              <a:t>Machine learning framework</a:t>
            </a:r>
          </a:p>
        </p:txBody>
      </p:sp>
      <p:sp>
        <p:nvSpPr>
          <p:cNvPr id="3" name="Content Placeholder 2">
            <a:extLst>
              <a:ext uri="{FF2B5EF4-FFF2-40B4-BE49-F238E27FC236}">
                <a16:creationId xmlns:a16="http://schemas.microsoft.com/office/drawing/2014/main" id="{F1D08202-15ED-EEF3-0DA1-E5A187054BF4}"/>
              </a:ext>
            </a:extLst>
          </p:cNvPr>
          <p:cNvSpPr>
            <a:spLocks noGrp="1"/>
          </p:cNvSpPr>
          <p:nvPr>
            <p:ph idx="1"/>
          </p:nvPr>
        </p:nvSpPr>
        <p:spPr/>
        <p:txBody>
          <a:bodyPr/>
          <a:lstStyle/>
          <a:p>
            <a:pPr marL="0" indent="0">
              <a:buNone/>
            </a:pPr>
            <a:r>
              <a:rPr lang="en-US" dirty="0"/>
              <a:t>ML framework = data-driven learning of a mapping from in- to output</a:t>
            </a:r>
          </a:p>
          <a:p>
            <a:pPr marL="0" indent="0">
              <a:buNone/>
            </a:pPr>
            <a:endParaRPr lang="en-US" dirty="0"/>
          </a:p>
          <a:p>
            <a:pPr marL="0" indent="0">
              <a:buNone/>
            </a:pPr>
            <a:r>
              <a:rPr lang="en-US" dirty="0"/>
              <a:t>“Traditional” ML approaches:</a:t>
            </a:r>
          </a:p>
        </p:txBody>
      </p:sp>
      <p:sp>
        <p:nvSpPr>
          <p:cNvPr id="4" name="Footer Placeholder 3">
            <a:extLst>
              <a:ext uri="{FF2B5EF4-FFF2-40B4-BE49-F238E27FC236}">
                <a16:creationId xmlns:a16="http://schemas.microsoft.com/office/drawing/2014/main" id="{60663E84-68E4-38F3-1A85-422121FF022C}"/>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233E3A6-AA0A-9EC3-ECAF-9A87085096D7}"/>
              </a:ext>
            </a:extLst>
          </p:cNvPr>
          <p:cNvSpPr>
            <a:spLocks noGrp="1"/>
          </p:cNvSpPr>
          <p:nvPr>
            <p:ph type="sldNum" sz="quarter" idx="12"/>
          </p:nvPr>
        </p:nvSpPr>
        <p:spPr/>
        <p:txBody>
          <a:bodyPr/>
          <a:lstStyle/>
          <a:p>
            <a:fld id="{88CEC222-F6AB-A647-80E8-FAB06E4B4BEB}" type="slidenum">
              <a:rPr lang="en-US" smtClean="0"/>
              <a:t>75</a:t>
            </a:fld>
            <a:endParaRPr lang="en-US" dirty="0"/>
          </a:p>
        </p:txBody>
      </p:sp>
      <p:sp>
        <p:nvSpPr>
          <p:cNvPr id="6" name="TextBox 5">
            <a:extLst>
              <a:ext uri="{FF2B5EF4-FFF2-40B4-BE49-F238E27FC236}">
                <a16:creationId xmlns:a16="http://schemas.microsoft.com/office/drawing/2014/main" id="{1EB81301-5DEB-8642-7CAB-8ED8367D6396}"/>
              </a:ext>
            </a:extLst>
          </p:cNvPr>
          <p:cNvSpPr txBox="1"/>
          <p:nvPr/>
        </p:nvSpPr>
        <p:spPr>
          <a:xfrm>
            <a:off x="1645022" y="3770458"/>
            <a:ext cx="1653989" cy="369332"/>
          </a:xfrm>
          <a:prstGeom prst="rect">
            <a:avLst/>
          </a:prstGeom>
          <a:noFill/>
        </p:spPr>
        <p:txBody>
          <a:bodyPr wrap="square" rtlCol="0">
            <a:spAutoFit/>
          </a:bodyPr>
          <a:lstStyle/>
          <a:p>
            <a:pPr algn="ctr"/>
            <a:r>
              <a:rPr lang="en-US" b="1" dirty="0"/>
              <a:t>Input</a:t>
            </a:r>
          </a:p>
        </p:txBody>
      </p:sp>
      <p:sp>
        <p:nvSpPr>
          <p:cNvPr id="7" name="TextBox 6">
            <a:extLst>
              <a:ext uri="{FF2B5EF4-FFF2-40B4-BE49-F238E27FC236}">
                <a16:creationId xmlns:a16="http://schemas.microsoft.com/office/drawing/2014/main" id="{A42C09C2-C622-F53B-E4E4-BDB9F6875CDB}"/>
              </a:ext>
            </a:extLst>
          </p:cNvPr>
          <p:cNvSpPr txBox="1"/>
          <p:nvPr/>
        </p:nvSpPr>
        <p:spPr>
          <a:xfrm>
            <a:off x="3905810" y="3631959"/>
            <a:ext cx="1653989" cy="646331"/>
          </a:xfrm>
          <a:prstGeom prst="rect">
            <a:avLst/>
          </a:prstGeom>
          <a:noFill/>
        </p:spPr>
        <p:txBody>
          <a:bodyPr wrap="square" rtlCol="0">
            <a:spAutoFit/>
          </a:bodyPr>
          <a:lstStyle/>
          <a:p>
            <a:pPr algn="ctr"/>
            <a:r>
              <a:rPr lang="en-US" b="1" dirty="0"/>
              <a:t>Feature extractor</a:t>
            </a:r>
          </a:p>
        </p:txBody>
      </p:sp>
      <p:sp>
        <p:nvSpPr>
          <p:cNvPr id="8" name="TextBox 7">
            <a:extLst>
              <a:ext uri="{FF2B5EF4-FFF2-40B4-BE49-F238E27FC236}">
                <a16:creationId xmlns:a16="http://schemas.microsoft.com/office/drawing/2014/main" id="{762571B2-22B4-9D78-F0CC-EDBEB7C7EC6C}"/>
              </a:ext>
            </a:extLst>
          </p:cNvPr>
          <p:cNvSpPr txBox="1"/>
          <p:nvPr/>
        </p:nvSpPr>
        <p:spPr>
          <a:xfrm>
            <a:off x="6632200" y="3631959"/>
            <a:ext cx="1653989" cy="646331"/>
          </a:xfrm>
          <a:prstGeom prst="rect">
            <a:avLst/>
          </a:prstGeom>
          <a:noFill/>
        </p:spPr>
        <p:txBody>
          <a:bodyPr wrap="square" rtlCol="0">
            <a:spAutoFit/>
          </a:bodyPr>
          <a:lstStyle/>
          <a:p>
            <a:pPr algn="ctr"/>
            <a:r>
              <a:rPr lang="en-US" b="1" dirty="0"/>
              <a:t>Machine learning model</a:t>
            </a:r>
          </a:p>
        </p:txBody>
      </p:sp>
      <p:sp>
        <p:nvSpPr>
          <p:cNvPr id="9" name="TextBox 8">
            <a:extLst>
              <a:ext uri="{FF2B5EF4-FFF2-40B4-BE49-F238E27FC236}">
                <a16:creationId xmlns:a16="http://schemas.microsoft.com/office/drawing/2014/main" id="{4669995E-AFA0-DC9C-D065-935B6E07B072}"/>
              </a:ext>
            </a:extLst>
          </p:cNvPr>
          <p:cNvSpPr txBox="1"/>
          <p:nvPr/>
        </p:nvSpPr>
        <p:spPr>
          <a:xfrm>
            <a:off x="9093012" y="3770459"/>
            <a:ext cx="1653989" cy="369332"/>
          </a:xfrm>
          <a:prstGeom prst="rect">
            <a:avLst/>
          </a:prstGeom>
          <a:noFill/>
        </p:spPr>
        <p:txBody>
          <a:bodyPr wrap="square" rtlCol="0">
            <a:spAutoFit/>
          </a:bodyPr>
          <a:lstStyle/>
          <a:p>
            <a:pPr algn="ctr"/>
            <a:r>
              <a:rPr lang="en-US" b="1" dirty="0"/>
              <a:t>Output</a:t>
            </a:r>
          </a:p>
        </p:txBody>
      </p:sp>
      <p:sp>
        <p:nvSpPr>
          <p:cNvPr id="10" name="Right Arrow 9">
            <a:extLst>
              <a:ext uri="{FF2B5EF4-FFF2-40B4-BE49-F238E27FC236}">
                <a16:creationId xmlns:a16="http://schemas.microsoft.com/office/drawing/2014/main" id="{76A86A06-AE2D-4C3B-E7BF-5875CA6B9032}"/>
              </a:ext>
            </a:extLst>
          </p:cNvPr>
          <p:cNvSpPr/>
          <p:nvPr/>
        </p:nvSpPr>
        <p:spPr>
          <a:xfrm>
            <a:off x="3299011" y="3816764"/>
            <a:ext cx="606799" cy="367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CC0C3311-077D-BCFC-4E60-51114EDC6E7E}"/>
              </a:ext>
            </a:extLst>
          </p:cNvPr>
          <p:cNvSpPr/>
          <p:nvPr/>
        </p:nvSpPr>
        <p:spPr>
          <a:xfrm>
            <a:off x="5792600" y="3772310"/>
            <a:ext cx="606799" cy="367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1A595E98-BCF7-C665-94F4-39D792BC649A}"/>
              </a:ext>
            </a:extLst>
          </p:cNvPr>
          <p:cNvSpPr/>
          <p:nvPr/>
        </p:nvSpPr>
        <p:spPr>
          <a:xfrm>
            <a:off x="8518990" y="3770458"/>
            <a:ext cx="606799" cy="367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X-ray of a person's chest&#10;&#10;Description automatically generated">
            <a:extLst>
              <a:ext uri="{FF2B5EF4-FFF2-40B4-BE49-F238E27FC236}">
                <a16:creationId xmlns:a16="http://schemas.microsoft.com/office/drawing/2014/main" id="{1C211EB2-2513-DFEE-E332-1DE560F1B977}"/>
              </a:ext>
            </a:extLst>
          </p:cNvPr>
          <p:cNvPicPr>
            <a:picLocks noChangeAspect="1"/>
          </p:cNvPicPr>
          <p:nvPr/>
        </p:nvPicPr>
        <p:blipFill>
          <a:blip r:embed="rId2"/>
          <a:stretch>
            <a:fillRect/>
          </a:stretch>
        </p:blipFill>
        <p:spPr>
          <a:xfrm>
            <a:off x="1868866" y="4550229"/>
            <a:ext cx="1206300" cy="782864"/>
          </a:xfrm>
          <a:prstGeom prst="rect">
            <a:avLst/>
          </a:prstGeom>
        </p:spPr>
      </p:pic>
      <p:sp>
        <p:nvSpPr>
          <p:cNvPr id="15" name="TextBox 14">
            <a:extLst>
              <a:ext uri="{FF2B5EF4-FFF2-40B4-BE49-F238E27FC236}">
                <a16:creationId xmlns:a16="http://schemas.microsoft.com/office/drawing/2014/main" id="{4FE74C1F-F7EB-8ADA-5CCA-B48E920B3A59}"/>
              </a:ext>
            </a:extLst>
          </p:cNvPr>
          <p:cNvSpPr txBox="1"/>
          <p:nvPr/>
        </p:nvSpPr>
        <p:spPr>
          <a:xfrm>
            <a:off x="3327786" y="4744668"/>
            <a:ext cx="2810035" cy="369332"/>
          </a:xfrm>
          <a:prstGeom prst="rect">
            <a:avLst/>
          </a:prstGeom>
          <a:noFill/>
        </p:spPr>
        <p:txBody>
          <a:bodyPr wrap="square" rtlCol="0">
            <a:spAutoFit/>
          </a:bodyPr>
          <a:lstStyle/>
          <a:p>
            <a:pPr algn="ctr"/>
            <a:r>
              <a:rPr lang="en-US" dirty="0"/>
              <a:t>(e.g., color and texture)</a:t>
            </a:r>
          </a:p>
        </p:txBody>
      </p:sp>
      <p:sp>
        <p:nvSpPr>
          <p:cNvPr id="16" name="TextBox 15">
            <a:extLst>
              <a:ext uri="{FF2B5EF4-FFF2-40B4-BE49-F238E27FC236}">
                <a16:creationId xmlns:a16="http://schemas.microsoft.com/office/drawing/2014/main" id="{B341EB31-A9D1-993E-EC3A-6AC4DE4A2FF4}"/>
              </a:ext>
            </a:extLst>
          </p:cNvPr>
          <p:cNvSpPr txBox="1"/>
          <p:nvPr/>
        </p:nvSpPr>
        <p:spPr>
          <a:xfrm>
            <a:off x="914400" y="4756995"/>
            <a:ext cx="2810035" cy="369332"/>
          </a:xfrm>
          <a:prstGeom prst="rect">
            <a:avLst/>
          </a:prstGeom>
          <a:noFill/>
        </p:spPr>
        <p:txBody>
          <a:bodyPr wrap="square" rtlCol="0">
            <a:spAutoFit/>
          </a:bodyPr>
          <a:lstStyle/>
          <a:p>
            <a:pPr algn="ctr"/>
            <a:r>
              <a:rPr lang="en-US" dirty="0"/>
              <a:t>(e.g.,                           )</a:t>
            </a:r>
          </a:p>
        </p:txBody>
      </p:sp>
      <p:sp>
        <p:nvSpPr>
          <p:cNvPr id="17" name="TextBox 16">
            <a:extLst>
              <a:ext uri="{FF2B5EF4-FFF2-40B4-BE49-F238E27FC236}">
                <a16:creationId xmlns:a16="http://schemas.microsoft.com/office/drawing/2014/main" id="{ED7D7809-19F5-4D81-101C-253673288BB6}"/>
              </a:ext>
            </a:extLst>
          </p:cNvPr>
          <p:cNvSpPr txBox="1"/>
          <p:nvPr/>
        </p:nvSpPr>
        <p:spPr>
          <a:xfrm>
            <a:off x="6012354" y="4742878"/>
            <a:ext cx="2810035" cy="369332"/>
          </a:xfrm>
          <a:prstGeom prst="rect">
            <a:avLst/>
          </a:prstGeom>
          <a:noFill/>
        </p:spPr>
        <p:txBody>
          <a:bodyPr wrap="square" rtlCol="0">
            <a:spAutoFit/>
          </a:bodyPr>
          <a:lstStyle/>
          <a:p>
            <a:pPr algn="ctr"/>
            <a:r>
              <a:rPr lang="en-US" dirty="0"/>
              <a:t>(e.g., decision tree)</a:t>
            </a:r>
          </a:p>
        </p:txBody>
      </p:sp>
      <p:sp>
        <p:nvSpPr>
          <p:cNvPr id="18" name="TextBox 17">
            <a:extLst>
              <a:ext uri="{FF2B5EF4-FFF2-40B4-BE49-F238E27FC236}">
                <a16:creationId xmlns:a16="http://schemas.microsoft.com/office/drawing/2014/main" id="{3B7BE22F-5CEC-7FD0-7CF2-4EA7E0BE773B}"/>
              </a:ext>
            </a:extLst>
          </p:cNvPr>
          <p:cNvSpPr txBox="1"/>
          <p:nvPr/>
        </p:nvSpPr>
        <p:spPr>
          <a:xfrm>
            <a:off x="8578379" y="4742878"/>
            <a:ext cx="2810035" cy="369332"/>
          </a:xfrm>
          <a:prstGeom prst="rect">
            <a:avLst/>
          </a:prstGeom>
          <a:noFill/>
        </p:spPr>
        <p:txBody>
          <a:bodyPr wrap="square" rtlCol="0">
            <a:spAutoFit/>
          </a:bodyPr>
          <a:lstStyle/>
          <a:p>
            <a:pPr algn="ctr"/>
            <a:r>
              <a:rPr lang="en-US" dirty="0"/>
              <a:t>(e.g., benign or malignant)</a:t>
            </a:r>
          </a:p>
        </p:txBody>
      </p:sp>
    </p:spTree>
    <p:extLst>
      <p:ext uri="{BB962C8B-B14F-4D97-AF65-F5344CB8AC3E}">
        <p14:creationId xmlns:p14="http://schemas.microsoft.com/office/powerpoint/2010/main" val="42089031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5585-A511-F362-9E12-25682BDA168D}"/>
              </a:ext>
            </a:extLst>
          </p:cNvPr>
          <p:cNvSpPr>
            <a:spLocks noGrp="1"/>
          </p:cNvSpPr>
          <p:nvPr>
            <p:ph type="title"/>
          </p:nvPr>
        </p:nvSpPr>
        <p:spPr/>
        <p:txBody>
          <a:bodyPr/>
          <a:lstStyle/>
          <a:p>
            <a:r>
              <a:rPr lang="en-US" dirty="0"/>
              <a:t>Machine learning framework</a:t>
            </a:r>
          </a:p>
        </p:txBody>
      </p:sp>
      <p:sp>
        <p:nvSpPr>
          <p:cNvPr id="3" name="Content Placeholder 2">
            <a:extLst>
              <a:ext uri="{FF2B5EF4-FFF2-40B4-BE49-F238E27FC236}">
                <a16:creationId xmlns:a16="http://schemas.microsoft.com/office/drawing/2014/main" id="{F1D08202-15ED-EEF3-0DA1-E5A187054BF4}"/>
              </a:ext>
            </a:extLst>
          </p:cNvPr>
          <p:cNvSpPr>
            <a:spLocks noGrp="1"/>
          </p:cNvSpPr>
          <p:nvPr>
            <p:ph idx="1"/>
          </p:nvPr>
        </p:nvSpPr>
        <p:spPr/>
        <p:txBody>
          <a:bodyPr/>
          <a:lstStyle/>
          <a:p>
            <a:pPr marL="0" indent="0">
              <a:buNone/>
            </a:pPr>
            <a:r>
              <a:rPr lang="en-US" dirty="0"/>
              <a:t>“Traditional” ML approaches: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Deep learning:</a:t>
            </a:r>
          </a:p>
        </p:txBody>
      </p:sp>
      <p:sp>
        <p:nvSpPr>
          <p:cNvPr id="4" name="Footer Placeholder 3">
            <a:extLst>
              <a:ext uri="{FF2B5EF4-FFF2-40B4-BE49-F238E27FC236}">
                <a16:creationId xmlns:a16="http://schemas.microsoft.com/office/drawing/2014/main" id="{60663E84-68E4-38F3-1A85-422121FF022C}"/>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233E3A6-AA0A-9EC3-ECAF-9A87085096D7}"/>
              </a:ext>
            </a:extLst>
          </p:cNvPr>
          <p:cNvSpPr>
            <a:spLocks noGrp="1"/>
          </p:cNvSpPr>
          <p:nvPr>
            <p:ph type="sldNum" sz="quarter" idx="12"/>
          </p:nvPr>
        </p:nvSpPr>
        <p:spPr/>
        <p:txBody>
          <a:bodyPr/>
          <a:lstStyle/>
          <a:p>
            <a:fld id="{88CEC222-F6AB-A647-80E8-FAB06E4B4BEB}" type="slidenum">
              <a:rPr lang="en-US" smtClean="0"/>
              <a:t>76</a:t>
            </a:fld>
            <a:endParaRPr lang="en-US" dirty="0"/>
          </a:p>
        </p:txBody>
      </p:sp>
      <p:sp>
        <p:nvSpPr>
          <p:cNvPr id="6" name="TextBox 5">
            <a:extLst>
              <a:ext uri="{FF2B5EF4-FFF2-40B4-BE49-F238E27FC236}">
                <a16:creationId xmlns:a16="http://schemas.microsoft.com/office/drawing/2014/main" id="{1EB81301-5DEB-8642-7CAB-8ED8367D6396}"/>
              </a:ext>
            </a:extLst>
          </p:cNvPr>
          <p:cNvSpPr txBox="1"/>
          <p:nvPr/>
        </p:nvSpPr>
        <p:spPr>
          <a:xfrm>
            <a:off x="1610408" y="2464173"/>
            <a:ext cx="1653989" cy="369332"/>
          </a:xfrm>
          <a:prstGeom prst="rect">
            <a:avLst/>
          </a:prstGeom>
          <a:noFill/>
        </p:spPr>
        <p:txBody>
          <a:bodyPr wrap="square" rtlCol="0">
            <a:spAutoFit/>
          </a:bodyPr>
          <a:lstStyle/>
          <a:p>
            <a:pPr algn="ctr"/>
            <a:r>
              <a:rPr lang="en-US" b="1" dirty="0"/>
              <a:t>Input</a:t>
            </a:r>
          </a:p>
        </p:txBody>
      </p:sp>
      <p:sp>
        <p:nvSpPr>
          <p:cNvPr id="7" name="TextBox 6">
            <a:extLst>
              <a:ext uri="{FF2B5EF4-FFF2-40B4-BE49-F238E27FC236}">
                <a16:creationId xmlns:a16="http://schemas.microsoft.com/office/drawing/2014/main" id="{A42C09C2-C622-F53B-E4E4-BDB9F6875CDB}"/>
              </a:ext>
            </a:extLst>
          </p:cNvPr>
          <p:cNvSpPr txBox="1"/>
          <p:nvPr/>
        </p:nvSpPr>
        <p:spPr>
          <a:xfrm>
            <a:off x="3871196" y="2325674"/>
            <a:ext cx="1653989" cy="646331"/>
          </a:xfrm>
          <a:prstGeom prst="rect">
            <a:avLst/>
          </a:prstGeom>
          <a:noFill/>
        </p:spPr>
        <p:txBody>
          <a:bodyPr wrap="square" rtlCol="0">
            <a:spAutoFit/>
          </a:bodyPr>
          <a:lstStyle/>
          <a:p>
            <a:pPr algn="ctr"/>
            <a:r>
              <a:rPr lang="en-US" b="1" dirty="0"/>
              <a:t>Feature extractor</a:t>
            </a:r>
          </a:p>
        </p:txBody>
      </p:sp>
      <p:sp>
        <p:nvSpPr>
          <p:cNvPr id="8" name="TextBox 7">
            <a:extLst>
              <a:ext uri="{FF2B5EF4-FFF2-40B4-BE49-F238E27FC236}">
                <a16:creationId xmlns:a16="http://schemas.microsoft.com/office/drawing/2014/main" id="{762571B2-22B4-9D78-F0CC-EDBEB7C7EC6C}"/>
              </a:ext>
            </a:extLst>
          </p:cNvPr>
          <p:cNvSpPr txBox="1"/>
          <p:nvPr/>
        </p:nvSpPr>
        <p:spPr>
          <a:xfrm>
            <a:off x="6597586" y="2325674"/>
            <a:ext cx="1653989" cy="646331"/>
          </a:xfrm>
          <a:prstGeom prst="rect">
            <a:avLst/>
          </a:prstGeom>
          <a:noFill/>
        </p:spPr>
        <p:txBody>
          <a:bodyPr wrap="square" rtlCol="0">
            <a:spAutoFit/>
          </a:bodyPr>
          <a:lstStyle/>
          <a:p>
            <a:pPr algn="ctr"/>
            <a:r>
              <a:rPr lang="en-US" b="1" dirty="0"/>
              <a:t>Machine learning model</a:t>
            </a:r>
          </a:p>
        </p:txBody>
      </p:sp>
      <p:sp>
        <p:nvSpPr>
          <p:cNvPr id="9" name="TextBox 8">
            <a:extLst>
              <a:ext uri="{FF2B5EF4-FFF2-40B4-BE49-F238E27FC236}">
                <a16:creationId xmlns:a16="http://schemas.microsoft.com/office/drawing/2014/main" id="{4669995E-AFA0-DC9C-D065-935B6E07B072}"/>
              </a:ext>
            </a:extLst>
          </p:cNvPr>
          <p:cNvSpPr txBox="1"/>
          <p:nvPr/>
        </p:nvSpPr>
        <p:spPr>
          <a:xfrm>
            <a:off x="9058398" y="2464174"/>
            <a:ext cx="1653989" cy="369332"/>
          </a:xfrm>
          <a:prstGeom prst="rect">
            <a:avLst/>
          </a:prstGeom>
          <a:noFill/>
        </p:spPr>
        <p:txBody>
          <a:bodyPr wrap="square" rtlCol="0">
            <a:spAutoFit/>
          </a:bodyPr>
          <a:lstStyle/>
          <a:p>
            <a:pPr algn="ctr"/>
            <a:r>
              <a:rPr lang="en-US" b="1" dirty="0"/>
              <a:t>Output</a:t>
            </a:r>
          </a:p>
        </p:txBody>
      </p:sp>
      <p:sp>
        <p:nvSpPr>
          <p:cNvPr id="10" name="Right Arrow 9">
            <a:extLst>
              <a:ext uri="{FF2B5EF4-FFF2-40B4-BE49-F238E27FC236}">
                <a16:creationId xmlns:a16="http://schemas.microsoft.com/office/drawing/2014/main" id="{76A86A06-AE2D-4C3B-E7BF-5875CA6B9032}"/>
              </a:ext>
            </a:extLst>
          </p:cNvPr>
          <p:cNvSpPr/>
          <p:nvPr/>
        </p:nvSpPr>
        <p:spPr>
          <a:xfrm>
            <a:off x="3264397" y="2510479"/>
            <a:ext cx="606799" cy="367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CC0C3311-077D-BCFC-4E60-51114EDC6E7E}"/>
              </a:ext>
            </a:extLst>
          </p:cNvPr>
          <p:cNvSpPr/>
          <p:nvPr/>
        </p:nvSpPr>
        <p:spPr>
          <a:xfrm>
            <a:off x="5757986" y="2466025"/>
            <a:ext cx="606799" cy="367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1A595E98-BCF7-C665-94F4-39D792BC649A}"/>
              </a:ext>
            </a:extLst>
          </p:cNvPr>
          <p:cNvSpPr/>
          <p:nvPr/>
        </p:nvSpPr>
        <p:spPr>
          <a:xfrm>
            <a:off x="8484376" y="2464173"/>
            <a:ext cx="606799" cy="367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X-ray of a person's chest&#10;&#10;Description automatically generated">
            <a:extLst>
              <a:ext uri="{FF2B5EF4-FFF2-40B4-BE49-F238E27FC236}">
                <a16:creationId xmlns:a16="http://schemas.microsoft.com/office/drawing/2014/main" id="{1C211EB2-2513-DFEE-E332-1DE560F1B977}"/>
              </a:ext>
            </a:extLst>
          </p:cNvPr>
          <p:cNvPicPr>
            <a:picLocks noChangeAspect="1"/>
          </p:cNvPicPr>
          <p:nvPr/>
        </p:nvPicPr>
        <p:blipFill>
          <a:blip r:embed="rId2"/>
          <a:stretch>
            <a:fillRect/>
          </a:stretch>
        </p:blipFill>
        <p:spPr>
          <a:xfrm>
            <a:off x="1834252" y="3243944"/>
            <a:ext cx="1206300" cy="782864"/>
          </a:xfrm>
          <a:prstGeom prst="rect">
            <a:avLst/>
          </a:prstGeom>
        </p:spPr>
      </p:pic>
      <p:sp>
        <p:nvSpPr>
          <p:cNvPr id="15" name="TextBox 14">
            <a:extLst>
              <a:ext uri="{FF2B5EF4-FFF2-40B4-BE49-F238E27FC236}">
                <a16:creationId xmlns:a16="http://schemas.microsoft.com/office/drawing/2014/main" id="{4FE74C1F-F7EB-8ADA-5CCA-B48E920B3A59}"/>
              </a:ext>
            </a:extLst>
          </p:cNvPr>
          <p:cNvSpPr txBox="1"/>
          <p:nvPr/>
        </p:nvSpPr>
        <p:spPr>
          <a:xfrm>
            <a:off x="3293172" y="3438383"/>
            <a:ext cx="2810035" cy="369332"/>
          </a:xfrm>
          <a:prstGeom prst="rect">
            <a:avLst/>
          </a:prstGeom>
          <a:noFill/>
        </p:spPr>
        <p:txBody>
          <a:bodyPr wrap="square" rtlCol="0">
            <a:spAutoFit/>
          </a:bodyPr>
          <a:lstStyle/>
          <a:p>
            <a:pPr algn="ctr"/>
            <a:r>
              <a:rPr lang="en-US" dirty="0"/>
              <a:t>(e.g., color and texture)</a:t>
            </a:r>
          </a:p>
        </p:txBody>
      </p:sp>
      <p:sp>
        <p:nvSpPr>
          <p:cNvPr id="16" name="TextBox 15">
            <a:extLst>
              <a:ext uri="{FF2B5EF4-FFF2-40B4-BE49-F238E27FC236}">
                <a16:creationId xmlns:a16="http://schemas.microsoft.com/office/drawing/2014/main" id="{B341EB31-A9D1-993E-EC3A-6AC4DE4A2FF4}"/>
              </a:ext>
            </a:extLst>
          </p:cNvPr>
          <p:cNvSpPr txBox="1"/>
          <p:nvPr/>
        </p:nvSpPr>
        <p:spPr>
          <a:xfrm>
            <a:off x="879786" y="3450710"/>
            <a:ext cx="2810035" cy="369332"/>
          </a:xfrm>
          <a:prstGeom prst="rect">
            <a:avLst/>
          </a:prstGeom>
          <a:noFill/>
        </p:spPr>
        <p:txBody>
          <a:bodyPr wrap="square" rtlCol="0">
            <a:spAutoFit/>
          </a:bodyPr>
          <a:lstStyle/>
          <a:p>
            <a:pPr algn="ctr"/>
            <a:r>
              <a:rPr lang="en-US" dirty="0"/>
              <a:t>(e.g.,                           )</a:t>
            </a:r>
          </a:p>
        </p:txBody>
      </p:sp>
      <p:sp>
        <p:nvSpPr>
          <p:cNvPr id="17" name="TextBox 16">
            <a:extLst>
              <a:ext uri="{FF2B5EF4-FFF2-40B4-BE49-F238E27FC236}">
                <a16:creationId xmlns:a16="http://schemas.microsoft.com/office/drawing/2014/main" id="{ED7D7809-19F5-4D81-101C-253673288BB6}"/>
              </a:ext>
            </a:extLst>
          </p:cNvPr>
          <p:cNvSpPr txBox="1"/>
          <p:nvPr/>
        </p:nvSpPr>
        <p:spPr>
          <a:xfrm>
            <a:off x="5977740" y="3436593"/>
            <a:ext cx="2810035" cy="369332"/>
          </a:xfrm>
          <a:prstGeom prst="rect">
            <a:avLst/>
          </a:prstGeom>
          <a:noFill/>
        </p:spPr>
        <p:txBody>
          <a:bodyPr wrap="square" rtlCol="0">
            <a:spAutoFit/>
          </a:bodyPr>
          <a:lstStyle/>
          <a:p>
            <a:pPr algn="ctr"/>
            <a:r>
              <a:rPr lang="en-US" dirty="0"/>
              <a:t>(e.g., decision tree)</a:t>
            </a:r>
          </a:p>
        </p:txBody>
      </p:sp>
      <p:sp>
        <p:nvSpPr>
          <p:cNvPr id="18" name="TextBox 17">
            <a:extLst>
              <a:ext uri="{FF2B5EF4-FFF2-40B4-BE49-F238E27FC236}">
                <a16:creationId xmlns:a16="http://schemas.microsoft.com/office/drawing/2014/main" id="{3B7BE22F-5CEC-7FD0-7CF2-4EA7E0BE773B}"/>
              </a:ext>
            </a:extLst>
          </p:cNvPr>
          <p:cNvSpPr txBox="1"/>
          <p:nvPr/>
        </p:nvSpPr>
        <p:spPr>
          <a:xfrm>
            <a:off x="8543765" y="3436593"/>
            <a:ext cx="2810035" cy="369332"/>
          </a:xfrm>
          <a:prstGeom prst="rect">
            <a:avLst/>
          </a:prstGeom>
          <a:noFill/>
        </p:spPr>
        <p:txBody>
          <a:bodyPr wrap="square" rtlCol="0">
            <a:spAutoFit/>
          </a:bodyPr>
          <a:lstStyle/>
          <a:p>
            <a:pPr algn="ctr"/>
            <a:r>
              <a:rPr lang="en-US" dirty="0"/>
              <a:t>(e.g., benign or malignant)</a:t>
            </a:r>
          </a:p>
        </p:txBody>
      </p:sp>
      <p:sp>
        <p:nvSpPr>
          <p:cNvPr id="13" name="TextBox 12">
            <a:extLst>
              <a:ext uri="{FF2B5EF4-FFF2-40B4-BE49-F238E27FC236}">
                <a16:creationId xmlns:a16="http://schemas.microsoft.com/office/drawing/2014/main" id="{8A60FEA6-5EDD-7797-6E83-3E39018F0734}"/>
              </a:ext>
            </a:extLst>
          </p:cNvPr>
          <p:cNvSpPr txBox="1"/>
          <p:nvPr/>
        </p:nvSpPr>
        <p:spPr>
          <a:xfrm>
            <a:off x="1610408" y="4900933"/>
            <a:ext cx="1653989" cy="369332"/>
          </a:xfrm>
          <a:prstGeom prst="rect">
            <a:avLst/>
          </a:prstGeom>
          <a:noFill/>
        </p:spPr>
        <p:txBody>
          <a:bodyPr wrap="square" rtlCol="0">
            <a:spAutoFit/>
          </a:bodyPr>
          <a:lstStyle/>
          <a:p>
            <a:pPr algn="ctr"/>
            <a:r>
              <a:rPr lang="en-US" b="1" dirty="0"/>
              <a:t>Input</a:t>
            </a:r>
          </a:p>
        </p:txBody>
      </p:sp>
      <p:sp>
        <p:nvSpPr>
          <p:cNvPr id="20" name="TextBox 19">
            <a:extLst>
              <a:ext uri="{FF2B5EF4-FFF2-40B4-BE49-F238E27FC236}">
                <a16:creationId xmlns:a16="http://schemas.microsoft.com/office/drawing/2014/main" id="{C63EB34F-4954-CDF1-76CF-EBE26523D4B7}"/>
              </a:ext>
            </a:extLst>
          </p:cNvPr>
          <p:cNvSpPr txBox="1"/>
          <p:nvPr/>
        </p:nvSpPr>
        <p:spPr>
          <a:xfrm>
            <a:off x="3995722" y="4947239"/>
            <a:ext cx="4214970" cy="369332"/>
          </a:xfrm>
          <a:prstGeom prst="rect">
            <a:avLst/>
          </a:prstGeom>
          <a:noFill/>
          <a:ln w="38100">
            <a:solidFill>
              <a:schemeClr val="accent2"/>
            </a:solidFill>
          </a:ln>
        </p:spPr>
        <p:txBody>
          <a:bodyPr wrap="square" rtlCol="0">
            <a:spAutoFit/>
          </a:bodyPr>
          <a:lstStyle/>
          <a:p>
            <a:pPr algn="ctr"/>
            <a:r>
              <a:rPr lang="en-US" b="1" dirty="0"/>
              <a:t>Deep learning model</a:t>
            </a:r>
          </a:p>
        </p:txBody>
      </p:sp>
      <p:sp>
        <p:nvSpPr>
          <p:cNvPr id="21" name="TextBox 20">
            <a:extLst>
              <a:ext uri="{FF2B5EF4-FFF2-40B4-BE49-F238E27FC236}">
                <a16:creationId xmlns:a16="http://schemas.microsoft.com/office/drawing/2014/main" id="{AB307487-4472-3C5F-0FEB-2597F218E88C}"/>
              </a:ext>
            </a:extLst>
          </p:cNvPr>
          <p:cNvSpPr txBox="1"/>
          <p:nvPr/>
        </p:nvSpPr>
        <p:spPr>
          <a:xfrm>
            <a:off x="9058398" y="4900934"/>
            <a:ext cx="1653989" cy="369332"/>
          </a:xfrm>
          <a:prstGeom prst="rect">
            <a:avLst/>
          </a:prstGeom>
          <a:noFill/>
        </p:spPr>
        <p:txBody>
          <a:bodyPr wrap="square" rtlCol="0">
            <a:spAutoFit/>
          </a:bodyPr>
          <a:lstStyle/>
          <a:p>
            <a:pPr algn="ctr"/>
            <a:r>
              <a:rPr lang="en-US" b="1" dirty="0"/>
              <a:t>Output</a:t>
            </a:r>
          </a:p>
        </p:txBody>
      </p:sp>
      <p:sp>
        <p:nvSpPr>
          <p:cNvPr id="22" name="Right Arrow 21">
            <a:extLst>
              <a:ext uri="{FF2B5EF4-FFF2-40B4-BE49-F238E27FC236}">
                <a16:creationId xmlns:a16="http://schemas.microsoft.com/office/drawing/2014/main" id="{3BC8F3AA-86A1-F657-5935-8DB0D3492B20}"/>
              </a:ext>
            </a:extLst>
          </p:cNvPr>
          <p:cNvSpPr/>
          <p:nvPr/>
        </p:nvSpPr>
        <p:spPr>
          <a:xfrm>
            <a:off x="3264397" y="4947239"/>
            <a:ext cx="606799" cy="367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D693B974-7319-042C-0BD4-224CE2743E8C}"/>
              </a:ext>
            </a:extLst>
          </p:cNvPr>
          <p:cNvSpPr/>
          <p:nvPr/>
        </p:nvSpPr>
        <p:spPr>
          <a:xfrm>
            <a:off x="8484376" y="4900933"/>
            <a:ext cx="606799" cy="367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X-ray of a person's chest&#10;&#10;Description automatically generated">
            <a:extLst>
              <a:ext uri="{FF2B5EF4-FFF2-40B4-BE49-F238E27FC236}">
                <a16:creationId xmlns:a16="http://schemas.microsoft.com/office/drawing/2014/main" id="{CFDB8197-980F-0449-95FF-1A0CE38BB664}"/>
              </a:ext>
            </a:extLst>
          </p:cNvPr>
          <p:cNvPicPr>
            <a:picLocks noChangeAspect="1"/>
          </p:cNvPicPr>
          <p:nvPr/>
        </p:nvPicPr>
        <p:blipFill>
          <a:blip r:embed="rId2"/>
          <a:stretch>
            <a:fillRect/>
          </a:stretch>
        </p:blipFill>
        <p:spPr>
          <a:xfrm>
            <a:off x="1834252" y="5680704"/>
            <a:ext cx="1206300" cy="782864"/>
          </a:xfrm>
          <a:prstGeom prst="rect">
            <a:avLst/>
          </a:prstGeom>
        </p:spPr>
      </p:pic>
      <p:sp>
        <p:nvSpPr>
          <p:cNvPr id="26" name="TextBox 25">
            <a:extLst>
              <a:ext uri="{FF2B5EF4-FFF2-40B4-BE49-F238E27FC236}">
                <a16:creationId xmlns:a16="http://schemas.microsoft.com/office/drawing/2014/main" id="{80E6E772-D998-A20D-05E1-0128E5880CEC}"/>
              </a:ext>
            </a:extLst>
          </p:cNvPr>
          <p:cNvSpPr txBox="1"/>
          <p:nvPr/>
        </p:nvSpPr>
        <p:spPr>
          <a:xfrm>
            <a:off x="3941554" y="5924509"/>
            <a:ext cx="4511885" cy="369332"/>
          </a:xfrm>
          <a:prstGeom prst="rect">
            <a:avLst/>
          </a:prstGeom>
          <a:noFill/>
        </p:spPr>
        <p:txBody>
          <a:bodyPr wrap="square" rtlCol="0">
            <a:spAutoFit/>
          </a:bodyPr>
          <a:lstStyle/>
          <a:p>
            <a:pPr algn="ctr"/>
            <a:r>
              <a:rPr lang="en-US" dirty="0"/>
              <a:t>(e.g., convolutional neural network)</a:t>
            </a:r>
          </a:p>
        </p:txBody>
      </p:sp>
      <p:sp>
        <p:nvSpPr>
          <p:cNvPr id="27" name="TextBox 26">
            <a:extLst>
              <a:ext uri="{FF2B5EF4-FFF2-40B4-BE49-F238E27FC236}">
                <a16:creationId xmlns:a16="http://schemas.microsoft.com/office/drawing/2014/main" id="{845860C9-DE20-16AC-8514-86FA53B63966}"/>
              </a:ext>
            </a:extLst>
          </p:cNvPr>
          <p:cNvSpPr txBox="1"/>
          <p:nvPr/>
        </p:nvSpPr>
        <p:spPr>
          <a:xfrm>
            <a:off x="879786" y="5887470"/>
            <a:ext cx="2810035" cy="369332"/>
          </a:xfrm>
          <a:prstGeom prst="rect">
            <a:avLst/>
          </a:prstGeom>
          <a:noFill/>
        </p:spPr>
        <p:txBody>
          <a:bodyPr wrap="square" rtlCol="0">
            <a:spAutoFit/>
          </a:bodyPr>
          <a:lstStyle/>
          <a:p>
            <a:pPr algn="ctr"/>
            <a:r>
              <a:rPr lang="en-US" dirty="0"/>
              <a:t>(e.g.,                           )</a:t>
            </a:r>
          </a:p>
        </p:txBody>
      </p:sp>
      <p:sp>
        <p:nvSpPr>
          <p:cNvPr id="29" name="TextBox 28">
            <a:extLst>
              <a:ext uri="{FF2B5EF4-FFF2-40B4-BE49-F238E27FC236}">
                <a16:creationId xmlns:a16="http://schemas.microsoft.com/office/drawing/2014/main" id="{272AFA70-FAD9-EDBF-D500-6D3A7F961CF6}"/>
              </a:ext>
            </a:extLst>
          </p:cNvPr>
          <p:cNvSpPr txBox="1"/>
          <p:nvPr/>
        </p:nvSpPr>
        <p:spPr>
          <a:xfrm>
            <a:off x="8543765" y="5873353"/>
            <a:ext cx="2810035" cy="369332"/>
          </a:xfrm>
          <a:prstGeom prst="rect">
            <a:avLst/>
          </a:prstGeom>
          <a:noFill/>
        </p:spPr>
        <p:txBody>
          <a:bodyPr wrap="square" rtlCol="0">
            <a:spAutoFit/>
          </a:bodyPr>
          <a:lstStyle/>
          <a:p>
            <a:pPr algn="ctr"/>
            <a:r>
              <a:rPr lang="en-US" dirty="0"/>
              <a:t>(e.g., benign or malignant)</a:t>
            </a:r>
          </a:p>
        </p:txBody>
      </p:sp>
      <p:sp>
        <p:nvSpPr>
          <p:cNvPr id="30" name="TextBox 29">
            <a:extLst>
              <a:ext uri="{FF2B5EF4-FFF2-40B4-BE49-F238E27FC236}">
                <a16:creationId xmlns:a16="http://schemas.microsoft.com/office/drawing/2014/main" id="{147D808F-CBB5-BCBA-F203-2619ECFD2875}"/>
              </a:ext>
            </a:extLst>
          </p:cNvPr>
          <p:cNvSpPr txBox="1"/>
          <p:nvPr/>
        </p:nvSpPr>
        <p:spPr>
          <a:xfrm>
            <a:off x="6061385" y="4043183"/>
            <a:ext cx="3858301" cy="646331"/>
          </a:xfrm>
          <a:prstGeom prst="rect">
            <a:avLst/>
          </a:prstGeom>
          <a:noFill/>
        </p:spPr>
        <p:txBody>
          <a:bodyPr wrap="square" rtlCol="0">
            <a:spAutoFit/>
          </a:bodyPr>
          <a:lstStyle/>
          <a:p>
            <a:r>
              <a:rPr lang="en-US" i="1" dirty="0"/>
              <a:t>Directly learns what are useful (and better) features from the training data</a:t>
            </a:r>
          </a:p>
        </p:txBody>
      </p:sp>
      <p:cxnSp>
        <p:nvCxnSpPr>
          <p:cNvPr id="34" name="Curved Connector 33">
            <a:extLst>
              <a:ext uri="{FF2B5EF4-FFF2-40B4-BE49-F238E27FC236}">
                <a16:creationId xmlns:a16="http://schemas.microsoft.com/office/drawing/2014/main" id="{86F2D378-8B87-3913-EA67-5E6F226B817F}"/>
              </a:ext>
            </a:extLst>
          </p:cNvPr>
          <p:cNvCxnSpPr>
            <a:stCxn id="20" idx="0"/>
            <a:endCxn id="30" idx="1"/>
          </p:cNvCxnSpPr>
          <p:nvPr/>
        </p:nvCxnSpPr>
        <p:spPr>
          <a:xfrm rot="16200000" flipV="1">
            <a:off x="5791851" y="4635883"/>
            <a:ext cx="580890" cy="41822"/>
          </a:xfrm>
          <a:prstGeom prst="curvedConnector4">
            <a:avLst>
              <a:gd name="adj1" fmla="val 22184"/>
              <a:gd name="adj2" fmla="val 142119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074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A09D-3E46-0A7F-D56E-E78D6D09606D}"/>
              </a:ext>
            </a:extLst>
          </p:cNvPr>
          <p:cNvSpPr>
            <a:spLocks noGrp="1"/>
          </p:cNvSpPr>
          <p:nvPr>
            <p:ph type="title"/>
          </p:nvPr>
        </p:nvSpPr>
        <p:spPr/>
        <p:txBody>
          <a:bodyPr/>
          <a:lstStyle/>
          <a:p>
            <a:r>
              <a:rPr lang="en-US" dirty="0"/>
              <a:t>Defining a neural network architecture</a:t>
            </a:r>
          </a:p>
        </p:txBody>
      </p:sp>
      <p:sp>
        <p:nvSpPr>
          <p:cNvPr id="3" name="Content Placeholder 2">
            <a:extLst>
              <a:ext uri="{FF2B5EF4-FFF2-40B4-BE49-F238E27FC236}">
                <a16:creationId xmlns:a16="http://schemas.microsoft.com/office/drawing/2014/main" id="{3432EEB7-E1DE-F7B5-E538-810FCDC748AB}"/>
              </a:ext>
            </a:extLst>
          </p:cNvPr>
          <p:cNvSpPr>
            <a:spLocks noGrp="1"/>
          </p:cNvSpPr>
          <p:nvPr>
            <p:ph idx="1"/>
          </p:nvPr>
        </p:nvSpPr>
        <p:spPr/>
        <p:txBody>
          <a:bodyPr/>
          <a:lstStyle/>
          <a:p>
            <a:r>
              <a:rPr lang="en-US" dirty="0"/>
              <a:t>Our first architecture: a </a:t>
            </a:r>
            <a:r>
              <a:rPr lang="en-US" u="sng" dirty="0"/>
              <a:t>single-layer</a:t>
            </a:r>
            <a:r>
              <a:rPr lang="en-US" dirty="0"/>
              <a:t>, </a:t>
            </a:r>
            <a:r>
              <a:rPr lang="en-US" u="sng" dirty="0"/>
              <a:t>fully connected</a:t>
            </a:r>
            <a:r>
              <a:rPr lang="en-US" dirty="0"/>
              <a:t> neural network</a:t>
            </a:r>
          </a:p>
          <a:p>
            <a:r>
              <a:rPr lang="en-US" dirty="0"/>
              <a:t>Fully connected = all inputs of a layer are connected to all outputs of a layer</a:t>
            </a:r>
          </a:p>
          <a:p>
            <a:r>
              <a:rPr lang="en-US" dirty="0"/>
              <a:t>For simplicity, we will use a 3-dimensional input</a:t>
            </a:r>
          </a:p>
        </p:txBody>
      </p:sp>
      <p:sp>
        <p:nvSpPr>
          <p:cNvPr id="4" name="Footer Placeholder 3">
            <a:extLst>
              <a:ext uri="{FF2B5EF4-FFF2-40B4-BE49-F238E27FC236}">
                <a16:creationId xmlns:a16="http://schemas.microsoft.com/office/drawing/2014/main" id="{BC809593-C872-6B13-2B9A-9440CF99B21D}"/>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3815FB6-F5A8-4DF8-8186-B7F222369CE8}"/>
              </a:ext>
            </a:extLst>
          </p:cNvPr>
          <p:cNvSpPr>
            <a:spLocks noGrp="1"/>
          </p:cNvSpPr>
          <p:nvPr>
            <p:ph type="sldNum" sz="quarter" idx="12"/>
          </p:nvPr>
        </p:nvSpPr>
        <p:spPr/>
        <p:txBody>
          <a:bodyPr/>
          <a:lstStyle/>
          <a:p>
            <a:fld id="{88CEC222-F6AB-A647-80E8-FAB06E4B4BEB}" type="slidenum">
              <a:rPr lang="en-US" smtClean="0"/>
              <a:t>77</a:t>
            </a:fld>
            <a:endParaRPr lang="en-US" dirty="0"/>
          </a:p>
        </p:txBody>
      </p:sp>
    </p:spTree>
    <p:extLst>
      <p:ext uri="{BB962C8B-B14F-4D97-AF65-F5344CB8AC3E}">
        <p14:creationId xmlns:p14="http://schemas.microsoft.com/office/powerpoint/2010/main" val="1398407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A2CE3-C111-EF0D-B655-C881D000D2FB}"/>
              </a:ext>
            </a:extLst>
          </p:cNvPr>
          <p:cNvSpPr>
            <a:spLocks noGrp="1"/>
          </p:cNvSpPr>
          <p:nvPr>
            <p:ph type="title"/>
          </p:nvPr>
        </p:nvSpPr>
        <p:spPr/>
        <p:txBody>
          <a:bodyPr/>
          <a:lstStyle/>
          <a:p>
            <a:r>
              <a:rPr lang="en-US" dirty="0"/>
              <a:t>Defining a neural network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CE8834-32AD-909C-49DF-49FCC9884926}"/>
                  </a:ext>
                </a:extLst>
              </p:cNvPr>
              <p:cNvSpPr>
                <a:spLocks noGrp="1"/>
              </p:cNvSpPr>
              <p:nvPr>
                <p:ph idx="1"/>
              </p:nvPr>
            </p:nvSpPr>
            <p:spPr>
              <a:xfrm>
                <a:off x="3939702" y="1825625"/>
                <a:ext cx="7414098" cy="4351338"/>
              </a:xfrm>
            </p:spPr>
            <p:txBody>
              <a:bodyPr>
                <a:normAutofit fontScale="85000" lnSpcReduction="20000"/>
              </a:bodyPr>
              <a:lstStyle/>
              <a:p>
                <a:pPr marL="0" indent="0">
                  <a:buNone/>
                </a:pPr>
                <a:r>
                  <a:rPr lang="en-US" dirty="0"/>
                  <a:t>Output: </a:t>
                </a:r>
                <a14:m>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3</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𝑇</m:t>
                        </m:r>
                      </m:sup>
                    </m:sSup>
                    <m:r>
                      <a:rPr lang="de-DE" b="1" i="1" smtClean="0">
                        <a:latin typeface="Cambria Math" panose="02040503050406030204" pitchFamily="18" charset="0"/>
                      </a:rPr>
                      <m:t>𝒙</m:t>
                    </m:r>
                    <m:r>
                      <a:rPr lang="de-DE" b="0" i="1" smtClean="0">
                        <a:latin typeface="Cambria Math" panose="02040503050406030204" pitchFamily="18" charset="0"/>
                      </a:rPr>
                      <m:t>+</m:t>
                    </m:r>
                    <m:r>
                      <a:rPr lang="de-DE" b="0" i="1" smtClean="0">
                        <a:latin typeface="Cambria Math" panose="02040503050406030204" pitchFamily="18" charset="0"/>
                      </a:rPr>
                      <m:t>𝑏</m:t>
                    </m:r>
                  </m:oMath>
                </a14:m>
                <a:endParaRPr lang="en-US" dirty="0"/>
              </a:p>
              <a:p>
                <a:pPr marL="0" indent="0">
                  <a:buNone/>
                </a:pPr>
                <a:endParaRPr lang="en-US" dirty="0"/>
              </a:p>
              <a:p>
                <a:pPr marL="0" indent="0">
                  <a:buNone/>
                </a:pPr>
                <a:r>
                  <a:rPr lang="en-US" dirty="0"/>
                  <a:t>Neural network parameters: </a:t>
                </a:r>
                <a14:m>
                  <m:oMath xmlns:m="http://schemas.openxmlformats.org/officeDocument/2006/math">
                    <m:r>
                      <a:rPr lang="de-DE" b="0" i="1" smtClean="0">
                        <a:latin typeface="Cambria Math" panose="02040503050406030204" pitchFamily="18" charset="0"/>
                      </a:rPr>
                      <m:t>𝑊</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1" i="1" smtClean="0">
                            <a:latin typeface="Cambria Math" panose="02040503050406030204" pitchFamily="18" charset="0"/>
                          </a:rPr>
                          <m:t>𝒘</m:t>
                        </m:r>
                        <m:r>
                          <a:rPr lang="de-DE" b="0" i="1" smtClean="0">
                            <a:latin typeface="Cambria Math" panose="02040503050406030204" pitchFamily="18" charset="0"/>
                          </a:rPr>
                          <m:t>, </m:t>
                        </m:r>
                        <m:r>
                          <a:rPr lang="de-DE" b="0" i="1" smtClean="0">
                            <a:latin typeface="Cambria Math" panose="02040503050406030204" pitchFamily="18" charset="0"/>
                          </a:rPr>
                          <m:t>𝑏</m:t>
                        </m:r>
                      </m:e>
                    </m:d>
                  </m:oMath>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Caveats:</a:t>
                </a:r>
              </a:p>
              <a:p>
                <a:r>
                  <a:rPr lang="en-US" dirty="0"/>
                  <a:t>Single layer still “shallow”, not yet a “deep” neural network</a:t>
                </a:r>
              </a:p>
              <a:p>
                <a:r>
                  <a:rPr lang="en-US" dirty="0"/>
                  <a:t>Equivalent to a linear regression model (but a useful base case)</a:t>
                </a:r>
              </a:p>
            </p:txBody>
          </p:sp>
        </mc:Choice>
        <mc:Fallback xmlns="">
          <p:sp>
            <p:nvSpPr>
              <p:cNvPr id="3" name="Content Placeholder 2">
                <a:extLst>
                  <a:ext uri="{FF2B5EF4-FFF2-40B4-BE49-F238E27FC236}">
                    <a16:creationId xmlns:a16="http://schemas.microsoft.com/office/drawing/2014/main" id="{22CE8834-32AD-909C-49DF-49FCC9884926}"/>
                  </a:ext>
                </a:extLst>
              </p:cNvPr>
              <p:cNvSpPr>
                <a:spLocks noGrp="1" noRot="1" noChangeAspect="1" noMove="1" noResize="1" noEditPoints="1" noAdjustHandles="1" noChangeArrowheads="1" noChangeShapeType="1" noTextEdit="1"/>
              </p:cNvSpPr>
              <p:nvPr>
                <p:ph idx="1"/>
              </p:nvPr>
            </p:nvSpPr>
            <p:spPr>
              <a:xfrm>
                <a:off x="3939702" y="1825625"/>
                <a:ext cx="7414098" cy="4351338"/>
              </a:xfrm>
              <a:blipFill>
                <a:blip r:embed="rId2"/>
                <a:stretch>
                  <a:fillRect l="-1368" t="-3198" b="-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164E282-6005-2B00-9063-67E7AB3D0817}"/>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6437F78B-7189-EBA6-2231-28E89C71D86D}"/>
              </a:ext>
            </a:extLst>
          </p:cNvPr>
          <p:cNvSpPr>
            <a:spLocks noGrp="1"/>
          </p:cNvSpPr>
          <p:nvPr>
            <p:ph type="sldNum" sz="quarter" idx="12"/>
          </p:nvPr>
        </p:nvSpPr>
        <p:spPr/>
        <p:txBody>
          <a:bodyPr/>
          <a:lstStyle/>
          <a:p>
            <a:fld id="{88CEC222-F6AB-A647-80E8-FAB06E4B4BEB}" type="slidenum">
              <a:rPr lang="en-US" smtClean="0"/>
              <a:t>78</a:t>
            </a:fld>
            <a:endParaRPr lang="en-US" dirty="0"/>
          </a:p>
        </p:txBody>
      </p:sp>
      <p:sp>
        <p:nvSpPr>
          <p:cNvPr id="6" name="Oval 5">
            <a:extLst>
              <a:ext uri="{FF2B5EF4-FFF2-40B4-BE49-F238E27FC236}">
                <a16:creationId xmlns:a16="http://schemas.microsoft.com/office/drawing/2014/main" id="{811E10D2-AA10-67B7-616C-2059BBB85027}"/>
              </a:ext>
            </a:extLst>
          </p:cNvPr>
          <p:cNvSpPr/>
          <p:nvPr/>
        </p:nvSpPr>
        <p:spPr>
          <a:xfrm>
            <a:off x="1273629" y="2928026"/>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2A64921-B185-C2C6-D024-B270CD8A7CE4}"/>
              </a:ext>
            </a:extLst>
          </p:cNvPr>
          <p:cNvSpPr/>
          <p:nvPr/>
        </p:nvSpPr>
        <p:spPr>
          <a:xfrm>
            <a:off x="1273629" y="3494085"/>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BD2D31F-C804-A6F6-6504-8E679901A6EA}"/>
              </a:ext>
            </a:extLst>
          </p:cNvPr>
          <p:cNvSpPr/>
          <p:nvPr/>
        </p:nvSpPr>
        <p:spPr>
          <a:xfrm>
            <a:off x="1273629" y="4060144"/>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B9BB924A-D532-F87D-1BB1-50DAEFC780C5}"/>
                  </a:ext>
                </a:extLst>
              </p:cNvPr>
              <p:cNvSpPr/>
              <p:nvPr/>
            </p:nvSpPr>
            <p:spPr>
              <a:xfrm>
                <a:off x="2743200" y="3494084"/>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 </m:t>
                      </m:r>
                      <m:r>
                        <m:rPr>
                          <m:sty m:val="p"/>
                        </m:rPr>
                        <a:rPr lang="de-DE" b="0" i="1" smtClean="0">
                          <a:latin typeface="Cambria Math" panose="02040503050406030204" pitchFamily="18" charset="0"/>
                        </a:rPr>
                        <m:t>Σ</m:t>
                      </m:r>
                    </m:oMath>
                  </m:oMathPara>
                </a14:m>
                <a:endParaRPr lang="de-DE" b="0" dirty="0"/>
              </a:p>
            </p:txBody>
          </p:sp>
        </mc:Choice>
        <mc:Fallback xmlns="">
          <p:sp>
            <p:nvSpPr>
              <p:cNvPr id="9" name="Oval 8">
                <a:extLst>
                  <a:ext uri="{FF2B5EF4-FFF2-40B4-BE49-F238E27FC236}">
                    <a16:creationId xmlns:a16="http://schemas.microsoft.com/office/drawing/2014/main" id="{B9BB924A-D532-F87D-1BB1-50DAEFC780C5}"/>
                  </a:ext>
                </a:extLst>
              </p:cNvPr>
              <p:cNvSpPr>
                <a:spLocks noRot="1" noChangeAspect="1" noMove="1" noResize="1" noEditPoints="1" noAdjustHandles="1" noChangeArrowheads="1" noChangeShapeType="1" noTextEdit="1"/>
              </p:cNvSpPr>
              <p:nvPr/>
            </p:nvSpPr>
            <p:spPr>
              <a:xfrm>
                <a:off x="2743200" y="3494084"/>
                <a:ext cx="402771" cy="402771"/>
              </a:xfrm>
              <a:prstGeom prst="ellipse">
                <a:avLst/>
              </a:prstGeom>
              <a:blipFill>
                <a:blip r:embed="rId3"/>
                <a:stretch>
                  <a:fillRect l="-5882" b="-8824"/>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5D18E14C-D504-7258-D073-5877F2FFA0D4}"/>
              </a:ext>
            </a:extLst>
          </p:cNvPr>
          <p:cNvCxnSpPr>
            <a:stCxn id="6" idx="6"/>
            <a:endCxn id="9" idx="2"/>
          </p:cNvCxnSpPr>
          <p:nvPr/>
        </p:nvCxnSpPr>
        <p:spPr>
          <a:xfrm>
            <a:off x="1676400" y="3129412"/>
            <a:ext cx="1066800" cy="5660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C90C8B-9181-9CEB-929A-6BC993C07B15}"/>
              </a:ext>
            </a:extLst>
          </p:cNvPr>
          <p:cNvCxnSpPr>
            <a:cxnSpLocks/>
            <a:stCxn id="7" idx="6"/>
            <a:endCxn id="9" idx="2"/>
          </p:cNvCxnSpPr>
          <p:nvPr/>
        </p:nvCxnSpPr>
        <p:spPr>
          <a:xfrm flipV="1">
            <a:off x="1676400" y="3695470"/>
            <a:ext cx="106680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663EE4-3D50-BB92-8123-CE52AB8E0521}"/>
              </a:ext>
            </a:extLst>
          </p:cNvPr>
          <p:cNvCxnSpPr>
            <a:cxnSpLocks/>
            <a:stCxn id="8" idx="6"/>
            <a:endCxn id="9" idx="2"/>
          </p:cNvCxnSpPr>
          <p:nvPr/>
        </p:nvCxnSpPr>
        <p:spPr>
          <a:xfrm flipV="1">
            <a:off x="1676400" y="3695470"/>
            <a:ext cx="1066800" cy="566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F5C2750-6B31-B813-2541-F2DCF4BE8F84}"/>
                  </a:ext>
                </a:extLst>
              </p:cNvPr>
              <p:cNvSpPr txBox="1"/>
              <p:nvPr/>
            </p:nvSpPr>
            <p:spPr>
              <a:xfrm>
                <a:off x="838200" y="2928026"/>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2F5C2750-6B31-B813-2541-F2DCF4BE8F84}"/>
                  </a:ext>
                </a:extLst>
              </p:cNvPr>
              <p:cNvSpPr txBox="1">
                <a:spLocks noRot="1" noChangeAspect="1" noMove="1" noResize="1" noEditPoints="1" noAdjustHandles="1" noChangeArrowheads="1" noChangeShapeType="1" noTextEdit="1"/>
              </p:cNvSpPr>
              <p:nvPr/>
            </p:nvSpPr>
            <p:spPr>
              <a:xfrm>
                <a:off x="838200" y="2928026"/>
                <a:ext cx="4245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C36A05-7541-E8DF-B6EF-562439BD40AD}"/>
                  </a:ext>
                </a:extLst>
              </p:cNvPr>
              <p:cNvSpPr txBox="1"/>
              <p:nvPr/>
            </p:nvSpPr>
            <p:spPr>
              <a:xfrm>
                <a:off x="838200" y="348864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47C36A05-7541-E8DF-B6EF-562439BD40AD}"/>
                  </a:ext>
                </a:extLst>
              </p:cNvPr>
              <p:cNvSpPr txBox="1">
                <a:spLocks noRot="1" noChangeAspect="1" noMove="1" noResize="1" noEditPoints="1" noAdjustHandles="1" noChangeArrowheads="1" noChangeShapeType="1" noTextEdit="1"/>
              </p:cNvSpPr>
              <p:nvPr/>
            </p:nvSpPr>
            <p:spPr>
              <a:xfrm>
                <a:off x="838200" y="3488642"/>
                <a:ext cx="4245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467D764-3368-2C88-33BA-95815EE6C013}"/>
                  </a:ext>
                </a:extLst>
              </p:cNvPr>
              <p:cNvSpPr txBox="1"/>
              <p:nvPr/>
            </p:nvSpPr>
            <p:spPr>
              <a:xfrm>
                <a:off x="838200" y="4060144"/>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oMath>
                  </m:oMathPara>
                </a14:m>
                <a:endParaRPr lang="en-US" dirty="0"/>
              </a:p>
            </p:txBody>
          </p:sp>
        </mc:Choice>
        <mc:Fallback xmlns="">
          <p:sp>
            <p:nvSpPr>
              <p:cNvPr id="15" name="TextBox 14">
                <a:extLst>
                  <a:ext uri="{FF2B5EF4-FFF2-40B4-BE49-F238E27FC236}">
                    <a16:creationId xmlns:a16="http://schemas.microsoft.com/office/drawing/2014/main" id="{C467D764-3368-2C88-33BA-95815EE6C013}"/>
                  </a:ext>
                </a:extLst>
              </p:cNvPr>
              <p:cNvSpPr txBox="1">
                <a:spLocks noRot="1" noChangeAspect="1" noMove="1" noResize="1" noEditPoints="1" noAdjustHandles="1" noChangeArrowheads="1" noChangeShapeType="1" noTextEdit="1"/>
              </p:cNvSpPr>
              <p:nvPr/>
            </p:nvSpPr>
            <p:spPr>
              <a:xfrm>
                <a:off x="838200" y="4060144"/>
                <a:ext cx="424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125185-1F30-60A7-7B9A-16FC52D260D5}"/>
                  </a:ext>
                </a:extLst>
              </p:cNvPr>
              <p:cNvSpPr txBox="1"/>
              <p:nvPr/>
            </p:nvSpPr>
            <p:spPr>
              <a:xfrm>
                <a:off x="1877785" y="2959136"/>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4C125185-1F30-60A7-7B9A-16FC52D260D5}"/>
                  </a:ext>
                </a:extLst>
              </p:cNvPr>
              <p:cNvSpPr txBox="1">
                <a:spLocks noRot="1" noChangeAspect="1" noMove="1" noResize="1" noEditPoints="1" noAdjustHandles="1" noChangeArrowheads="1" noChangeShapeType="1" noTextEdit="1"/>
              </p:cNvSpPr>
              <p:nvPr/>
            </p:nvSpPr>
            <p:spPr>
              <a:xfrm>
                <a:off x="1877785" y="2959136"/>
                <a:ext cx="424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B89F39C-9044-7776-4A82-4EA255BFD5BC}"/>
                  </a:ext>
                </a:extLst>
              </p:cNvPr>
              <p:cNvSpPr txBox="1"/>
              <p:nvPr/>
            </p:nvSpPr>
            <p:spPr>
              <a:xfrm>
                <a:off x="1885949" y="3303976"/>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oMath>
                  </m:oMathPara>
                </a14:m>
                <a:endParaRPr lang="en-US" dirty="0"/>
              </a:p>
            </p:txBody>
          </p:sp>
        </mc:Choice>
        <mc:Fallback xmlns="">
          <p:sp>
            <p:nvSpPr>
              <p:cNvPr id="17" name="TextBox 16">
                <a:extLst>
                  <a:ext uri="{FF2B5EF4-FFF2-40B4-BE49-F238E27FC236}">
                    <a16:creationId xmlns:a16="http://schemas.microsoft.com/office/drawing/2014/main" id="{EB89F39C-9044-7776-4A82-4EA255BFD5BC}"/>
                  </a:ext>
                </a:extLst>
              </p:cNvPr>
              <p:cNvSpPr txBox="1">
                <a:spLocks noRot="1" noChangeAspect="1" noMove="1" noResize="1" noEditPoints="1" noAdjustHandles="1" noChangeArrowheads="1" noChangeShapeType="1" noTextEdit="1"/>
              </p:cNvSpPr>
              <p:nvPr/>
            </p:nvSpPr>
            <p:spPr>
              <a:xfrm>
                <a:off x="1885949" y="3303976"/>
                <a:ext cx="42454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77302B-9D64-2BB9-E676-BD5873BEAE9C}"/>
                  </a:ext>
                </a:extLst>
              </p:cNvPr>
              <p:cNvSpPr txBox="1"/>
              <p:nvPr/>
            </p:nvSpPr>
            <p:spPr>
              <a:xfrm>
                <a:off x="1877785" y="3630547"/>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7677302B-9D64-2BB9-E676-BD5873BEAE9C}"/>
                  </a:ext>
                </a:extLst>
              </p:cNvPr>
              <p:cNvSpPr txBox="1">
                <a:spLocks noRot="1" noChangeAspect="1" noMove="1" noResize="1" noEditPoints="1" noAdjustHandles="1" noChangeArrowheads="1" noChangeShapeType="1" noTextEdit="1"/>
              </p:cNvSpPr>
              <p:nvPr/>
            </p:nvSpPr>
            <p:spPr>
              <a:xfrm>
                <a:off x="1877785" y="3630547"/>
                <a:ext cx="42454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CB45CA3-7CFF-A990-D7A9-AE72180013B4}"/>
                  </a:ext>
                </a:extLst>
              </p:cNvPr>
              <p:cNvSpPr txBox="1"/>
              <p:nvPr/>
            </p:nvSpPr>
            <p:spPr>
              <a:xfrm>
                <a:off x="3294722" y="3510803"/>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𝑦</m:t>
                          </m:r>
                        </m:e>
                      </m:acc>
                    </m:oMath>
                  </m:oMathPara>
                </a14:m>
                <a:endParaRPr lang="en-US" dirty="0"/>
              </a:p>
            </p:txBody>
          </p:sp>
        </mc:Choice>
        <mc:Fallback xmlns="">
          <p:sp>
            <p:nvSpPr>
              <p:cNvPr id="19" name="TextBox 18">
                <a:extLst>
                  <a:ext uri="{FF2B5EF4-FFF2-40B4-BE49-F238E27FC236}">
                    <a16:creationId xmlns:a16="http://schemas.microsoft.com/office/drawing/2014/main" id="{0CB45CA3-7CFF-A990-D7A9-AE72180013B4}"/>
                  </a:ext>
                </a:extLst>
              </p:cNvPr>
              <p:cNvSpPr txBox="1">
                <a:spLocks noRot="1" noChangeAspect="1" noMove="1" noResize="1" noEditPoints="1" noAdjustHandles="1" noChangeArrowheads="1" noChangeShapeType="1" noTextEdit="1"/>
              </p:cNvSpPr>
              <p:nvPr/>
            </p:nvSpPr>
            <p:spPr>
              <a:xfrm>
                <a:off x="3294722" y="3510803"/>
                <a:ext cx="424543" cy="369332"/>
              </a:xfrm>
              <a:prstGeom prst="rect">
                <a:avLst/>
              </a:prstGeom>
              <a:blipFill>
                <a:blip r:embed="rId10"/>
                <a:stretch>
                  <a:fillRect b="-666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201DDC5-A9F0-5AC7-E5EE-45C019317C4D}"/>
              </a:ext>
            </a:extLst>
          </p:cNvPr>
          <p:cNvSpPr txBox="1"/>
          <p:nvPr/>
        </p:nvSpPr>
        <p:spPr>
          <a:xfrm>
            <a:off x="788345" y="1839332"/>
            <a:ext cx="1459149" cy="369332"/>
          </a:xfrm>
          <a:prstGeom prst="rect">
            <a:avLst/>
          </a:prstGeom>
          <a:noFill/>
        </p:spPr>
        <p:txBody>
          <a:bodyPr wrap="square" rtlCol="0">
            <a:spAutoFit/>
          </a:bodyPr>
          <a:lstStyle/>
          <a:p>
            <a:r>
              <a:rPr lang="en-US" dirty="0"/>
              <a:t>Layer inputs</a:t>
            </a:r>
          </a:p>
        </p:txBody>
      </p:sp>
      <p:sp>
        <p:nvSpPr>
          <p:cNvPr id="21" name="TextBox 20">
            <a:extLst>
              <a:ext uri="{FF2B5EF4-FFF2-40B4-BE49-F238E27FC236}">
                <a16:creationId xmlns:a16="http://schemas.microsoft.com/office/drawing/2014/main" id="{E5952424-5D22-5670-AEA3-F8809C2BC79A}"/>
              </a:ext>
            </a:extLst>
          </p:cNvPr>
          <p:cNvSpPr txBox="1"/>
          <p:nvPr/>
        </p:nvSpPr>
        <p:spPr>
          <a:xfrm>
            <a:off x="2209800" y="2357308"/>
            <a:ext cx="1692208" cy="369332"/>
          </a:xfrm>
          <a:prstGeom prst="rect">
            <a:avLst/>
          </a:prstGeom>
          <a:noFill/>
        </p:spPr>
        <p:txBody>
          <a:bodyPr wrap="square" rtlCol="0">
            <a:spAutoFit/>
          </a:bodyPr>
          <a:lstStyle/>
          <a:p>
            <a:r>
              <a:rPr lang="en-US" dirty="0"/>
              <a:t>Layer output(s)</a:t>
            </a:r>
          </a:p>
        </p:txBody>
      </p:sp>
      <p:sp>
        <p:nvSpPr>
          <p:cNvPr id="22" name="TextBox 21">
            <a:extLst>
              <a:ext uri="{FF2B5EF4-FFF2-40B4-BE49-F238E27FC236}">
                <a16:creationId xmlns:a16="http://schemas.microsoft.com/office/drawing/2014/main" id="{DD28D4B8-284A-4EB2-68F4-D81EDCFE4719}"/>
              </a:ext>
            </a:extLst>
          </p:cNvPr>
          <p:cNvSpPr txBox="1"/>
          <p:nvPr/>
        </p:nvSpPr>
        <p:spPr>
          <a:xfrm>
            <a:off x="7869821" y="4164701"/>
            <a:ext cx="3469937" cy="369332"/>
          </a:xfrm>
          <a:prstGeom prst="rect">
            <a:avLst/>
          </a:prstGeom>
          <a:noFill/>
        </p:spPr>
        <p:txBody>
          <a:bodyPr wrap="square" rtlCol="0">
            <a:spAutoFit/>
          </a:bodyPr>
          <a:lstStyle/>
          <a:p>
            <a:r>
              <a:rPr lang="en-US" dirty="0"/>
              <a:t>Bias term (allows constant shift)</a:t>
            </a:r>
          </a:p>
        </p:txBody>
      </p:sp>
      <p:sp>
        <p:nvSpPr>
          <p:cNvPr id="23" name="TextBox 22">
            <a:extLst>
              <a:ext uri="{FF2B5EF4-FFF2-40B4-BE49-F238E27FC236}">
                <a16:creationId xmlns:a16="http://schemas.microsoft.com/office/drawing/2014/main" id="{08CE0BC8-0060-3B1D-4441-9E2867ABCF6B}"/>
              </a:ext>
            </a:extLst>
          </p:cNvPr>
          <p:cNvSpPr txBox="1"/>
          <p:nvPr/>
        </p:nvSpPr>
        <p:spPr>
          <a:xfrm>
            <a:off x="3964947" y="3135932"/>
            <a:ext cx="2824959" cy="1200329"/>
          </a:xfrm>
          <a:prstGeom prst="rect">
            <a:avLst/>
          </a:prstGeom>
          <a:noFill/>
        </p:spPr>
        <p:txBody>
          <a:bodyPr wrap="square" rtlCol="0">
            <a:spAutoFit/>
          </a:bodyPr>
          <a:lstStyle/>
          <a:p>
            <a:r>
              <a:rPr lang="en-US" dirty="0"/>
              <a:t>Often refer to all parameters together as just “weights”. Bias is implicitly assumed.</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28081B-8832-BB3D-FADB-B4CAC1DC7FC7}"/>
                  </a:ext>
                </a:extLst>
              </p:cNvPr>
              <p:cNvSpPr txBox="1"/>
              <p:nvPr/>
            </p:nvSpPr>
            <p:spPr>
              <a:xfrm>
                <a:off x="2732575" y="4432548"/>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9E28081B-8832-BB3D-FADB-B4CAC1DC7FC7}"/>
                  </a:ext>
                </a:extLst>
              </p:cNvPr>
              <p:cNvSpPr txBox="1">
                <a:spLocks noRot="1" noChangeAspect="1" noMove="1" noResize="1" noEditPoints="1" noAdjustHandles="1" noChangeArrowheads="1" noChangeShapeType="1" noTextEdit="1"/>
              </p:cNvSpPr>
              <p:nvPr/>
            </p:nvSpPr>
            <p:spPr>
              <a:xfrm>
                <a:off x="2732575" y="4432548"/>
                <a:ext cx="424543" cy="369332"/>
              </a:xfrm>
              <a:prstGeom prst="rect">
                <a:avLst/>
              </a:prstGeom>
              <a:blipFill>
                <a:blip r:embed="rId11"/>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367FAD1-CF84-589B-E962-5959540ACA64}"/>
              </a:ext>
            </a:extLst>
          </p:cNvPr>
          <p:cNvCxnSpPr>
            <a:cxnSpLocks/>
            <a:stCxn id="24" idx="0"/>
            <a:endCxn id="9" idx="4"/>
          </p:cNvCxnSpPr>
          <p:nvPr/>
        </p:nvCxnSpPr>
        <p:spPr>
          <a:xfrm flipH="1" flipV="1">
            <a:off x="2944586" y="3896855"/>
            <a:ext cx="261" cy="535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49A957-8C75-68B0-84F0-5D4D5A8A505E}"/>
              </a:ext>
            </a:extLst>
          </p:cNvPr>
          <p:cNvCxnSpPr>
            <a:cxnSpLocks/>
            <a:stCxn id="9" idx="6"/>
            <a:endCxn id="19" idx="1"/>
          </p:cNvCxnSpPr>
          <p:nvPr/>
        </p:nvCxnSpPr>
        <p:spPr>
          <a:xfrm flipV="1">
            <a:off x="3145971" y="3695469"/>
            <a:ext cx="148751"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B08FB9-A166-55B5-4317-4DECA1461D9C}"/>
              </a:ext>
            </a:extLst>
          </p:cNvPr>
          <p:cNvSpPr txBox="1"/>
          <p:nvPr/>
        </p:nvSpPr>
        <p:spPr>
          <a:xfrm>
            <a:off x="6927831" y="3795369"/>
            <a:ext cx="1518182" cy="369332"/>
          </a:xfrm>
          <a:prstGeom prst="rect">
            <a:avLst/>
          </a:prstGeom>
          <a:noFill/>
        </p:spPr>
        <p:txBody>
          <a:bodyPr wrap="square" rtlCol="0">
            <a:spAutoFit/>
          </a:bodyPr>
          <a:lstStyle/>
          <a:p>
            <a:r>
              <a:rPr lang="en-US" dirty="0"/>
              <a:t>Layer weights</a:t>
            </a:r>
          </a:p>
        </p:txBody>
      </p:sp>
      <p:sp>
        <p:nvSpPr>
          <p:cNvPr id="34" name="TextBox 33">
            <a:extLst>
              <a:ext uri="{FF2B5EF4-FFF2-40B4-BE49-F238E27FC236}">
                <a16:creationId xmlns:a16="http://schemas.microsoft.com/office/drawing/2014/main" id="{7CBE7D48-5847-C471-9CD0-F038EF5CC3D8}"/>
              </a:ext>
            </a:extLst>
          </p:cNvPr>
          <p:cNvSpPr txBox="1"/>
          <p:nvPr/>
        </p:nvSpPr>
        <p:spPr>
          <a:xfrm>
            <a:off x="8435097" y="3412441"/>
            <a:ext cx="1169693" cy="369332"/>
          </a:xfrm>
          <a:prstGeom prst="rect">
            <a:avLst/>
          </a:prstGeom>
          <a:noFill/>
        </p:spPr>
        <p:txBody>
          <a:bodyPr wrap="square" rtlCol="0">
            <a:spAutoFit/>
          </a:bodyPr>
          <a:lstStyle/>
          <a:p>
            <a:r>
              <a:rPr lang="en-US" dirty="0"/>
              <a:t>Layer bias</a:t>
            </a:r>
          </a:p>
        </p:txBody>
      </p:sp>
      <p:cxnSp>
        <p:nvCxnSpPr>
          <p:cNvPr id="35" name="Curved Connector 34">
            <a:extLst>
              <a:ext uri="{FF2B5EF4-FFF2-40B4-BE49-F238E27FC236}">
                <a16:creationId xmlns:a16="http://schemas.microsoft.com/office/drawing/2014/main" id="{C6A46D5D-A4B4-054B-5974-850B91E7F173}"/>
              </a:ext>
            </a:extLst>
          </p:cNvPr>
          <p:cNvCxnSpPr>
            <a:cxnSpLocks/>
            <a:stCxn id="22" idx="0"/>
          </p:cNvCxnSpPr>
          <p:nvPr/>
        </p:nvCxnSpPr>
        <p:spPr>
          <a:xfrm rot="5400000" flipH="1" flipV="1">
            <a:off x="8887624" y="2925831"/>
            <a:ext cx="1956036" cy="521704"/>
          </a:xfrm>
          <a:prstGeom prst="curvedConnector3">
            <a:avLst>
              <a:gd name="adj1" fmla="val 136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F40C0808-5FBE-4CC1-96D5-27F22767CEA3}"/>
              </a:ext>
            </a:extLst>
          </p:cNvPr>
          <p:cNvCxnSpPr>
            <a:cxnSpLocks/>
            <a:stCxn id="34" idx="0"/>
          </p:cNvCxnSpPr>
          <p:nvPr/>
        </p:nvCxnSpPr>
        <p:spPr>
          <a:xfrm rot="16200000" flipV="1">
            <a:off x="8679259" y="3071756"/>
            <a:ext cx="484416" cy="19695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3834B5FA-8E2C-BC91-50A9-089ED4ABC049}"/>
              </a:ext>
            </a:extLst>
          </p:cNvPr>
          <p:cNvCxnSpPr>
            <a:cxnSpLocks/>
            <a:stCxn id="33" idx="0"/>
          </p:cNvCxnSpPr>
          <p:nvPr/>
        </p:nvCxnSpPr>
        <p:spPr>
          <a:xfrm rot="5400000" flipH="1" flipV="1">
            <a:off x="7648351" y="2997708"/>
            <a:ext cx="836233" cy="759091"/>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80C37E8E-E75C-D944-C258-1426D77349A7}"/>
              </a:ext>
            </a:extLst>
          </p:cNvPr>
          <p:cNvCxnSpPr>
            <a:cxnSpLocks/>
            <a:stCxn id="23" idx="3"/>
          </p:cNvCxnSpPr>
          <p:nvPr/>
        </p:nvCxnSpPr>
        <p:spPr>
          <a:xfrm flipV="1">
            <a:off x="6789906" y="2813354"/>
            <a:ext cx="897016" cy="92274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BE1278DC-7B96-5366-DB77-5B3AB0FF7000}"/>
              </a:ext>
            </a:extLst>
          </p:cNvPr>
          <p:cNvCxnSpPr>
            <a:cxnSpLocks/>
            <a:stCxn id="21" idx="2"/>
            <a:endCxn id="19" idx="0"/>
          </p:cNvCxnSpPr>
          <p:nvPr/>
        </p:nvCxnSpPr>
        <p:spPr>
          <a:xfrm rot="16200000" flipH="1">
            <a:off x="2889368" y="2893176"/>
            <a:ext cx="784163" cy="45109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F3C445C8-3F4E-EA45-9722-63EDE2B8CD04}"/>
              </a:ext>
            </a:extLst>
          </p:cNvPr>
          <p:cNvCxnSpPr>
            <a:cxnSpLocks/>
            <a:stCxn id="20" idx="2"/>
            <a:endCxn id="13" idx="0"/>
          </p:cNvCxnSpPr>
          <p:nvPr/>
        </p:nvCxnSpPr>
        <p:spPr>
          <a:xfrm rot="5400000">
            <a:off x="924515" y="2334621"/>
            <a:ext cx="719362" cy="467448"/>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397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ED1-8577-E978-2F95-120726500ECD}"/>
              </a:ext>
            </a:extLst>
          </p:cNvPr>
          <p:cNvSpPr>
            <a:spLocks noGrp="1"/>
          </p:cNvSpPr>
          <p:nvPr>
            <p:ph type="title"/>
          </p:nvPr>
        </p:nvSpPr>
        <p:spPr/>
        <p:txBody>
          <a:bodyPr/>
          <a:lstStyle/>
          <a:p>
            <a:r>
              <a:rPr lang="en-US" dirty="0"/>
              <a:t>Defining a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CCEB5A-07CF-F6C8-BC47-37BA393A6F20}"/>
                  </a:ext>
                </a:extLst>
              </p:cNvPr>
              <p:cNvSpPr>
                <a:spLocks noGrp="1"/>
              </p:cNvSpPr>
              <p:nvPr>
                <p:ph idx="1"/>
              </p:nvPr>
            </p:nvSpPr>
            <p:spPr>
              <a:xfrm>
                <a:off x="838199" y="1825625"/>
                <a:ext cx="7645421" cy="4351338"/>
              </a:xfrm>
            </p:spPr>
            <p:txBody>
              <a:bodyPr>
                <a:normAutofit/>
              </a:bodyPr>
              <a:lstStyle/>
              <a:p>
                <a:pPr marL="0" indent="0">
                  <a:buNone/>
                </a:pPr>
                <a:r>
                  <a:rPr lang="en-US" dirty="0"/>
                  <a:t>Output: </a:t>
                </a:r>
                <a14:m>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3</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𝑇</m:t>
                        </m:r>
                      </m:sup>
                    </m:sSup>
                    <m:r>
                      <a:rPr lang="de-DE" b="1" i="1" smtClean="0">
                        <a:latin typeface="Cambria Math" panose="02040503050406030204" pitchFamily="18" charset="0"/>
                      </a:rPr>
                      <m:t>𝒙</m:t>
                    </m:r>
                    <m:r>
                      <a:rPr lang="de-DE" b="0" i="1" smtClean="0">
                        <a:latin typeface="Cambria Math" panose="02040503050406030204" pitchFamily="18" charset="0"/>
                      </a:rPr>
                      <m:t>+</m:t>
                    </m:r>
                    <m:r>
                      <a:rPr lang="de-DE" b="0" i="1" smtClean="0">
                        <a:latin typeface="Cambria Math" panose="02040503050406030204" pitchFamily="18" charset="0"/>
                      </a:rPr>
                      <m:t>𝑏</m:t>
                    </m:r>
                  </m:oMath>
                </a14:m>
                <a:endParaRPr lang="de-DE" b="0" dirty="0"/>
              </a:p>
              <a:p>
                <a:pPr marL="0" indent="0">
                  <a:buNone/>
                </a:pPr>
                <a:r>
                  <a:rPr lang="en-US" dirty="0"/>
                  <a:t>Neural network parameters: </a:t>
                </a:r>
                <a14:m>
                  <m:oMath xmlns:m="http://schemas.openxmlformats.org/officeDocument/2006/math">
                    <m:r>
                      <a:rPr lang="de-DE" b="0" i="1" smtClean="0">
                        <a:latin typeface="Cambria Math" panose="02040503050406030204" pitchFamily="18" charset="0"/>
                      </a:rPr>
                      <m:t>𝑊</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1" i="1" smtClean="0">
                            <a:latin typeface="Cambria Math" panose="02040503050406030204" pitchFamily="18" charset="0"/>
                          </a:rPr>
                          <m:t>𝒘</m:t>
                        </m:r>
                        <m:r>
                          <a:rPr lang="de-DE" b="0" i="1" smtClean="0">
                            <a:latin typeface="Cambria Math" panose="02040503050406030204" pitchFamily="18" charset="0"/>
                          </a:rPr>
                          <m:t>, </m:t>
                        </m:r>
                        <m:r>
                          <a:rPr lang="de-DE" b="0" i="1" smtClean="0">
                            <a:latin typeface="Cambria Math" panose="02040503050406030204" pitchFamily="18" charset="0"/>
                          </a:rPr>
                          <m:t>𝑏</m:t>
                        </m:r>
                      </m:e>
                    </m:d>
                  </m:oMath>
                </a14:m>
                <a:endParaRPr lang="en-US" dirty="0"/>
              </a:p>
              <a:p>
                <a:pPr marL="0" indent="0">
                  <a:buNone/>
                </a:pPr>
                <a:endParaRPr lang="en-US" dirty="0"/>
              </a:p>
              <a:p>
                <a:pPr marL="0" indent="0">
                  <a:buNone/>
                </a:pPr>
                <a:r>
                  <a:rPr lang="en-US" dirty="0"/>
                  <a:t>Loss functions are quantitative measures of how satisfactory the model predictions are (i.e., how “good” the model parameters are).</a:t>
                </a:r>
              </a:p>
              <a:p>
                <a:pPr marL="0" indent="0">
                  <a:buNone/>
                </a:pPr>
                <a:endParaRPr lang="en-US" dirty="0"/>
              </a:p>
              <a:p>
                <a:pPr marL="0" indent="0">
                  <a:buNone/>
                </a:pPr>
                <a:r>
                  <a:rPr lang="en-US" dirty="0"/>
                  <a:t>Here, we will use the mean squared error (MSE) loss, targeting a regression use case.</a:t>
                </a:r>
              </a:p>
              <a:p>
                <a:endParaRPr lang="en-US" dirty="0"/>
              </a:p>
            </p:txBody>
          </p:sp>
        </mc:Choice>
        <mc:Fallback xmlns="">
          <p:sp>
            <p:nvSpPr>
              <p:cNvPr id="3" name="Content Placeholder 2">
                <a:extLst>
                  <a:ext uri="{FF2B5EF4-FFF2-40B4-BE49-F238E27FC236}">
                    <a16:creationId xmlns:a16="http://schemas.microsoft.com/office/drawing/2014/main" id="{A9CCEB5A-07CF-F6C8-BC47-37BA393A6F20}"/>
                  </a:ext>
                </a:extLst>
              </p:cNvPr>
              <p:cNvSpPr>
                <a:spLocks noGrp="1" noRot="1" noChangeAspect="1" noMove="1" noResize="1" noEditPoints="1" noAdjustHandles="1" noChangeArrowheads="1" noChangeShapeType="1" noTextEdit="1"/>
              </p:cNvSpPr>
              <p:nvPr>
                <p:ph idx="1"/>
              </p:nvPr>
            </p:nvSpPr>
            <p:spPr>
              <a:xfrm>
                <a:off x="838199" y="1825625"/>
                <a:ext cx="7645421" cy="4351338"/>
              </a:xfrm>
              <a:blipFill>
                <a:blip r:embed="rId2"/>
                <a:stretch>
                  <a:fillRect l="-1490"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BDC8CBE-476D-24F1-3779-BBB81C5A41D1}"/>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3D3D1B9-207E-DEFB-4D15-AB85EAA18D36}"/>
              </a:ext>
            </a:extLst>
          </p:cNvPr>
          <p:cNvSpPr>
            <a:spLocks noGrp="1"/>
          </p:cNvSpPr>
          <p:nvPr>
            <p:ph type="sldNum" sz="quarter" idx="12"/>
          </p:nvPr>
        </p:nvSpPr>
        <p:spPr/>
        <p:txBody>
          <a:bodyPr/>
          <a:lstStyle/>
          <a:p>
            <a:fld id="{88CEC222-F6AB-A647-80E8-FAB06E4B4BEB}" type="slidenum">
              <a:rPr lang="en-US" smtClean="0"/>
              <a:t>79</a:t>
            </a:fld>
            <a:endParaRPr lang="en-US" dirty="0"/>
          </a:p>
        </p:txBody>
      </p:sp>
      <p:sp>
        <p:nvSpPr>
          <p:cNvPr id="6" name="Oval 5">
            <a:extLst>
              <a:ext uri="{FF2B5EF4-FFF2-40B4-BE49-F238E27FC236}">
                <a16:creationId xmlns:a16="http://schemas.microsoft.com/office/drawing/2014/main" id="{561978D4-4EBA-D584-65BC-129EC13B2BC4}"/>
              </a:ext>
            </a:extLst>
          </p:cNvPr>
          <p:cNvSpPr/>
          <p:nvPr/>
        </p:nvSpPr>
        <p:spPr>
          <a:xfrm>
            <a:off x="8908164" y="1904122"/>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F356411-D6E1-7603-5DE4-921F00946CAF}"/>
              </a:ext>
            </a:extLst>
          </p:cNvPr>
          <p:cNvSpPr/>
          <p:nvPr/>
        </p:nvSpPr>
        <p:spPr>
          <a:xfrm>
            <a:off x="8908164" y="2470181"/>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E546FCD-993B-C6F3-572B-40F1D6D268D4}"/>
              </a:ext>
            </a:extLst>
          </p:cNvPr>
          <p:cNvSpPr/>
          <p:nvPr/>
        </p:nvSpPr>
        <p:spPr>
          <a:xfrm>
            <a:off x="8908164" y="3036240"/>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8777826-B8CE-104A-697B-E5A7BD58409F}"/>
                  </a:ext>
                </a:extLst>
              </p:cNvPr>
              <p:cNvSpPr/>
              <p:nvPr/>
            </p:nvSpPr>
            <p:spPr>
              <a:xfrm>
                <a:off x="10377735" y="2470180"/>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 </m:t>
                      </m:r>
                      <m:r>
                        <m:rPr>
                          <m:sty m:val="p"/>
                        </m:rPr>
                        <a:rPr lang="de-DE" b="0" i="1" smtClean="0">
                          <a:latin typeface="Cambria Math" panose="02040503050406030204" pitchFamily="18" charset="0"/>
                        </a:rPr>
                        <m:t>Σ</m:t>
                      </m:r>
                    </m:oMath>
                  </m:oMathPara>
                </a14:m>
                <a:endParaRPr lang="de-DE" b="0" dirty="0"/>
              </a:p>
            </p:txBody>
          </p:sp>
        </mc:Choice>
        <mc:Fallback xmlns="">
          <p:sp>
            <p:nvSpPr>
              <p:cNvPr id="9" name="Oval 8">
                <a:extLst>
                  <a:ext uri="{FF2B5EF4-FFF2-40B4-BE49-F238E27FC236}">
                    <a16:creationId xmlns:a16="http://schemas.microsoft.com/office/drawing/2014/main" id="{A8777826-B8CE-104A-697B-E5A7BD58409F}"/>
                  </a:ext>
                </a:extLst>
              </p:cNvPr>
              <p:cNvSpPr>
                <a:spLocks noRot="1" noChangeAspect="1" noMove="1" noResize="1" noEditPoints="1" noAdjustHandles="1" noChangeArrowheads="1" noChangeShapeType="1" noTextEdit="1"/>
              </p:cNvSpPr>
              <p:nvPr/>
            </p:nvSpPr>
            <p:spPr>
              <a:xfrm>
                <a:off x="10377735" y="2470180"/>
                <a:ext cx="402771" cy="402771"/>
              </a:xfrm>
              <a:prstGeom prst="ellipse">
                <a:avLst/>
              </a:prstGeom>
              <a:blipFill>
                <a:blip r:embed="rId3"/>
                <a:stretch>
                  <a:fillRect l="-5882" b="-8824"/>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257D3D03-D257-4C1B-EFC4-706770B0CC19}"/>
              </a:ext>
            </a:extLst>
          </p:cNvPr>
          <p:cNvCxnSpPr>
            <a:stCxn id="6" idx="6"/>
            <a:endCxn id="9" idx="2"/>
          </p:cNvCxnSpPr>
          <p:nvPr/>
        </p:nvCxnSpPr>
        <p:spPr>
          <a:xfrm>
            <a:off x="9310935" y="2105508"/>
            <a:ext cx="1066800" cy="5660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8C74FFA-3C53-52C0-C8F0-730E67026304}"/>
              </a:ext>
            </a:extLst>
          </p:cNvPr>
          <p:cNvCxnSpPr>
            <a:cxnSpLocks/>
            <a:stCxn id="7" idx="6"/>
            <a:endCxn id="9" idx="2"/>
          </p:cNvCxnSpPr>
          <p:nvPr/>
        </p:nvCxnSpPr>
        <p:spPr>
          <a:xfrm flipV="1">
            <a:off x="9310935" y="2671566"/>
            <a:ext cx="106680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2C1CE94-36BF-844A-5747-F43CBF894F43}"/>
              </a:ext>
            </a:extLst>
          </p:cNvPr>
          <p:cNvCxnSpPr>
            <a:cxnSpLocks/>
            <a:stCxn id="8" idx="6"/>
            <a:endCxn id="9" idx="2"/>
          </p:cNvCxnSpPr>
          <p:nvPr/>
        </p:nvCxnSpPr>
        <p:spPr>
          <a:xfrm flipV="1">
            <a:off x="9310935" y="2671566"/>
            <a:ext cx="1066800" cy="566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3C60E8-F293-A64A-2D5B-0CD7B3C55FA4}"/>
                  </a:ext>
                </a:extLst>
              </p:cNvPr>
              <p:cNvSpPr txBox="1"/>
              <p:nvPr/>
            </p:nvSpPr>
            <p:spPr>
              <a:xfrm>
                <a:off x="8472735" y="190412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CD3C60E8-F293-A64A-2D5B-0CD7B3C55FA4}"/>
                  </a:ext>
                </a:extLst>
              </p:cNvPr>
              <p:cNvSpPr txBox="1">
                <a:spLocks noRot="1" noChangeAspect="1" noMove="1" noResize="1" noEditPoints="1" noAdjustHandles="1" noChangeArrowheads="1" noChangeShapeType="1" noTextEdit="1"/>
              </p:cNvSpPr>
              <p:nvPr/>
            </p:nvSpPr>
            <p:spPr>
              <a:xfrm>
                <a:off x="8472735" y="1904122"/>
                <a:ext cx="4245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4E7ADD7-5757-A09A-1B8C-A74EE27115DB}"/>
                  </a:ext>
                </a:extLst>
              </p:cNvPr>
              <p:cNvSpPr txBox="1"/>
              <p:nvPr/>
            </p:nvSpPr>
            <p:spPr>
              <a:xfrm>
                <a:off x="8472735" y="2464738"/>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74E7ADD7-5757-A09A-1B8C-A74EE27115DB}"/>
                  </a:ext>
                </a:extLst>
              </p:cNvPr>
              <p:cNvSpPr txBox="1">
                <a:spLocks noRot="1" noChangeAspect="1" noMove="1" noResize="1" noEditPoints="1" noAdjustHandles="1" noChangeArrowheads="1" noChangeShapeType="1" noTextEdit="1"/>
              </p:cNvSpPr>
              <p:nvPr/>
            </p:nvSpPr>
            <p:spPr>
              <a:xfrm>
                <a:off x="8472735" y="2464738"/>
                <a:ext cx="4245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10E80B-009B-88D8-E4B6-FE522CD75B00}"/>
                  </a:ext>
                </a:extLst>
              </p:cNvPr>
              <p:cNvSpPr txBox="1"/>
              <p:nvPr/>
            </p:nvSpPr>
            <p:spPr>
              <a:xfrm>
                <a:off x="8472735" y="3036240"/>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oMath>
                  </m:oMathPara>
                </a14:m>
                <a:endParaRPr lang="en-US" dirty="0"/>
              </a:p>
            </p:txBody>
          </p:sp>
        </mc:Choice>
        <mc:Fallback xmlns="">
          <p:sp>
            <p:nvSpPr>
              <p:cNvPr id="15" name="TextBox 14">
                <a:extLst>
                  <a:ext uri="{FF2B5EF4-FFF2-40B4-BE49-F238E27FC236}">
                    <a16:creationId xmlns:a16="http://schemas.microsoft.com/office/drawing/2014/main" id="{4510E80B-009B-88D8-E4B6-FE522CD75B00}"/>
                  </a:ext>
                </a:extLst>
              </p:cNvPr>
              <p:cNvSpPr txBox="1">
                <a:spLocks noRot="1" noChangeAspect="1" noMove="1" noResize="1" noEditPoints="1" noAdjustHandles="1" noChangeArrowheads="1" noChangeShapeType="1" noTextEdit="1"/>
              </p:cNvSpPr>
              <p:nvPr/>
            </p:nvSpPr>
            <p:spPr>
              <a:xfrm>
                <a:off x="8472735" y="3036240"/>
                <a:ext cx="424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A525148-7A3E-A9AF-E206-6A89C65472A5}"/>
                  </a:ext>
                </a:extLst>
              </p:cNvPr>
              <p:cNvSpPr txBox="1"/>
              <p:nvPr/>
            </p:nvSpPr>
            <p:spPr>
              <a:xfrm>
                <a:off x="9512320" y="193523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EA525148-7A3E-A9AF-E206-6A89C65472A5}"/>
                  </a:ext>
                </a:extLst>
              </p:cNvPr>
              <p:cNvSpPr txBox="1">
                <a:spLocks noRot="1" noChangeAspect="1" noMove="1" noResize="1" noEditPoints="1" noAdjustHandles="1" noChangeArrowheads="1" noChangeShapeType="1" noTextEdit="1"/>
              </p:cNvSpPr>
              <p:nvPr/>
            </p:nvSpPr>
            <p:spPr>
              <a:xfrm>
                <a:off x="9512320" y="1935232"/>
                <a:ext cx="424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4EBEE07-51C6-61AC-B660-3DA712F2B7BD}"/>
                  </a:ext>
                </a:extLst>
              </p:cNvPr>
              <p:cNvSpPr txBox="1"/>
              <p:nvPr/>
            </p:nvSpPr>
            <p:spPr>
              <a:xfrm>
                <a:off x="9520484" y="228007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oMath>
                  </m:oMathPara>
                </a14:m>
                <a:endParaRPr lang="en-US" dirty="0"/>
              </a:p>
            </p:txBody>
          </p:sp>
        </mc:Choice>
        <mc:Fallback xmlns="">
          <p:sp>
            <p:nvSpPr>
              <p:cNvPr id="17" name="TextBox 16">
                <a:extLst>
                  <a:ext uri="{FF2B5EF4-FFF2-40B4-BE49-F238E27FC236}">
                    <a16:creationId xmlns:a16="http://schemas.microsoft.com/office/drawing/2014/main" id="{34EBEE07-51C6-61AC-B660-3DA712F2B7BD}"/>
                  </a:ext>
                </a:extLst>
              </p:cNvPr>
              <p:cNvSpPr txBox="1">
                <a:spLocks noRot="1" noChangeAspect="1" noMove="1" noResize="1" noEditPoints="1" noAdjustHandles="1" noChangeArrowheads="1" noChangeShapeType="1" noTextEdit="1"/>
              </p:cNvSpPr>
              <p:nvPr/>
            </p:nvSpPr>
            <p:spPr>
              <a:xfrm>
                <a:off x="9520484" y="2280072"/>
                <a:ext cx="42454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6E12B3-DAD4-3CC7-040B-B19260A76FB4}"/>
                  </a:ext>
                </a:extLst>
              </p:cNvPr>
              <p:cNvSpPr txBox="1"/>
              <p:nvPr/>
            </p:nvSpPr>
            <p:spPr>
              <a:xfrm>
                <a:off x="9512320" y="2606643"/>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9A6E12B3-DAD4-3CC7-040B-B19260A76FB4}"/>
                  </a:ext>
                </a:extLst>
              </p:cNvPr>
              <p:cNvSpPr txBox="1">
                <a:spLocks noRot="1" noChangeAspect="1" noMove="1" noResize="1" noEditPoints="1" noAdjustHandles="1" noChangeArrowheads="1" noChangeShapeType="1" noTextEdit="1"/>
              </p:cNvSpPr>
              <p:nvPr/>
            </p:nvSpPr>
            <p:spPr>
              <a:xfrm>
                <a:off x="9512320" y="2606643"/>
                <a:ext cx="42454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EF1A5B0-A594-1B33-2537-4B703D855690}"/>
                  </a:ext>
                </a:extLst>
              </p:cNvPr>
              <p:cNvSpPr txBox="1"/>
              <p:nvPr/>
            </p:nvSpPr>
            <p:spPr>
              <a:xfrm>
                <a:off x="10929257" y="2486899"/>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𝑦</m:t>
                          </m:r>
                        </m:e>
                      </m:acc>
                    </m:oMath>
                  </m:oMathPara>
                </a14:m>
                <a:endParaRPr lang="en-US" dirty="0"/>
              </a:p>
            </p:txBody>
          </p:sp>
        </mc:Choice>
        <mc:Fallback xmlns="">
          <p:sp>
            <p:nvSpPr>
              <p:cNvPr id="19" name="TextBox 18">
                <a:extLst>
                  <a:ext uri="{FF2B5EF4-FFF2-40B4-BE49-F238E27FC236}">
                    <a16:creationId xmlns:a16="http://schemas.microsoft.com/office/drawing/2014/main" id="{DEF1A5B0-A594-1B33-2537-4B703D855690}"/>
                  </a:ext>
                </a:extLst>
              </p:cNvPr>
              <p:cNvSpPr txBox="1">
                <a:spLocks noRot="1" noChangeAspect="1" noMove="1" noResize="1" noEditPoints="1" noAdjustHandles="1" noChangeArrowheads="1" noChangeShapeType="1" noTextEdit="1"/>
              </p:cNvSpPr>
              <p:nvPr/>
            </p:nvSpPr>
            <p:spPr>
              <a:xfrm>
                <a:off x="10929257" y="2486899"/>
                <a:ext cx="424543" cy="369332"/>
              </a:xfrm>
              <a:prstGeom prst="rect">
                <a:avLst/>
              </a:prstGeom>
              <a:blipFill>
                <a:blip r:embed="rId10"/>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97ADD4-9A62-7F54-7BA9-E0A9EC86BCE0}"/>
                  </a:ext>
                </a:extLst>
              </p:cNvPr>
              <p:cNvSpPr txBox="1"/>
              <p:nvPr/>
            </p:nvSpPr>
            <p:spPr>
              <a:xfrm>
                <a:off x="10367110" y="3408644"/>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𝑏</m:t>
                      </m:r>
                    </m:oMath>
                  </m:oMathPara>
                </a14:m>
                <a:endParaRPr lang="en-US" dirty="0"/>
              </a:p>
            </p:txBody>
          </p:sp>
        </mc:Choice>
        <mc:Fallback xmlns="">
          <p:sp>
            <p:nvSpPr>
              <p:cNvPr id="20" name="TextBox 19">
                <a:extLst>
                  <a:ext uri="{FF2B5EF4-FFF2-40B4-BE49-F238E27FC236}">
                    <a16:creationId xmlns:a16="http://schemas.microsoft.com/office/drawing/2014/main" id="{5997ADD4-9A62-7F54-7BA9-E0A9EC86BCE0}"/>
                  </a:ext>
                </a:extLst>
              </p:cNvPr>
              <p:cNvSpPr txBox="1">
                <a:spLocks noRot="1" noChangeAspect="1" noMove="1" noResize="1" noEditPoints="1" noAdjustHandles="1" noChangeArrowheads="1" noChangeShapeType="1" noTextEdit="1"/>
              </p:cNvSpPr>
              <p:nvPr/>
            </p:nvSpPr>
            <p:spPr>
              <a:xfrm>
                <a:off x="10367110" y="3408644"/>
                <a:ext cx="424543" cy="369332"/>
              </a:xfrm>
              <a:prstGeom prst="rect">
                <a:avLst/>
              </a:prstGeom>
              <a:blipFill>
                <a:blip r:embed="rId11"/>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A2994BA-D9C1-AB35-96DD-5F3F0302823F}"/>
              </a:ext>
            </a:extLst>
          </p:cNvPr>
          <p:cNvCxnSpPr>
            <a:cxnSpLocks/>
            <a:stCxn id="20" idx="0"/>
            <a:endCxn id="9" idx="4"/>
          </p:cNvCxnSpPr>
          <p:nvPr/>
        </p:nvCxnSpPr>
        <p:spPr>
          <a:xfrm flipH="1" flipV="1">
            <a:off x="10579121" y="2872951"/>
            <a:ext cx="261" cy="535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E97AE9-9285-9E76-D01C-F13C3C7CCABA}"/>
              </a:ext>
            </a:extLst>
          </p:cNvPr>
          <p:cNvCxnSpPr>
            <a:cxnSpLocks/>
            <a:stCxn id="9" idx="6"/>
            <a:endCxn id="19" idx="1"/>
          </p:cNvCxnSpPr>
          <p:nvPr/>
        </p:nvCxnSpPr>
        <p:spPr>
          <a:xfrm flipV="1">
            <a:off x="10780506" y="2671565"/>
            <a:ext cx="148751"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7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4291E-6F67-26DD-8D51-4E53A7C1E116}"/>
              </a:ext>
            </a:extLst>
          </p:cNvPr>
          <p:cNvSpPr>
            <a:spLocks noGrp="1"/>
          </p:cNvSpPr>
          <p:nvPr>
            <p:ph type="title"/>
          </p:nvPr>
        </p:nvSpPr>
        <p:spPr/>
        <p:txBody>
          <a:bodyPr/>
          <a:lstStyle/>
          <a:p>
            <a:r>
              <a:rPr lang="en-US" dirty="0"/>
              <a:t>Sessions</a:t>
            </a:r>
          </a:p>
        </p:txBody>
      </p:sp>
      <p:graphicFrame>
        <p:nvGraphicFramePr>
          <p:cNvPr id="4" name="Content Placeholder 3">
            <a:extLst>
              <a:ext uri="{FF2B5EF4-FFF2-40B4-BE49-F238E27FC236}">
                <a16:creationId xmlns:a16="http://schemas.microsoft.com/office/drawing/2014/main" id="{1C9891DA-5DCE-82F0-34B5-78955C320780}"/>
              </a:ext>
            </a:extLst>
          </p:cNvPr>
          <p:cNvGraphicFramePr>
            <a:graphicFrameLocks noGrp="1"/>
          </p:cNvGraphicFramePr>
          <p:nvPr>
            <p:ph idx="1"/>
            <p:extLst>
              <p:ext uri="{D42A27DB-BD31-4B8C-83A1-F6EECF244321}">
                <p14:modId xmlns:p14="http://schemas.microsoft.com/office/powerpoint/2010/main" val="15274972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37367EC-2BB8-8E19-7234-8024FDE72F98}"/>
              </a:ext>
            </a:extLst>
          </p:cNvPr>
          <p:cNvSpPr txBox="1"/>
          <p:nvPr/>
        </p:nvSpPr>
        <p:spPr>
          <a:xfrm>
            <a:off x="2083442" y="1502459"/>
            <a:ext cx="2662177" cy="646331"/>
          </a:xfrm>
          <a:prstGeom prst="rect">
            <a:avLst/>
          </a:prstGeom>
          <a:noFill/>
        </p:spPr>
        <p:txBody>
          <a:bodyPr wrap="square" rtlCol="0">
            <a:spAutoFit/>
          </a:bodyPr>
          <a:lstStyle/>
          <a:p>
            <a:pPr algn="ctr"/>
            <a:r>
              <a:rPr lang="en-US" sz="3600" dirty="0"/>
              <a:t>Part 1</a:t>
            </a:r>
          </a:p>
        </p:txBody>
      </p:sp>
      <p:sp>
        <p:nvSpPr>
          <p:cNvPr id="6" name="TextBox 5">
            <a:extLst>
              <a:ext uri="{FF2B5EF4-FFF2-40B4-BE49-F238E27FC236}">
                <a16:creationId xmlns:a16="http://schemas.microsoft.com/office/drawing/2014/main" id="{2DC627BA-B340-4065-C94F-A4F6B35A2D80}"/>
              </a:ext>
            </a:extLst>
          </p:cNvPr>
          <p:cNvSpPr txBox="1"/>
          <p:nvPr/>
        </p:nvSpPr>
        <p:spPr>
          <a:xfrm>
            <a:off x="7446381" y="1526393"/>
            <a:ext cx="2662177" cy="646331"/>
          </a:xfrm>
          <a:prstGeom prst="rect">
            <a:avLst/>
          </a:prstGeom>
          <a:noFill/>
        </p:spPr>
        <p:txBody>
          <a:bodyPr wrap="square" rtlCol="0">
            <a:spAutoFit/>
          </a:bodyPr>
          <a:lstStyle/>
          <a:p>
            <a:pPr algn="ctr"/>
            <a:r>
              <a:rPr lang="en-US" sz="3600" dirty="0"/>
              <a:t>Part 2</a:t>
            </a:r>
          </a:p>
        </p:txBody>
      </p:sp>
    </p:spTree>
    <p:extLst>
      <p:ext uri="{BB962C8B-B14F-4D97-AF65-F5344CB8AC3E}">
        <p14:creationId xmlns:p14="http://schemas.microsoft.com/office/powerpoint/2010/main" val="17294698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ED1-8577-E978-2F95-120726500ECD}"/>
              </a:ext>
            </a:extLst>
          </p:cNvPr>
          <p:cNvSpPr>
            <a:spLocks noGrp="1"/>
          </p:cNvSpPr>
          <p:nvPr>
            <p:ph type="title"/>
          </p:nvPr>
        </p:nvSpPr>
        <p:spPr/>
        <p:txBody>
          <a:bodyPr/>
          <a:lstStyle/>
          <a:p>
            <a:r>
              <a:rPr lang="en-US" dirty="0"/>
              <a:t>Defining a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CCEB5A-07CF-F6C8-BC47-37BA393A6F20}"/>
                  </a:ext>
                </a:extLst>
              </p:cNvPr>
              <p:cNvSpPr>
                <a:spLocks noGrp="1"/>
              </p:cNvSpPr>
              <p:nvPr>
                <p:ph idx="1"/>
              </p:nvPr>
            </p:nvSpPr>
            <p:spPr>
              <a:xfrm>
                <a:off x="838200" y="1825625"/>
                <a:ext cx="7485784" cy="4351338"/>
              </a:xfrm>
            </p:spPr>
            <p:txBody>
              <a:bodyPr>
                <a:normAutofit fontScale="92500" lnSpcReduction="20000"/>
              </a:bodyPr>
              <a:lstStyle/>
              <a:p>
                <a:pPr marL="0" indent="0">
                  <a:buNone/>
                </a:pPr>
                <a:r>
                  <a:rPr lang="en-US" dirty="0"/>
                  <a:t>Output: </a:t>
                </a:r>
                <a14:m>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3</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𝑇</m:t>
                        </m:r>
                      </m:sup>
                    </m:sSup>
                    <m:r>
                      <a:rPr lang="de-DE" b="1" i="1" smtClean="0">
                        <a:latin typeface="Cambria Math" panose="02040503050406030204" pitchFamily="18" charset="0"/>
                      </a:rPr>
                      <m:t>𝒙</m:t>
                    </m:r>
                    <m:r>
                      <a:rPr lang="de-DE" b="0" i="1" smtClean="0">
                        <a:latin typeface="Cambria Math" panose="02040503050406030204" pitchFamily="18" charset="0"/>
                      </a:rPr>
                      <m:t>+</m:t>
                    </m:r>
                    <m:r>
                      <a:rPr lang="de-DE" b="0" i="1" smtClean="0">
                        <a:latin typeface="Cambria Math" panose="02040503050406030204" pitchFamily="18" charset="0"/>
                      </a:rPr>
                      <m:t>𝑏</m:t>
                    </m:r>
                  </m:oMath>
                </a14:m>
                <a:endParaRPr lang="de-DE" b="0" dirty="0"/>
              </a:p>
              <a:p>
                <a:pPr marL="0" indent="0">
                  <a:buNone/>
                </a:pPr>
                <a:r>
                  <a:rPr lang="en-US" dirty="0"/>
                  <a:t>Neural network parameters: </a:t>
                </a:r>
                <a14:m>
                  <m:oMath xmlns:m="http://schemas.openxmlformats.org/officeDocument/2006/math">
                    <m:r>
                      <a:rPr lang="de-DE" b="0" i="1" smtClean="0">
                        <a:latin typeface="Cambria Math" panose="02040503050406030204" pitchFamily="18" charset="0"/>
                      </a:rPr>
                      <m:t>𝑊</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1" i="1" smtClean="0">
                            <a:latin typeface="Cambria Math" panose="02040503050406030204" pitchFamily="18" charset="0"/>
                          </a:rPr>
                          <m:t>𝒘</m:t>
                        </m:r>
                        <m:r>
                          <a:rPr lang="de-DE" b="0" i="1" smtClean="0">
                            <a:latin typeface="Cambria Math" panose="02040503050406030204" pitchFamily="18" charset="0"/>
                          </a:rPr>
                          <m:t>, </m:t>
                        </m:r>
                        <m:r>
                          <a:rPr lang="de-DE" b="0" i="1" smtClean="0">
                            <a:latin typeface="Cambria Math" panose="02040503050406030204" pitchFamily="18" charset="0"/>
                          </a:rPr>
                          <m:t>𝑏</m:t>
                        </m:r>
                      </m:e>
                    </m:d>
                  </m:oMath>
                </a14:m>
                <a:endParaRPr lang="en-US" dirty="0"/>
              </a:p>
              <a:p>
                <a:pPr marL="0" indent="0">
                  <a:buNone/>
                </a:pPr>
                <a:endParaRPr lang="en-US" dirty="0"/>
              </a:p>
              <a:p>
                <a:pPr marL="0" indent="0">
                  <a:buNone/>
                </a:pPr>
                <a:r>
                  <a:rPr lang="en-US" dirty="0"/>
                  <a:t>MSE loss for a single example </a:t>
                </a:r>
                <a14:m>
                  <m:oMath xmlns:m="http://schemas.openxmlformats.org/officeDocument/2006/math">
                    <m:sSup>
                      <m:sSupPr>
                        <m:ctrlPr>
                          <a:rPr lang="de-DE" b="0" i="1" smtClean="0">
                            <a:latin typeface="Cambria Math" panose="02040503050406030204" pitchFamily="18" charset="0"/>
                          </a:rPr>
                        </m:ctrlPr>
                      </m:sSupPr>
                      <m:e>
                        <m:r>
                          <a:rPr lang="de-DE" b="1" i="1" smtClean="0">
                            <a:latin typeface="Cambria Math" panose="02040503050406030204" pitchFamily="18" charset="0"/>
                          </a:rPr>
                          <m:t>𝒙</m:t>
                        </m:r>
                      </m:e>
                      <m:sup>
                        <m:r>
                          <a:rPr lang="de-DE" b="0" i="1" smtClean="0">
                            <a:latin typeface="Cambria Math" panose="02040503050406030204" pitchFamily="18" charset="0"/>
                          </a:rPr>
                          <m:t>(</m:t>
                        </m:r>
                        <m:r>
                          <a:rPr lang="de-DE" b="0" i="1" smtClean="0">
                            <a:latin typeface="Cambria Math" panose="02040503050406030204" pitchFamily="18" charset="0"/>
                          </a:rPr>
                          <m:t>𝑖</m:t>
                        </m:r>
                        <m:r>
                          <a:rPr lang="de-DE" b="0" i="1" smtClean="0">
                            <a:latin typeface="Cambria Math" panose="02040503050406030204" pitchFamily="18" charset="0"/>
                          </a:rPr>
                          <m:t>)</m:t>
                        </m:r>
                      </m:sup>
                    </m:sSup>
                  </m:oMath>
                </a14:m>
                <a:r>
                  <a:rPr lang="en-US" dirty="0"/>
                  <a:t> when the prediction is </a:t>
                </a:r>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e>
                      <m:sup>
                        <m:r>
                          <a:rPr lang="de-DE" b="0" i="1" smtClean="0">
                            <a:latin typeface="Cambria Math" panose="02040503050406030204" pitchFamily="18" charset="0"/>
                          </a:rPr>
                          <m:t>(</m:t>
                        </m:r>
                        <m:r>
                          <a:rPr lang="de-DE" b="0" i="1" smtClean="0">
                            <a:latin typeface="Cambria Math" panose="02040503050406030204" pitchFamily="18" charset="0"/>
                          </a:rPr>
                          <m:t>𝑖</m:t>
                        </m:r>
                        <m:r>
                          <a:rPr lang="de-DE" b="0" i="1" smtClean="0">
                            <a:latin typeface="Cambria Math" panose="02040503050406030204" pitchFamily="18" charset="0"/>
                          </a:rPr>
                          <m:t>)</m:t>
                        </m:r>
                      </m:sup>
                    </m:sSup>
                  </m:oMath>
                </a14:m>
                <a:r>
                  <a:rPr lang="en-US" dirty="0"/>
                  <a:t> and the correct (ground truth) output is </a:t>
                </a:r>
                <a14:m>
                  <m:oMath xmlns:m="http://schemas.openxmlformats.org/officeDocument/2006/math">
                    <m:sSup>
                      <m:sSupPr>
                        <m:ctrlPr>
                          <a:rPr lang="de-DE" i="1">
                            <a:latin typeface="Cambria Math" panose="02040503050406030204" pitchFamily="18" charset="0"/>
                          </a:rPr>
                        </m:ctrlPr>
                      </m:sSupPr>
                      <m:e>
                        <m:r>
                          <a:rPr lang="de-DE" b="0" i="1" smtClean="0">
                            <a:latin typeface="Cambria Math" panose="02040503050406030204" pitchFamily="18" charset="0"/>
                          </a:rPr>
                          <m:t>𝑦</m:t>
                        </m:r>
                      </m:e>
                      <m:sup>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sup>
                    </m:sSup>
                  </m:oMath>
                </a14:m>
                <a:r>
                  <a:rPr lang="en-US" dirty="0"/>
                  <a:t>:</a:t>
                </a:r>
              </a:p>
              <a:p>
                <a:pPr marL="0" indent="0">
                  <a:buNone/>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𝐿</m:t>
                          </m:r>
                        </m:e>
                        <m:sup>
                          <m:d>
                            <m:dPr>
                              <m:ctrlPr>
                                <a:rPr lang="de-DE" b="0" i="1" smtClean="0">
                                  <a:latin typeface="Cambria Math" panose="02040503050406030204" pitchFamily="18" charset="0"/>
                                </a:rPr>
                              </m:ctrlPr>
                            </m:dPr>
                            <m:e>
                              <m:r>
                                <a:rPr lang="de-DE" b="0" i="1" smtClean="0">
                                  <a:latin typeface="Cambria Math" panose="02040503050406030204" pitchFamily="18" charset="0"/>
                                </a:rPr>
                                <m:t>𝑖</m:t>
                              </m:r>
                            </m:e>
                          </m:d>
                        </m:sup>
                      </m:sSup>
                      <m:d>
                        <m:dPr>
                          <m:ctrlPr>
                            <a:rPr lang="de-DE" b="0" i="1" smtClean="0">
                              <a:latin typeface="Cambria Math" panose="02040503050406030204" pitchFamily="18" charset="0"/>
                            </a:rPr>
                          </m:ctrlPr>
                        </m:dPr>
                        <m:e>
                          <m:r>
                            <a:rPr lang="de-DE" b="0" i="1" smtClean="0">
                              <a:latin typeface="Cambria Math" panose="02040503050406030204" pitchFamily="18" charset="0"/>
                            </a:rPr>
                            <m:t>𝑊</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de-DE" i="1">
                                          <a:latin typeface="Cambria Math" panose="02040503050406030204" pitchFamily="18" charset="0"/>
                                        </a:rPr>
                                        <m:t>𝑦</m:t>
                                      </m:r>
                                    </m:e>
                                  </m:acc>
                                </m:e>
                                <m:sup>
                                  <m:d>
                                    <m:dPr>
                                      <m:ctrlPr>
                                        <a:rPr lang="de-DE" i="1">
                                          <a:latin typeface="Cambria Math" panose="02040503050406030204" pitchFamily="18" charset="0"/>
                                        </a:rPr>
                                      </m:ctrlPr>
                                    </m:dPr>
                                    <m:e>
                                      <m:r>
                                        <a:rPr lang="de-DE" i="1">
                                          <a:latin typeface="Cambria Math" panose="02040503050406030204" pitchFamily="18" charset="0"/>
                                        </a:rPr>
                                        <m:t>𝑖</m:t>
                                      </m:r>
                                    </m:e>
                                  </m:d>
                                </m:sup>
                              </m:sSup>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𝑦</m:t>
                                  </m:r>
                                </m:e>
                                <m:sup>
                                  <m:d>
                                    <m:dPr>
                                      <m:ctrlPr>
                                        <a:rPr lang="de-DE" i="1">
                                          <a:latin typeface="Cambria Math" panose="02040503050406030204" pitchFamily="18" charset="0"/>
                                        </a:rPr>
                                      </m:ctrlPr>
                                    </m:dPr>
                                    <m:e>
                                      <m:r>
                                        <a:rPr lang="de-DE" i="1">
                                          <a:latin typeface="Cambria Math" panose="02040503050406030204" pitchFamily="18" charset="0"/>
                                        </a:rPr>
                                        <m:t>𝑖</m:t>
                                      </m:r>
                                    </m:e>
                                  </m:d>
                                </m:sup>
                              </m:sSup>
                            </m:e>
                          </m:d>
                        </m:e>
                        <m:sup>
                          <m:r>
                            <a:rPr lang="de-DE"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MSE loss over a set of examples </a:t>
                </a:r>
                <a14:m>
                  <m:oMath xmlns:m="http://schemas.openxmlformats.org/officeDocument/2006/math">
                    <m:r>
                      <a:rPr lang="de-DE" b="0" i="1" smtClean="0">
                        <a:latin typeface="Cambria Math" panose="02040503050406030204" pitchFamily="18" charset="0"/>
                      </a:rPr>
                      <m:t>𝑖</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𝑀</m:t>
                        </m:r>
                      </m:e>
                    </m:d>
                  </m:oMath>
                </a14:m>
                <a:r>
                  <a:rPr lang="en-US" dirty="0"/>
                  <a: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𝐿</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𝑀</m:t>
                          </m:r>
                        </m:den>
                      </m:f>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𝑖</m:t>
                          </m:r>
                        </m:sub>
                        <m:sup/>
                        <m:e>
                          <m:sSup>
                            <m:sSupPr>
                              <m:ctrlPr>
                                <a:rPr lang="de-DE" i="1">
                                  <a:latin typeface="Cambria Math" panose="02040503050406030204" pitchFamily="18" charset="0"/>
                                </a:rPr>
                              </m:ctrlPr>
                            </m:sSupPr>
                            <m:e>
                              <m:r>
                                <a:rPr lang="de-DE" i="1">
                                  <a:latin typeface="Cambria Math" panose="02040503050406030204" pitchFamily="18" charset="0"/>
                                </a:rPr>
                                <m:t>𝐿</m:t>
                              </m:r>
                            </m:e>
                            <m:sup>
                              <m:d>
                                <m:dPr>
                                  <m:ctrlPr>
                                    <a:rPr lang="de-DE" i="1">
                                      <a:latin typeface="Cambria Math" panose="02040503050406030204" pitchFamily="18" charset="0"/>
                                    </a:rPr>
                                  </m:ctrlPr>
                                </m:dPr>
                                <m:e>
                                  <m:r>
                                    <a:rPr lang="de-DE" i="1">
                                      <a:latin typeface="Cambria Math" panose="02040503050406030204" pitchFamily="18" charset="0"/>
                                    </a:rPr>
                                    <m:t>𝑖</m:t>
                                  </m:r>
                                </m:e>
                              </m:d>
                            </m:sup>
                          </m:sSup>
                          <m:d>
                            <m:dPr>
                              <m:ctrlPr>
                                <a:rPr lang="de-DE" i="1">
                                  <a:latin typeface="Cambria Math" panose="02040503050406030204" pitchFamily="18" charset="0"/>
                                </a:rPr>
                              </m:ctrlPr>
                            </m:dPr>
                            <m:e>
                              <m:r>
                                <a:rPr lang="de-DE" i="1">
                                  <a:latin typeface="Cambria Math" panose="02040503050406030204" pitchFamily="18" charset="0"/>
                                </a:rPr>
                                <m:t>𝑊</m:t>
                              </m:r>
                            </m:e>
                          </m:d>
                        </m:e>
                      </m:nary>
                    </m:oMath>
                  </m:oMathPara>
                </a14:m>
                <a:endParaRPr lang="en-US" dirty="0"/>
              </a:p>
            </p:txBody>
          </p:sp>
        </mc:Choice>
        <mc:Fallback xmlns="">
          <p:sp>
            <p:nvSpPr>
              <p:cNvPr id="3" name="Content Placeholder 2">
                <a:extLst>
                  <a:ext uri="{FF2B5EF4-FFF2-40B4-BE49-F238E27FC236}">
                    <a16:creationId xmlns:a16="http://schemas.microsoft.com/office/drawing/2014/main" id="{A9CCEB5A-07CF-F6C8-BC47-37BA393A6F20}"/>
                  </a:ext>
                </a:extLst>
              </p:cNvPr>
              <p:cNvSpPr>
                <a:spLocks noGrp="1" noRot="1" noChangeAspect="1" noMove="1" noResize="1" noEditPoints="1" noAdjustHandles="1" noChangeArrowheads="1" noChangeShapeType="1" noTextEdit="1"/>
              </p:cNvSpPr>
              <p:nvPr>
                <p:ph idx="1"/>
              </p:nvPr>
            </p:nvSpPr>
            <p:spPr>
              <a:xfrm>
                <a:off x="838200" y="1825625"/>
                <a:ext cx="7485784" cy="4351338"/>
              </a:xfrm>
              <a:blipFill>
                <a:blip r:embed="rId2"/>
                <a:stretch>
                  <a:fillRect l="-1525" t="-3488" b="-4534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BDC8CBE-476D-24F1-3779-BBB81C5A41D1}"/>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3D3D1B9-207E-DEFB-4D15-AB85EAA18D36}"/>
              </a:ext>
            </a:extLst>
          </p:cNvPr>
          <p:cNvSpPr>
            <a:spLocks noGrp="1"/>
          </p:cNvSpPr>
          <p:nvPr>
            <p:ph type="sldNum" sz="quarter" idx="12"/>
          </p:nvPr>
        </p:nvSpPr>
        <p:spPr/>
        <p:txBody>
          <a:bodyPr/>
          <a:lstStyle/>
          <a:p>
            <a:fld id="{88CEC222-F6AB-A647-80E8-FAB06E4B4BEB}" type="slidenum">
              <a:rPr lang="en-US" smtClean="0"/>
              <a:t>80</a:t>
            </a:fld>
            <a:endParaRPr lang="en-US" dirty="0"/>
          </a:p>
        </p:txBody>
      </p:sp>
      <p:sp>
        <p:nvSpPr>
          <p:cNvPr id="6" name="Oval 5">
            <a:extLst>
              <a:ext uri="{FF2B5EF4-FFF2-40B4-BE49-F238E27FC236}">
                <a16:creationId xmlns:a16="http://schemas.microsoft.com/office/drawing/2014/main" id="{561978D4-4EBA-D584-65BC-129EC13B2BC4}"/>
              </a:ext>
            </a:extLst>
          </p:cNvPr>
          <p:cNvSpPr/>
          <p:nvPr/>
        </p:nvSpPr>
        <p:spPr>
          <a:xfrm>
            <a:off x="8908164" y="1904122"/>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F356411-D6E1-7603-5DE4-921F00946CAF}"/>
              </a:ext>
            </a:extLst>
          </p:cNvPr>
          <p:cNvSpPr/>
          <p:nvPr/>
        </p:nvSpPr>
        <p:spPr>
          <a:xfrm>
            <a:off x="8908164" y="2470181"/>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E546FCD-993B-C6F3-572B-40F1D6D268D4}"/>
              </a:ext>
            </a:extLst>
          </p:cNvPr>
          <p:cNvSpPr/>
          <p:nvPr/>
        </p:nvSpPr>
        <p:spPr>
          <a:xfrm>
            <a:off x="8908164" y="3036240"/>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8777826-B8CE-104A-697B-E5A7BD58409F}"/>
                  </a:ext>
                </a:extLst>
              </p:cNvPr>
              <p:cNvSpPr/>
              <p:nvPr/>
            </p:nvSpPr>
            <p:spPr>
              <a:xfrm>
                <a:off x="10377735" y="2470180"/>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 </m:t>
                      </m:r>
                      <m:r>
                        <m:rPr>
                          <m:sty m:val="p"/>
                        </m:rPr>
                        <a:rPr lang="de-DE" b="0" i="1" smtClean="0">
                          <a:latin typeface="Cambria Math" panose="02040503050406030204" pitchFamily="18" charset="0"/>
                        </a:rPr>
                        <m:t>Σ</m:t>
                      </m:r>
                    </m:oMath>
                  </m:oMathPara>
                </a14:m>
                <a:endParaRPr lang="de-DE" b="0" dirty="0"/>
              </a:p>
            </p:txBody>
          </p:sp>
        </mc:Choice>
        <mc:Fallback xmlns="">
          <p:sp>
            <p:nvSpPr>
              <p:cNvPr id="9" name="Oval 8">
                <a:extLst>
                  <a:ext uri="{FF2B5EF4-FFF2-40B4-BE49-F238E27FC236}">
                    <a16:creationId xmlns:a16="http://schemas.microsoft.com/office/drawing/2014/main" id="{A8777826-B8CE-104A-697B-E5A7BD58409F}"/>
                  </a:ext>
                </a:extLst>
              </p:cNvPr>
              <p:cNvSpPr>
                <a:spLocks noRot="1" noChangeAspect="1" noMove="1" noResize="1" noEditPoints="1" noAdjustHandles="1" noChangeArrowheads="1" noChangeShapeType="1" noTextEdit="1"/>
              </p:cNvSpPr>
              <p:nvPr/>
            </p:nvSpPr>
            <p:spPr>
              <a:xfrm>
                <a:off x="10377735" y="2470180"/>
                <a:ext cx="402771" cy="402771"/>
              </a:xfrm>
              <a:prstGeom prst="ellipse">
                <a:avLst/>
              </a:prstGeom>
              <a:blipFill>
                <a:blip r:embed="rId3"/>
                <a:stretch>
                  <a:fillRect l="-5882" b="-8824"/>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257D3D03-D257-4C1B-EFC4-706770B0CC19}"/>
              </a:ext>
            </a:extLst>
          </p:cNvPr>
          <p:cNvCxnSpPr>
            <a:stCxn id="6" idx="6"/>
            <a:endCxn id="9" idx="2"/>
          </p:cNvCxnSpPr>
          <p:nvPr/>
        </p:nvCxnSpPr>
        <p:spPr>
          <a:xfrm>
            <a:off x="9310935" y="2105508"/>
            <a:ext cx="1066800" cy="5660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8C74FFA-3C53-52C0-C8F0-730E67026304}"/>
              </a:ext>
            </a:extLst>
          </p:cNvPr>
          <p:cNvCxnSpPr>
            <a:cxnSpLocks/>
            <a:stCxn id="7" idx="6"/>
            <a:endCxn id="9" idx="2"/>
          </p:cNvCxnSpPr>
          <p:nvPr/>
        </p:nvCxnSpPr>
        <p:spPr>
          <a:xfrm flipV="1">
            <a:off x="9310935" y="2671566"/>
            <a:ext cx="106680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2C1CE94-36BF-844A-5747-F43CBF894F43}"/>
              </a:ext>
            </a:extLst>
          </p:cNvPr>
          <p:cNvCxnSpPr>
            <a:cxnSpLocks/>
            <a:stCxn id="8" idx="6"/>
            <a:endCxn id="9" idx="2"/>
          </p:cNvCxnSpPr>
          <p:nvPr/>
        </p:nvCxnSpPr>
        <p:spPr>
          <a:xfrm flipV="1">
            <a:off x="9310935" y="2671566"/>
            <a:ext cx="1066800" cy="566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3C60E8-F293-A64A-2D5B-0CD7B3C55FA4}"/>
                  </a:ext>
                </a:extLst>
              </p:cNvPr>
              <p:cNvSpPr txBox="1"/>
              <p:nvPr/>
            </p:nvSpPr>
            <p:spPr>
              <a:xfrm>
                <a:off x="8472735" y="190412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CD3C60E8-F293-A64A-2D5B-0CD7B3C55FA4}"/>
                  </a:ext>
                </a:extLst>
              </p:cNvPr>
              <p:cNvSpPr txBox="1">
                <a:spLocks noRot="1" noChangeAspect="1" noMove="1" noResize="1" noEditPoints="1" noAdjustHandles="1" noChangeArrowheads="1" noChangeShapeType="1" noTextEdit="1"/>
              </p:cNvSpPr>
              <p:nvPr/>
            </p:nvSpPr>
            <p:spPr>
              <a:xfrm>
                <a:off x="8472735" y="1904122"/>
                <a:ext cx="4245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4E7ADD7-5757-A09A-1B8C-A74EE27115DB}"/>
                  </a:ext>
                </a:extLst>
              </p:cNvPr>
              <p:cNvSpPr txBox="1"/>
              <p:nvPr/>
            </p:nvSpPr>
            <p:spPr>
              <a:xfrm>
                <a:off x="8472735" y="2464738"/>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74E7ADD7-5757-A09A-1B8C-A74EE27115DB}"/>
                  </a:ext>
                </a:extLst>
              </p:cNvPr>
              <p:cNvSpPr txBox="1">
                <a:spLocks noRot="1" noChangeAspect="1" noMove="1" noResize="1" noEditPoints="1" noAdjustHandles="1" noChangeArrowheads="1" noChangeShapeType="1" noTextEdit="1"/>
              </p:cNvSpPr>
              <p:nvPr/>
            </p:nvSpPr>
            <p:spPr>
              <a:xfrm>
                <a:off x="8472735" y="2464738"/>
                <a:ext cx="4245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10E80B-009B-88D8-E4B6-FE522CD75B00}"/>
                  </a:ext>
                </a:extLst>
              </p:cNvPr>
              <p:cNvSpPr txBox="1"/>
              <p:nvPr/>
            </p:nvSpPr>
            <p:spPr>
              <a:xfrm>
                <a:off x="8472735" y="3036240"/>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oMath>
                  </m:oMathPara>
                </a14:m>
                <a:endParaRPr lang="en-US" dirty="0"/>
              </a:p>
            </p:txBody>
          </p:sp>
        </mc:Choice>
        <mc:Fallback xmlns="">
          <p:sp>
            <p:nvSpPr>
              <p:cNvPr id="15" name="TextBox 14">
                <a:extLst>
                  <a:ext uri="{FF2B5EF4-FFF2-40B4-BE49-F238E27FC236}">
                    <a16:creationId xmlns:a16="http://schemas.microsoft.com/office/drawing/2014/main" id="{4510E80B-009B-88D8-E4B6-FE522CD75B00}"/>
                  </a:ext>
                </a:extLst>
              </p:cNvPr>
              <p:cNvSpPr txBox="1">
                <a:spLocks noRot="1" noChangeAspect="1" noMove="1" noResize="1" noEditPoints="1" noAdjustHandles="1" noChangeArrowheads="1" noChangeShapeType="1" noTextEdit="1"/>
              </p:cNvSpPr>
              <p:nvPr/>
            </p:nvSpPr>
            <p:spPr>
              <a:xfrm>
                <a:off x="8472735" y="3036240"/>
                <a:ext cx="424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A525148-7A3E-A9AF-E206-6A89C65472A5}"/>
                  </a:ext>
                </a:extLst>
              </p:cNvPr>
              <p:cNvSpPr txBox="1"/>
              <p:nvPr/>
            </p:nvSpPr>
            <p:spPr>
              <a:xfrm>
                <a:off x="9512320" y="193523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EA525148-7A3E-A9AF-E206-6A89C65472A5}"/>
                  </a:ext>
                </a:extLst>
              </p:cNvPr>
              <p:cNvSpPr txBox="1">
                <a:spLocks noRot="1" noChangeAspect="1" noMove="1" noResize="1" noEditPoints="1" noAdjustHandles="1" noChangeArrowheads="1" noChangeShapeType="1" noTextEdit="1"/>
              </p:cNvSpPr>
              <p:nvPr/>
            </p:nvSpPr>
            <p:spPr>
              <a:xfrm>
                <a:off x="9512320" y="1935232"/>
                <a:ext cx="424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4EBEE07-51C6-61AC-B660-3DA712F2B7BD}"/>
                  </a:ext>
                </a:extLst>
              </p:cNvPr>
              <p:cNvSpPr txBox="1"/>
              <p:nvPr/>
            </p:nvSpPr>
            <p:spPr>
              <a:xfrm>
                <a:off x="9520484" y="228007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oMath>
                  </m:oMathPara>
                </a14:m>
                <a:endParaRPr lang="en-US" dirty="0"/>
              </a:p>
            </p:txBody>
          </p:sp>
        </mc:Choice>
        <mc:Fallback xmlns="">
          <p:sp>
            <p:nvSpPr>
              <p:cNvPr id="17" name="TextBox 16">
                <a:extLst>
                  <a:ext uri="{FF2B5EF4-FFF2-40B4-BE49-F238E27FC236}">
                    <a16:creationId xmlns:a16="http://schemas.microsoft.com/office/drawing/2014/main" id="{34EBEE07-51C6-61AC-B660-3DA712F2B7BD}"/>
                  </a:ext>
                </a:extLst>
              </p:cNvPr>
              <p:cNvSpPr txBox="1">
                <a:spLocks noRot="1" noChangeAspect="1" noMove="1" noResize="1" noEditPoints="1" noAdjustHandles="1" noChangeArrowheads="1" noChangeShapeType="1" noTextEdit="1"/>
              </p:cNvSpPr>
              <p:nvPr/>
            </p:nvSpPr>
            <p:spPr>
              <a:xfrm>
                <a:off x="9520484" y="2280072"/>
                <a:ext cx="42454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6E12B3-DAD4-3CC7-040B-B19260A76FB4}"/>
                  </a:ext>
                </a:extLst>
              </p:cNvPr>
              <p:cNvSpPr txBox="1"/>
              <p:nvPr/>
            </p:nvSpPr>
            <p:spPr>
              <a:xfrm>
                <a:off x="9512320" y="2606643"/>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9A6E12B3-DAD4-3CC7-040B-B19260A76FB4}"/>
                  </a:ext>
                </a:extLst>
              </p:cNvPr>
              <p:cNvSpPr txBox="1">
                <a:spLocks noRot="1" noChangeAspect="1" noMove="1" noResize="1" noEditPoints="1" noAdjustHandles="1" noChangeArrowheads="1" noChangeShapeType="1" noTextEdit="1"/>
              </p:cNvSpPr>
              <p:nvPr/>
            </p:nvSpPr>
            <p:spPr>
              <a:xfrm>
                <a:off x="9512320" y="2606643"/>
                <a:ext cx="42454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EF1A5B0-A594-1B33-2537-4B703D855690}"/>
                  </a:ext>
                </a:extLst>
              </p:cNvPr>
              <p:cNvSpPr txBox="1"/>
              <p:nvPr/>
            </p:nvSpPr>
            <p:spPr>
              <a:xfrm>
                <a:off x="10929257" y="2486899"/>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𝑦</m:t>
                          </m:r>
                        </m:e>
                      </m:acc>
                    </m:oMath>
                  </m:oMathPara>
                </a14:m>
                <a:endParaRPr lang="en-US" dirty="0"/>
              </a:p>
            </p:txBody>
          </p:sp>
        </mc:Choice>
        <mc:Fallback xmlns="">
          <p:sp>
            <p:nvSpPr>
              <p:cNvPr id="19" name="TextBox 18">
                <a:extLst>
                  <a:ext uri="{FF2B5EF4-FFF2-40B4-BE49-F238E27FC236}">
                    <a16:creationId xmlns:a16="http://schemas.microsoft.com/office/drawing/2014/main" id="{DEF1A5B0-A594-1B33-2537-4B703D855690}"/>
                  </a:ext>
                </a:extLst>
              </p:cNvPr>
              <p:cNvSpPr txBox="1">
                <a:spLocks noRot="1" noChangeAspect="1" noMove="1" noResize="1" noEditPoints="1" noAdjustHandles="1" noChangeArrowheads="1" noChangeShapeType="1" noTextEdit="1"/>
              </p:cNvSpPr>
              <p:nvPr/>
            </p:nvSpPr>
            <p:spPr>
              <a:xfrm>
                <a:off x="10929257" y="2486899"/>
                <a:ext cx="424543" cy="369332"/>
              </a:xfrm>
              <a:prstGeom prst="rect">
                <a:avLst/>
              </a:prstGeom>
              <a:blipFill>
                <a:blip r:embed="rId10"/>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97ADD4-9A62-7F54-7BA9-E0A9EC86BCE0}"/>
                  </a:ext>
                </a:extLst>
              </p:cNvPr>
              <p:cNvSpPr txBox="1"/>
              <p:nvPr/>
            </p:nvSpPr>
            <p:spPr>
              <a:xfrm>
                <a:off x="10367110" y="3408644"/>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𝑏</m:t>
                      </m:r>
                    </m:oMath>
                  </m:oMathPara>
                </a14:m>
                <a:endParaRPr lang="en-US" dirty="0"/>
              </a:p>
            </p:txBody>
          </p:sp>
        </mc:Choice>
        <mc:Fallback xmlns="">
          <p:sp>
            <p:nvSpPr>
              <p:cNvPr id="20" name="TextBox 19">
                <a:extLst>
                  <a:ext uri="{FF2B5EF4-FFF2-40B4-BE49-F238E27FC236}">
                    <a16:creationId xmlns:a16="http://schemas.microsoft.com/office/drawing/2014/main" id="{5997ADD4-9A62-7F54-7BA9-E0A9EC86BCE0}"/>
                  </a:ext>
                </a:extLst>
              </p:cNvPr>
              <p:cNvSpPr txBox="1">
                <a:spLocks noRot="1" noChangeAspect="1" noMove="1" noResize="1" noEditPoints="1" noAdjustHandles="1" noChangeArrowheads="1" noChangeShapeType="1" noTextEdit="1"/>
              </p:cNvSpPr>
              <p:nvPr/>
            </p:nvSpPr>
            <p:spPr>
              <a:xfrm>
                <a:off x="10367110" y="3408644"/>
                <a:ext cx="424543" cy="369332"/>
              </a:xfrm>
              <a:prstGeom prst="rect">
                <a:avLst/>
              </a:prstGeom>
              <a:blipFill>
                <a:blip r:embed="rId11"/>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A2994BA-D9C1-AB35-96DD-5F3F0302823F}"/>
              </a:ext>
            </a:extLst>
          </p:cNvPr>
          <p:cNvCxnSpPr>
            <a:cxnSpLocks/>
            <a:stCxn id="20" idx="0"/>
            <a:endCxn id="9" idx="4"/>
          </p:cNvCxnSpPr>
          <p:nvPr/>
        </p:nvCxnSpPr>
        <p:spPr>
          <a:xfrm flipH="1" flipV="1">
            <a:off x="10579121" y="2872951"/>
            <a:ext cx="261" cy="535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E97AE9-9285-9E76-D01C-F13C3C7CCABA}"/>
              </a:ext>
            </a:extLst>
          </p:cNvPr>
          <p:cNvCxnSpPr>
            <a:cxnSpLocks/>
            <a:stCxn id="9" idx="6"/>
            <a:endCxn id="19" idx="1"/>
          </p:cNvCxnSpPr>
          <p:nvPr/>
        </p:nvCxnSpPr>
        <p:spPr>
          <a:xfrm flipV="1">
            <a:off x="10780506" y="2671565"/>
            <a:ext cx="148751"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D7D9D67-AFA5-6F57-8E94-258A472900F0}"/>
              </a:ext>
            </a:extLst>
          </p:cNvPr>
          <p:cNvSpPr txBox="1"/>
          <p:nvPr/>
        </p:nvSpPr>
        <p:spPr>
          <a:xfrm>
            <a:off x="8442087" y="4452735"/>
            <a:ext cx="2581335" cy="923330"/>
          </a:xfrm>
          <a:prstGeom prst="rect">
            <a:avLst/>
          </a:prstGeom>
          <a:noFill/>
        </p:spPr>
        <p:txBody>
          <a:bodyPr wrap="square" rtlCol="0">
            <a:spAutoFit/>
          </a:bodyPr>
          <a:lstStyle/>
          <a:p>
            <a:r>
              <a:rPr lang="en-US" dirty="0"/>
              <a:t>The loss is small when the prediction is close to the ground truth.</a:t>
            </a:r>
          </a:p>
        </p:txBody>
      </p:sp>
      <p:cxnSp>
        <p:nvCxnSpPr>
          <p:cNvPr id="24" name="Curved Connector 23">
            <a:extLst>
              <a:ext uri="{FF2B5EF4-FFF2-40B4-BE49-F238E27FC236}">
                <a16:creationId xmlns:a16="http://schemas.microsoft.com/office/drawing/2014/main" id="{CD5C21BD-D31A-04AC-1889-A7A1772EB821}"/>
              </a:ext>
            </a:extLst>
          </p:cNvPr>
          <p:cNvCxnSpPr>
            <a:cxnSpLocks/>
            <a:stCxn id="23" idx="1"/>
          </p:cNvCxnSpPr>
          <p:nvPr/>
        </p:nvCxnSpPr>
        <p:spPr>
          <a:xfrm rot="10800000">
            <a:off x="6096005" y="4163438"/>
            <a:ext cx="2346083" cy="75096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345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4F55-E295-3678-30D3-E392B10274B6}"/>
              </a:ext>
            </a:extLst>
          </p:cNvPr>
          <p:cNvSpPr>
            <a:spLocks noGrp="1"/>
          </p:cNvSpPr>
          <p:nvPr>
            <p:ph type="title"/>
          </p:nvPr>
        </p:nvSpPr>
        <p:spPr/>
        <p:txBody>
          <a:bodyPr/>
          <a:lstStyle/>
          <a:p>
            <a:r>
              <a:rPr lang="en-US" dirty="0"/>
              <a:t>Optimizing the loss function: gradient descent</a:t>
            </a:r>
          </a:p>
        </p:txBody>
      </p:sp>
      <p:sp>
        <p:nvSpPr>
          <p:cNvPr id="3" name="Content Placeholder 2">
            <a:extLst>
              <a:ext uri="{FF2B5EF4-FFF2-40B4-BE49-F238E27FC236}">
                <a16:creationId xmlns:a16="http://schemas.microsoft.com/office/drawing/2014/main" id="{B76C9C97-9CD0-66AA-3E6D-C1DDFC0106C8}"/>
              </a:ext>
            </a:extLst>
          </p:cNvPr>
          <p:cNvSpPr>
            <a:spLocks noGrp="1"/>
          </p:cNvSpPr>
          <p:nvPr>
            <p:ph idx="1"/>
          </p:nvPr>
        </p:nvSpPr>
        <p:spPr/>
        <p:txBody>
          <a:bodyPr/>
          <a:lstStyle/>
          <a:p>
            <a:pPr marL="0" indent="0">
              <a:buNone/>
            </a:pPr>
            <a:r>
              <a:rPr lang="en-US" dirty="0"/>
              <a:t>Goal: find the “best” values of the neural network (i.e., model) parameters that minimize the loss function.</a:t>
            </a:r>
          </a:p>
        </p:txBody>
      </p:sp>
      <p:sp>
        <p:nvSpPr>
          <p:cNvPr id="4" name="Footer Placeholder 3">
            <a:extLst>
              <a:ext uri="{FF2B5EF4-FFF2-40B4-BE49-F238E27FC236}">
                <a16:creationId xmlns:a16="http://schemas.microsoft.com/office/drawing/2014/main" id="{B692D26A-42B6-D842-EBDC-1D08662FE588}"/>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B5B617BC-620A-143C-D1C9-33E0C85FB2A5}"/>
              </a:ext>
            </a:extLst>
          </p:cNvPr>
          <p:cNvSpPr>
            <a:spLocks noGrp="1"/>
          </p:cNvSpPr>
          <p:nvPr>
            <p:ph type="sldNum" sz="quarter" idx="12"/>
          </p:nvPr>
        </p:nvSpPr>
        <p:spPr/>
        <p:txBody>
          <a:bodyPr/>
          <a:lstStyle/>
          <a:p>
            <a:fld id="{88CEC222-F6AB-A647-80E8-FAB06E4B4BEB}" type="slidenum">
              <a:rPr lang="en-US" smtClean="0"/>
              <a:t>81</a:t>
            </a:fld>
            <a:endParaRPr lang="en-US" dirty="0"/>
          </a:p>
        </p:txBody>
      </p:sp>
      <p:pic>
        <p:nvPicPr>
          <p:cNvPr id="7" name="Picture 6" descr="A colorful grid with black lines&#10;&#10;Description automatically generated">
            <a:extLst>
              <a:ext uri="{FF2B5EF4-FFF2-40B4-BE49-F238E27FC236}">
                <a16:creationId xmlns:a16="http://schemas.microsoft.com/office/drawing/2014/main" id="{7855B959-1B19-8562-E98E-0705EE901E0B}"/>
              </a:ext>
            </a:extLst>
          </p:cNvPr>
          <p:cNvPicPr>
            <a:picLocks noChangeAspect="1"/>
          </p:cNvPicPr>
          <p:nvPr/>
        </p:nvPicPr>
        <p:blipFill>
          <a:blip r:embed="rId2"/>
          <a:stretch>
            <a:fillRect/>
          </a:stretch>
        </p:blipFill>
        <p:spPr>
          <a:xfrm>
            <a:off x="4191000" y="3073400"/>
            <a:ext cx="3810000" cy="2540000"/>
          </a:xfrm>
          <a:prstGeom prst="rect">
            <a:avLst/>
          </a:prstGeom>
        </p:spPr>
      </p:pic>
      <p:cxnSp>
        <p:nvCxnSpPr>
          <p:cNvPr id="9" name="Straight Arrow Connector 8">
            <a:extLst>
              <a:ext uri="{FF2B5EF4-FFF2-40B4-BE49-F238E27FC236}">
                <a16:creationId xmlns:a16="http://schemas.microsoft.com/office/drawing/2014/main" id="{C8828EC7-04D4-E443-A809-60A6A3C9F015}"/>
              </a:ext>
            </a:extLst>
          </p:cNvPr>
          <p:cNvCxnSpPr/>
          <p:nvPr/>
        </p:nvCxnSpPr>
        <p:spPr>
          <a:xfrm>
            <a:off x="3813243" y="5613400"/>
            <a:ext cx="807395" cy="339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1D5193-25E9-C340-3A71-563F06595D2B}"/>
              </a:ext>
            </a:extLst>
          </p:cNvPr>
          <p:cNvCxnSpPr>
            <a:cxnSpLocks/>
          </p:cNvCxnSpPr>
          <p:nvPr/>
        </p:nvCxnSpPr>
        <p:spPr>
          <a:xfrm flipV="1">
            <a:off x="3813243" y="5262664"/>
            <a:ext cx="807395" cy="350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38FFA2-E748-5909-649B-4F0F767BFBD5}"/>
              </a:ext>
            </a:extLst>
          </p:cNvPr>
          <p:cNvCxnSpPr>
            <a:cxnSpLocks/>
          </p:cNvCxnSpPr>
          <p:nvPr/>
        </p:nvCxnSpPr>
        <p:spPr>
          <a:xfrm flipV="1">
            <a:off x="3813243" y="4182894"/>
            <a:ext cx="0" cy="14305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F19E473-3D40-72D9-DB81-207A33C62625}"/>
                  </a:ext>
                </a:extLst>
              </p:cNvPr>
              <p:cNvSpPr txBox="1"/>
              <p:nvPr/>
            </p:nvSpPr>
            <p:spPr>
              <a:xfrm>
                <a:off x="3380362" y="4250100"/>
                <a:ext cx="4328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𝐿</m:t>
                      </m:r>
                    </m:oMath>
                  </m:oMathPara>
                </a14:m>
                <a:endParaRPr lang="en-US" dirty="0"/>
              </a:p>
            </p:txBody>
          </p:sp>
        </mc:Choice>
        <mc:Fallback xmlns="">
          <p:sp>
            <p:nvSpPr>
              <p:cNvPr id="17" name="TextBox 16">
                <a:extLst>
                  <a:ext uri="{FF2B5EF4-FFF2-40B4-BE49-F238E27FC236}">
                    <a16:creationId xmlns:a16="http://schemas.microsoft.com/office/drawing/2014/main" id="{CF19E473-3D40-72D9-DB81-207A33C62625}"/>
                  </a:ext>
                </a:extLst>
              </p:cNvPr>
              <p:cNvSpPr txBox="1">
                <a:spLocks noRot="1" noChangeAspect="1" noMove="1" noResize="1" noEditPoints="1" noAdjustHandles="1" noChangeArrowheads="1" noChangeShapeType="1" noTextEdit="1"/>
              </p:cNvSpPr>
              <p:nvPr/>
            </p:nvSpPr>
            <p:spPr>
              <a:xfrm>
                <a:off x="3380362" y="4250100"/>
                <a:ext cx="43288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5C1972-DDB4-DBB5-9342-5751F3E398D1}"/>
                  </a:ext>
                </a:extLst>
              </p:cNvPr>
              <p:cNvSpPr txBox="1"/>
              <p:nvPr/>
            </p:nvSpPr>
            <p:spPr>
              <a:xfrm>
                <a:off x="3921057" y="5748337"/>
                <a:ext cx="5398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C95C1972-DDB4-DBB5-9342-5751F3E398D1}"/>
                  </a:ext>
                </a:extLst>
              </p:cNvPr>
              <p:cNvSpPr txBox="1">
                <a:spLocks noRot="1" noChangeAspect="1" noMove="1" noResize="1" noEditPoints="1" noAdjustHandles="1" noChangeArrowheads="1" noChangeShapeType="1" noTextEdit="1"/>
              </p:cNvSpPr>
              <p:nvPr/>
            </p:nvSpPr>
            <p:spPr>
              <a:xfrm>
                <a:off x="3921057" y="5748337"/>
                <a:ext cx="53988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C735A14-746F-7328-2E92-764A05282E87}"/>
                  </a:ext>
                </a:extLst>
              </p:cNvPr>
              <p:cNvSpPr txBox="1"/>
              <p:nvPr/>
            </p:nvSpPr>
            <p:spPr>
              <a:xfrm>
                <a:off x="3896738" y="4969709"/>
                <a:ext cx="5496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3C735A14-746F-7328-2E92-764A05282E87}"/>
                  </a:ext>
                </a:extLst>
              </p:cNvPr>
              <p:cNvSpPr txBox="1">
                <a:spLocks noRot="1" noChangeAspect="1" noMove="1" noResize="1" noEditPoints="1" noAdjustHandles="1" noChangeArrowheads="1" noChangeShapeType="1" noTextEdit="1"/>
              </p:cNvSpPr>
              <p:nvPr/>
            </p:nvSpPr>
            <p:spPr>
              <a:xfrm>
                <a:off x="3896738" y="4969709"/>
                <a:ext cx="54961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00575C-82CF-6793-ED61-B7298BC89EE5}"/>
                  </a:ext>
                </a:extLst>
              </p:cNvPr>
              <p:cNvSpPr txBox="1"/>
              <p:nvPr/>
            </p:nvSpPr>
            <p:spPr>
              <a:xfrm>
                <a:off x="1724093" y="6171684"/>
                <a:ext cx="1829160" cy="369332"/>
              </a:xfrm>
              <a:prstGeom prst="rect">
                <a:avLst/>
              </a:prstGeom>
              <a:noFill/>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𝑤</m:t>
                        </m:r>
                      </m:e>
                      <m:sub>
                        <m:r>
                          <a:rPr lang="de-DE" b="0" i="1" smtClean="0">
                            <a:latin typeface="Cambria Math" panose="02040503050406030204" pitchFamily="18" charset="0"/>
                          </a:rPr>
                          <m:t>3</m:t>
                        </m:r>
                      </m:sub>
                    </m:sSub>
                  </m:oMath>
                </a14:m>
                <a:r>
                  <a:rPr lang="en-US" dirty="0"/>
                  <a:t> omitted here</a:t>
                </a:r>
              </a:p>
            </p:txBody>
          </p:sp>
        </mc:Choice>
        <mc:Fallback xmlns="">
          <p:sp>
            <p:nvSpPr>
              <p:cNvPr id="22" name="TextBox 21">
                <a:extLst>
                  <a:ext uri="{FF2B5EF4-FFF2-40B4-BE49-F238E27FC236}">
                    <a16:creationId xmlns:a16="http://schemas.microsoft.com/office/drawing/2014/main" id="{2200575C-82CF-6793-ED61-B7298BC89EE5}"/>
                  </a:ext>
                </a:extLst>
              </p:cNvPr>
              <p:cNvSpPr txBox="1">
                <a:spLocks noRot="1" noChangeAspect="1" noMove="1" noResize="1" noEditPoints="1" noAdjustHandles="1" noChangeArrowheads="1" noChangeShapeType="1" noTextEdit="1"/>
              </p:cNvSpPr>
              <p:nvPr/>
            </p:nvSpPr>
            <p:spPr>
              <a:xfrm>
                <a:off x="1724093" y="6171684"/>
                <a:ext cx="1829160" cy="369332"/>
              </a:xfrm>
              <a:prstGeom prst="rect">
                <a:avLst/>
              </a:prstGeom>
              <a:blipFill>
                <a:blip r:embed="rId6"/>
                <a:stretch>
                  <a:fillRect t="-6452" b="-22581"/>
                </a:stretch>
              </a:blipFill>
            </p:spPr>
            <p:txBody>
              <a:bodyPr/>
              <a:lstStyle/>
              <a:p>
                <a:r>
                  <a:rPr lang="en-US">
                    <a:noFill/>
                  </a:rPr>
                  <a:t> </a:t>
                </a:r>
              </a:p>
            </p:txBody>
          </p:sp>
        </mc:Fallback>
      </mc:AlternateContent>
      <p:cxnSp>
        <p:nvCxnSpPr>
          <p:cNvPr id="23" name="Curved Connector 22">
            <a:extLst>
              <a:ext uri="{FF2B5EF4-FFF2-40B4-BE49-F238E27FC236}">
                <a16:creationId xmlns:a16="http://schemas.microsoft.com/office/drawing/2014/main" id="{662635FB-9DC0-29E2-5F63-7D32EF4878CB}"/>
              </a:ext>
            </a:extLst>
          </p:cNvPr>
          <p:cNvCxnSpPr>
            <a:cxnSpLocks/>
            <a:stCxn id="22" idx="3"/>
            <a:endCxn id="19" idx="2"/>
          </p:cNvCxnSpPr>
          <p:nvPr/>
        </p:nvCxnSpPr>
        <p:spPr>
          <a:xfrm flipV="1">
            <a:off x="3553253" y="6117669"/>
            <a:ext cx="637747" cy="238681"/>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6D9C510-9F9B-029A-2671-B3D729EF42E3}"/>
              </a:ext>
            </a:extLst>
          </p:cNvPr>
          <p:cNvSpPr txBox="1"/>
          <p:nvPr/>
        </p:nvSpPr>
        <p:spPr>
          <a:xfrm>
            <a:off x="686993" y="2982302"/>
            <a:ext cx="2666605" cy="1200329"/>
          </a:xfrm>
          <a:prstGeom prst="rect">
            <a:avLst/>
          </a:prstGeom>
          <a:noFill/>
        </p:spPr>
        <p:txBody>
          <a:bodyPr wrap="square" rtlCol="0">
            <a:spAutoFit/>
          </a:bodyPr>
          <a:lstStyle/>
          <a:p>
            <a:r>
              <a:rPr lang="en-US" dirty="0"/>
              <a:t>“Loss landscape”: the value of the loss function at every values of the model parameters</a:t>
            </a:r>
          </a:p>
        </p:txBody>
      </p:sp>
      <p:cxnSp>
        <p:nvCxnSpPr>
          <p:cNvPr id="30" name="Curved Connector 29">
            <a:extLst>
              <a:ext uri="{FF2B5EF4-FFF2-40B4-BE49-F238E27FC236}">
                <a16:creationId xmlns:a16="http://schemas.microsoft.com/office/drawing/2014/main" id="{99F93D33-957E-9FF3-15CF-6C4A1BFE74EA}"/>
              </a:ext>
            </a:extLst>
          </p:cNvPr>
          <p:cNvCxnSpPr>
            <a:cxnSpLocks/>
            <a:stCxn id="29" idx="3"/>
          </p:cNvCxnSpPr>
          <p:nvPr/>
        </p:nvCxnSpPr>
        <p:spPr>
          <a:xfrm>
            <a:off x="3353598" y="3582467"/>
            <a:ext cx="1772879" cy="50329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DF5D6E9-B190-B1D0-9263-CB6B7F5F2C73}"/>
              </a:ext>
            </a:extLst>
          </p:cNvPr>
          <p:cNvSpPr txBox="1"/>
          <p:nvPr/>
        </p:nvSpPr>
        <p:spPr>
          <a:xfrm>
            <a:off x="8479277" y="2705303"/>
            <a:ext cx="2666605" cy="1754326"/>
          </a:xfrm>
          <a:prstGeom prst="rect">
            <a:avLst/>
          </a:prstGeom>
          <a:noFill/>
        </p:spPr>
        <p:txBody>
          <a:bodyPr wrap="square" rtlCol="0">
            <a:spAutoFit/>
          </a:bodyPr>
          <a:lstStyle/>
          <a:p>
            <a:r>
              <a:rPr lang="en-US" dirty="0"/>
              <a:t>Main idea: to iteratively update the model parameters, take steps in the local direction of steepest (negative) slope, i.e., the negative gradient</a:t>
            </a:r>
          </a:p>
        </p:txBody>
      </p:sp>
      <p:cxnSp>
        <p:nvCxnSpPr>
          <p:cNvPr id="35" name="Curved Connector 34">
            <a:extLst>
              <a:ext uri="{FF2B5EF4-FFF2-40B4-BE49-F238E27FC236}">
                <a16:creationId xmlns:a16="http://schemas.microsoft.com/office/drawing/2014/main" id="{DC856956-AEBE-AE5E-7F25-432136369712}"/>
              </a:ext>
            </a:extLst>
          </p:cNvPr>
          <p:cNvCxnSpPr>
            <a:cxnSpLocks/>
            <a:stCxn id="34" idx="1"/>
          </p:cNvCxnSpPr>
          <p:nvPr/>
        </p:nvCxnSpPr>
        <p:spPr>
          <a:xfrm rot="10800000" flipV="1">
            <a:off x="6614809" y="3582465"/>
            <a:ext cx="1864468" cy="278807"/>
          </a:xfrm>
          <a:prstGeom prst="curvedConnector3">
            <a:avLst>
              <a:gd name="adj1" fmla="val 7243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377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5A29-093B-DD63-ADFE-127D1F417C22}"/>
              </a:ext>
            </a:extLst>
          </p:cNvPr>
          <p:cNvSpPr>
            <a:spLocks noGrp="1"/>
          </p:cNvSpPr>
          <p:nvPr>
            <p:ph type="title"/>
          </p:nvPr>
        </p:nvSpPr>
        <p:spPr/>
        <p:txBody>
          <a:bodyPr/>
          <a:lstStyle/>
          <a:p>
            <a:r>
              <a:rPr lang="en-US" dirty="0"/>
              <a:t>Review: derivatives and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5178-AC61-FDD3-10D9-0D43F8908B6C}"/>
                  </a:ext>
                </a:extLst>
              </p:cNvPr>
              <p:cNvSpPr>
                <a:spLocks noGrp="1"/>
              </p:cNvSpPr>
              <p:nvPr>
                <p:ph idx="1"/>
              </p:nvPr>
            </p:nvSpPr>
            <p:spPr/>
            <p:txBody>
              <a:bodyPr/>
              <a:lstStyle/>
              <a:p>
                <a:pPr marL="0" indent="0">
                  <a:buNone/>
                </a:pPr>
                <a:r>
                  <a:rPr lang="en-US" dirty="0"/>
                  <a:t>The </a:t>
                </a:r>
                <a:r>
                  <a:rPr lang="en-US" b="1" dirty="0"/>
                  <a:t>derivative</a:t>
                </a:r>
                <a:r>
                  <a:rPr lang="en-US" dirty="0"/>
                  <a:t> of a function is a measure of local slope.</a:t>
                </a:r>
              </a:p>
              <a:p>
                <a:pPr marL="0" indent="0">
                  <a:buNone/>
                </a:pPr>
                <a:r>
                  <a:rPr lang="en-US" dirty="0"/>
                  <a:t>Example: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2</m:t>
                        </m:r>
                      </m:sup>
                    </m:sSup>
                    <m:r>
                      <a:rPr lang="de-DE" b="0" i="1" smtClean="0">
                        <a:latin typeface="Cambria Math" panose="02040503050406030204" pitchFamily="18" charset="0"/>
                      </a:rPr>
                      <m:t>        </m:t>
                    </m:r>
                    <m:f>
                      <m:fPr>
                        <m:ctrlPr>
                          <a:rPr lang="de-DE" b="0" i="1" smtClean="0">
                            <a:latin typeface="Cambria Math" panose="02040503050406030204" pitchFamily="18" charset="0"/>
                          </a:rPr>
                        </m:ctrlPr>
                      </m:fPr>
                      <m:num>
                        <m:r>
                          <a:rPr lang="de-DE" b="0" i="1" smtClean="0">
                            <a:latin typeface="Cambria Math" panose="02040503050406030204" pitchFamily="18" charset="0"/>
                          </a:rPr>
                          <m:t>𝜕</m:t>
                        </m:r>
                        <m:r>
                          <a:rPr lang="de-DE" b="0" i="1" smtClean="0">
                            <a:latin typeface="Cambria Math" panose="02040503050406030204" pitchFamily="18" charset="0"/>
                          </a:rPr>
                          <m:t>𝑓</m:t>
                        </m:r>
                      </m:num>
                      <m:den>
                        <m:r>
                          <a:rPr lang="de-DE" b="0" i="1" smtClean="0">
                            <a:latin typeface="Cambria Math" panose="02040503050406030204" pitchFamily="18" charset="0"/>
                          </a:rPr>
                          <m:t>𝜕</m:t>
                        </m:r>
                        <m:r>
                          <a:rPr lang="de-DE" b="0" i="1" smtClean="0">
                            <a:latin typeface="Cambria Math" panose="02040503050406030204" pitchFamily="18" charset="0"/>
                          </a:rPr>
                          <m:t>𝑥</m:t>
                        </m:r>
                      </m:den>
                    </m:f>
                    <m:r>
                      <a:rPr lang="de-DE" b="0" i="1" smtClean="0">
                        <a:latin typeface="Cambria Math" panose="02040503050406030204" pitchFamily="18" charset="0"/>
                      </a:rPr>
                      <m:t>=2</m:t>
                    </m:r>
                    <m:r>
                      <a:rPr lang="de-DE" b="0" i="1" smtClean="0">
                        <a:latin typeface="Cambria Math" panose="02040503050406030204" pitchFamily="18" charset="0"/>
                      </a:rPr>
                      <m:t>𝑥</m:t>
                    </m:r>
                  </m:oMath>
                </a14:m>
                <a:endParaRPr lang="en-US" dirty="0"/>
              </a:p>
              <a:p>
                <a:pPr marL="0" indent="0">
                  <a:buNone/>
                </a:pPr>
                <a:endParaRPr lang="en-US" dirty="0"/>
              </a:p>
              <a:p>
                <a:pPr marL="0" indent="0">
                  <a:buNone/>
                </a:pPr>
                <a:r>
                  <a:rPr lang="en-US" dirty="0"/>
                  <a:t>The </a:t>
                </a:r>
                <a:r>
                  <a:rPr lang="en-US" b="1" dirty="0"/>
                  <a:t>gradient</a:t>
                </a:r>
                <a:r>
                  <a:rPr lang="en-US" dirty="0"/>
                  <a:t> of a function of multiple variables is the vector of partial derivatives of the function w.r.t. each variable.</a:t>
                </a:r>
              </a:p>
              <a:p>
                <a:pPr marL="0" indent="0">
                  <a:buNone/>
                </a:pPr>
                <a:r>
                  <a:rPr lang="en-US" dirty="0"/>
                  <a:t>Example: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e>
                    </m:d>
                    <m:r>
                      <a:rPr lang="de-DE" b="0" i="1" smtClean="0">
                        <a:latin typeface="Cambria Math" panose="02040503050406030204" pitchFamily="18" charset="0"/>
                      </a:rPr>
                      <m:t>=3</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1</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2</m:t>
                        </m:r>
                      </m:sub>
                      <m:sup>
                        <m:r>
                          <a:rPr lang="de-DE" b="0" i="1" smtClean="0">
                            <a:latin typeface="Cambria Math" panose="02040503050406030204" pitchFamily="18" charset="0"/>
                          </a:rPr>
                          <m:t>2</m:t>
                        </m:r>
                      </m:sup>
                    </m:sSubSup>
                    <m:r>
                      <a:rPr lang="de-DE" b="0" i="1" smtClean="0">
                        <a:latin typeface="Cambria Math" panose="02040503050406030204" pitchFamily="18" charset="0"/>
                      </a:rPr>
                      <m:t>         </m:t>
                    </m:r>
                    <m:r>
                      <m:rPr>
                        <m:sty m:val="p"/>
                      </m:rP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𝑓</m:t>
                    </m:r>
                    <m:r>
                      <a:rPr lang="de-DE" b="0" i="1" smtClean="0">
                        <a:latin typeface="Cambria Math" panose="02040503050406030204" pitchFamily="18" charset="0"/>
                        <a:ea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f>
                                <m:fPr>
                                  <m:ctrlPr>
                                    <a:rPr lang="de-DE" b="0" i="1" smtClean="0">
                                      <a:latin typeface="Cambria Math" panose="02040503050406030204" pitchFamily="18" charset="0"/>
                                    </a:rPr>
                                  </m:ctrlPr>
                                </m:fPr>
                                <m:num>
                                  <m:r>
                                    <m:rPr>
                                      <m:brk m:alnAt="7"/>
                                    </m:rPr>
                                    <a:rPr lang="de-DE" b="0" i="1" smtClean="0">
                                      <a:latin typeface="Cambria Math" panose="02040503050406030204" pitchFamily="18" charset="0"/>
                                    </a:rPr>
                                    <m:t>𝜕</m:t>
                                  </m:r>
                                  <m:r>
                                    <a:rPr lang="de-DE" b="0" i="1" smtClean="0">
                                      <a:latin typeface="Cambria Math" panose="02040503050406030204" pitchFamily="18" charset="0"/>
                                    </a:rPr>
                                    <m:t>𝑓</m:t>
                                  </m:r>
                                </m:num>
                                <m:den>
                                  <m:r>
                                    <m:rPr>
                                      <m:brk m:alnAt="7"/>
                                    </m:rP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brk m:alnAt="7"/>
                                        </m:rPr>
                                        <a:rPr lang="de-DE" b="0" i="1" smtClean="0">
                                          <a:latin typeface="Cambria Math" panose="02040503050406030204" pitchFamily="18" charset="0"/>
                                        </a:rPr>
                                        <m:t>𝑥</m:t>
                                      </m:r>
                                    </m:e>
                                    <m:sub>
                                      <m:r>
                                        <m:rPr>
                                          <m:brk m:alnAt="7"/>
                                        </m:rPr>
                                        <a:rPr lang="de-DE" b="0" i="1" smtClean="0">
                                          <a:latin typeface="Cambria Math" panose="02040503050406030204" pitchFamily="18" charset="0"/>
                                        </a:rPr>
                                        <m:t>1</m:t>
                                      </m:r>
                                    </m:sub>
                                  </m:sSub>
                                </m:den>
                              </m:f>
                            </m:e>
                          </m:mr>
                          <m:mr>
                            <m:e>
                              <m:f>
                                <m:fPr>
                                  <m:ctrlPr>
                                    <a:rPr lang="de-DE" i="1">
                                      <a:latin typeface="Cambria Math" panose="02040503050406030204" pitchFamily="18" charset="0"/>
                                    </a:rPr>
                                  </m:ctrlPr>
                                </m:fPr>
                                <m:num>
                                  <m:r>
                                    <m:rPr>
                                      <m:brk m:alnAt="7"/>
                                    </m:rPr>
                                    <a:rPr lang="de-DE" i="1">
                                      <a:latin typeface="Cambria Math" panose="02040503050406030204" pitchFamily="18" charset="0"/>
                                    </a:rPr>
                                    <m:t>𝜕</m:t>
                                  </m:r>
                                  <m:r>
                                    <a:rPr lang="de-DE" i="1">
                                      <a:latin typeface="Cambria Math" panose="02040503050406030204" pitchFamily="18" charset="0"/>
                                    </a:rPr>
                                    <m:t>𝑓</m:t>
                                  </m:r>
                                </m:num>
                                <m:den>
                                  <m:r>
                                    <m:rPr>
                                      <m:brk m:alnAt="7"/>
                                    </m:rPr>
                                    <a:rPr lang="de-DE" i="1">
                                      <a:latin typeface="Cambria Math" panose="02040503050406030204" pitchFamily="18" charset="0"/>
                                    </a:rPr>
                                    <m:t>𝜕</m:t>
                                  </m:r>
                                  <m:sSub>
                                    <m:sSubPr>
                                      <m:ctrlPr>
                                        <a:rPr lang="de-DE" i="1">
                                          <a:latin typeface="Cambria Math" panose="02040503050406030204" pitchFamily="18" charset="0"/>
                                        </a:rPr>
                                      </m:ctrlPr>
                                    </m:sSubPr>
                                    <m:e>
                                      <m:r>
                                        <m:rPr>
                                          <m:brk m:alnAt="7"/>
                                        </m:rPr>
                                        <a:rPr lang="de-DE" i="1">
                                          <a:latin typeface="Cambria Math" panose="02040503050406030204" pitchFamily="18" charset="0"/>
                                        </a:rPr>
                                        <m:t>𝑥</m:t>
                                      </m:r>
                                    </m:e>
                                    <m:sub>
                                      <m:r>
                                        <a:rPr lang="de-DE" b="0" i="1" smtClean="0">
                                          <a:latin typeface="Cambria Math" panose="02040503050406030204" pitchFamily="18" charset="0"/>
                                        </a:rPr>
                                        <m:t>2</m:t>
                                      </m:r>
                                    </m:sub>
                                  </m:sSub>
                                </m:den>
                              </m:f>
                            </m:e>
                          </m:mr>
                        </m:m>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m>
                              <m:mPr>
                                <m:mcs>
                                  <m:mc>
                                    <m:mcPr>
                                      <m:count m:val="2"/>
                                      <m:mcJc m:val="center"/>
                                    </m:mcPr>
                                  </m:mc>
                                </m:mcs>
                                <m:ctrlPr>
                                  <a:rPr lang="de-DE" b="0" i="1" smtClean="0">
                                    <a:latin typeface="Cambria Math" panose="02040503050406030204" pitchFamily="18" charset="0"/>
                                  </a:rPr>
                                </m:ctrlPr>
                              </m:mPr>
                              <m:mr>
                                <m:e>
                                  <m:r>
                                    <a:rPr lang="de-DE" i="1">
                                      <a:latin typeface="Cambria Math" panose="02040503050406030204" pitchFamily="18" charset="0"/>
                                    </a:rPr>
                                    <m:t>6</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1</m:t>
                                      </m:r>
                                    </m:sub>
                                  </m:sSub>
                                </m:e>
                                <m:e>
                                  <m:r>
                                    <a:rPr lang="de-DE" b="0" i="1" smtClean="0">
                                      <a:latin typeface="Cambria Math" panose="02040503050406030204" pitchFamily="18" charset="0"/>
                                    </a:rPr>
                                    <m:t>2</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e>
                              </m:mr>
                            </m:m>
                          </m:e>
                        </m:d>
                      </m:e>
                      <m:sup>
                        <m:r>
                          <a:rPr lang="de-DE" b="0" i="1" smtClean="0">
                            <a:latin typeface="Cambria Math" panose="02040503050406030204" pitchFamily="18" charset="0"/>
                          </a:rPr>
                          <m:t>𝑇</m:t>
                        </m:r>
                      </m:sup>
                    </m:sSup>
                  </m:oMath>
                </a14:m>
                <a:endParaRPr lang="en-US" dirty="0"/>
              </a:p>
            </p:txBody>
          </p:sp>
        </mc:Choice>
        <mc:Fallback xmlns="">
          <p:sp>
            <p:nvSpPr>
              <p:cNvPr id="3" name="Content Placeholder 2">
                <a:extLst>
                  <a:ext uri="{FF2B5EF4-FFF2-40B4-BE49-F238E27FC236}">
                    <a16:creationId xmlns:a16="http://schemas.microsoft.com/office/drawing/2014/main" id="{74285178-AC61-FDD3-10D9-0D43F8908B6C}"/>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C68C615-4915-7005-1D27-5A9D6108034D}"/>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B1F1A281-E7CA-3069-605B-B9A0CBB53DE1}"/>
              </a:ext>
            </a:extLst>
          </p:cNvPr>
          <p:cNvSpPr>
            <a:spLocks noGrp="1"/>
          </p:cNvSpPr>
          <p:nvPr>
            <p:ph type="sldNum" sz="quarter" idx="12"/>
          </p:nvPr>
        </p:nvSpPr>
        <p:spPr/>
        <p:txBody>
          <a:bodyPr/>
          <a:lstStyle/>
          <a:p>
            <a:fld id="{88CEC222-F6AB-A647-80E8-FAB06E4B4BEB}" type="slidenum">
              <a:rPr lang="en-US" smtClean="0"/>
              <a:t>82</a:t>
            </a:fld>
            <a:endParaRPr lang="en-US" dirty="0"/>
          </a:p>
        </p:txBody>
      </p:sp>
    </p:spTree>
    <p:extLst>
      <p:ext uri="{BB962C8B-B14F-4D97-AF65-F5344CB8AC3E}">
        <p14:creationId xmlns:p14="http://schemas.microsoft.com/office/powerpoint/2010/main" val="1576854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5A29-093B-DD63-ADFE-127D1F417C22}"/>
              </a:ext>
            </a:extLst>
          </p:cNvPr>
          <p:cNvSpPr>
            <a:spLocks noGrp="1"/>
          </p:cNvSpPr>
          <p:nvPr>
            <p:ph type="title"/>
          </p:nvPr>
        </p:nvSpPr>
        <p:spPr/>
        <p:txBody>
          <a:bodyPr/>
          <a:lstStyle/>
          <a:p>
            <a:r>
              <a:rPr lang="en-US" dirty="0"/>
              <a:t>Review: derivatives and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5178-AC61-FDD3-10D9-0D43F8908B6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e>
                      </m:d>
                      <m:r>
                        <a:rPr lang="de-DE" b="0" i="1" smtClean="0">
                          <a:latin typeface="Cambria Math" panose="02040503050406030204" pitchFamily="18" charset="0"/>
                        </a:rPr>
                        <m:t>=3</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1</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2</m:t>
                          </m:r>
                        </m:sub>
                        <m:sup>
                          <m:r>
                            <a:rPr lang="de-DE" b="0" i="1" smtClean="0">
                              <a:latin typeface="Cambria Math" panose="02040503050406030204" pitchFamily="18" charset="0"/>
                            </a:rPr>
                            <m:t>2</m:t>
                          </m:r>
                        </m:sup>
                      </m:sSubSup>
                      <m:r>
                        <a:rPr lang="de-DE" b="0" i="1" smtClean="0">
                          <a:latin typeface="Cambria Math" panose="02040503050406030204" pitchFamily="18" charset="0"/>
                        </a:rPr>
                        <m:t>         </m:t>
                      </m:r>
                      <m:r>
                        <m:rPr>
                          <m:sty m:val="p"/>
                        </m:rP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𝑓</m:t>
                      </m:r>
                      <m:r>
                        <a:rPr lang="de-DE" b="0" i="1" smtClean="0">
                          <a:latin typeface="Cambria Math" panose="02040503050406030204" pitchFamily="18" charset="0"/>
                          <a:ea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f>
                                  <m:fPr>
                                    <m:ctrlPr>
                                      <a:rPr lang="de-DE" b="0" i="1" smtClean="0">
                                        <a:latin typeface="Cambria Math" panose="02040503050406030204" pitchFamily="18" charset="0"/>
                                      </a:rPr>
                                    </m:ctrlPr>
                                  </m:fPr>
                                  <m:num>
                                    <m:r>
                                      <m:rPr>
                                        <m:brk m:alnAt="7"/>
                                      </m:rPr>
                                      <a:rPr lang="de-DE" b="0" i="1" smtClean="0">
                                        <a:latin typeface="Cambria Math" panose="02040503050406030204" pitchFamily="18" charset="0"/>
                                      </a:rPr>
                                      <m:t>𝜕</m:t>
                                    </m:r>
                                    <m:r>
                                      <a:rPr lang="de-DE" b="0" i="1" smtClean="0">
                                        <a:latin typeface="Cambria Math" panose="02040503050406030204" pitchFamily="18" charset="0"/>
                                      </a:rPr>
                                      <m:t>𝑓</m:t>
                                    </m:r>
                                  </m:num>
                                  <m:den>
                                    <m:r>
                                      <m:rPr>
                                        <m:brk m:alnAt="7"/>
                                      </m:rP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brk m:alnAt="7"/>
                                          </m:rPr>
                                          <a:rPr lang="de-DE" b="0" i="1" smtClean="0">
                                            <a:latin typeface="Cambria Math" panose="02040503050406030204" pitchFamily="18" charset="0"/>
                                          </a:rPr>
                                          <m:t>𝑥</m:t>
                                        </m:r>
                                      </m:e>
                                      <m:sub>
                                        <m:r>
                                          <m:rPr>
                                            <m:brk m:alnAt="7"/>
                                          </m:rPr>
                                          <a:rPr lang="de-DE" b="0" i="1" smtClean="0">
                                            <a:latin typeface="Cambria Math" panose="02040503050406030204" pitchFamily="18" charset="0"/>
                                          </a:rPr>
                                          <m:t>1</m:t>
                                        </m:r>
                                      </m:sub>
                                    </m:sSub>
                                  </m:den>
                                </m:f>
                              </m:e>
                            </m:mr>
                            <m:mr>
                              <m:e>
                                <m:f>
                                  <m:fPr>
                                    <m:ctrlPr>
                                      <a:rPr lang="de-DE" i="1">
                                        <a:latin typeface="Cambria Math" panose="02040503050406030204" pitchFamily="18" charset="0"/>
                                      </a:rPr>
                                    </m:ctrlPr>
                                  </m:fPr>
                                  <m:num>
                                    <m:r>
                                      <m:rPr>
                                        <m:brk m:alnAt="7"/>
                                      </m:rPr>
                                      <a:rPr lang="de-DE" i="1">
                                        <a:latin typeface="Cambria Math" panose="02040503050406030204" pitchFamily="18" charset="0"/>
                                      </a:rPr>
                                      <m:t>𝜕</m:t>
                                    </m:r>
                                    <m:r>
                                      <a:rPr lang="de-DE" i="1">
                                        <a:latin typeface="Cambria Math" panose="02040503050406030204" pitchFamily="18" charset="0"/>
                                      </a:rPr>
                                      <m:t>𝑓</m:t>
                                    </m:r>
                                  </m:num>
                                  <m:den>
                                    <m:r>
                                      <m:rPr>
                                        <m:brk m:alnAt="7"/>
                                      </m:rPr>
                                      <a:rPr lang="de-DE" i="1">
                                        <a:latin typeface="Cambria Math" panose="02040503050406030204" pitchFamily="18" charset="0"/>
                                      </a:rPr>
                                      <m:t>𝜕</m:t>
                                    </m:r>
                                    <m:sSub>
                                      <m:sSubPr>
                                        <m:ctrlPr>
                                          <a:rPr lang="de-DE" i="1">
                                            <a:latin typeface="Cambria Math" panose="02040503050406030204" pitchFamily="18" charset="0"/>
                                          </a:rPr>
                                        </m:ctrlPr>
                                      </m:sSubPr>
                                      <m:e>
                                        <m:r>
                                          <m:rPr>
                                            <m:brk m:alnAt="7"/>
                                          </m:rPr>
                                          <a:rPr lang="de-DE" i="1">
                                            <a:latin typeface="Cambria Math" panose="02040503050406030204" pitchFamily="18" charset="0"/>
                                          </a:rPr>
                                          <m:t>𝑥</m:t>
                                        </m:r>
                                      </m:e>
                                      <m:sub>
                                        <m:r>
                                          <a:rPr lang="de-DE" b="0" i="1" smtClean="0">
                                            <a:latin typeface="Cambria Math" panose="02040503050406030204" pitchFamily="18" charset="0"/>
                                          </a:rPr>
                                          <m:t>2</m:t>
                                        </m:r>
                                      </m:sub>
                                    </m:sSub>
                                  </m:den>
                                </m:f>
                              </m:e>
                            </m:mr>
                          </m:m>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m>
                                <m:mPr>
                                  <m:mcs>
                                    <m:mc>
                                      <m:mcPr>
                                        <m:count m:val="2"/>
                                        <m:mcJc m:val="center"/>
                                      </m:mcPr>
                                    </m:mc>
                                  </m:mcs>
                                  <m:ctrlPr>
                                    <a:rPr lang="de-DE" b="0" i="1" smtClean="0">
                                      <a:latin typeface="Cambria Math" panose="02040503050406030204" pitchFamily="18" charset="0"/>
                                    </a:rPr>
                                  </m:ctrlPr>
                                </m:mPr>
                                <m:mr>
                                  <m:e>
                                    <m:r>
                                      <a:rPr lang="de-DE" i="1">
                                        <a:latin typeface="Cambria Math" panose="02040503050406030204" pitchFamily="18" charset="0"/>
                                      </a:rPr>
                                      <m:t>6</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1</m:t>
                                        </m:r>
                                      </m:sub>
                                    </m:sSub>
                                  </m:e>
                                  <m:e>
                                    <m:r>
                                      <a:rPr lang="de-DE" b="0" i="1" smtClean="0">
                                        <a:latin typeface="Cambria Math" panose="02040503050406030204" pitchFamily="18" charset="0"/>
                                      </a:rPr>
                                      <m:t>2</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e>
                                </m:mr>
                              </m:m>
                            </m:e>
                          </m:d>
                        </m:e>
                        <m:sup>
                          <m:r>
                            <a:rPr lang="de-DE" b="0" i="1" smtClean="0">
                              <a:latin typeface="Cambria Math" panose="02040503050406030204" pitchFamily="18" charset="0"/>
                            </a:rPr>
                            <m:t>𝑇</m:t>
                          </m:r>
                        </m:sup>
                      </m:sSup>
                    </m:oMath>
                  </m:oMathPara>
                </a14:m>
                <a:endParaRPr lang="de-DE" b="0" dirty="0"/>
              </a:p>
              <a:p>
                <a:pPr marL="0" indent="0">
                  <a:buNone/>
                </a:pPr>
                <a:endParaRPr lang="en-US" dirty="0"/>
              </a:p>
              <a:p>
                <a:pPr marL="0" indent="0">
                  <a:buNone/>
                </a:pPr>
                <a:r>
                  <a:rPr lang="en-US" dirty="0"/>
                  <a:t>The gradient evaluated at a particular point is the directions of steepest </a:t>
                </a:r>
                <a:r>
                  <a:rPr lang="en-US" i="1" dirty="0"/>
                  <a:t>ascent</a:t>
                </a:r>
                <a:r>
                  <a:rPr lang="en-US" dirty="0"/>
                  <a:t> of the function at that point: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m:rPr>
                              <m:sty m:val="p"/>
                            </m:rP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𝑓</m:t>
                          </m:r>
                          <m:r>
                            <a:rPr lang="de-DE" b="0" i="1" smtClean="0">
                              <a:latin typeface="Cambria Math" panose="02040503050406030204" pitchFamily="18" charset="0"/>
                              <a:ea typeface="Cambria Math" panose="02040503050406030204" pitchFamily="18" charset="0"/>
                            </a:rPr>
                            <m:t>|</m:t>
                          </m:r>
                        </m:e>
                        <m:sub>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𝑥</m:t>
                              </m:r>
                            </m:e>
                            <m:sub>
                              <m:r>
                                <a:rPr lang="de-DE" b="0" i="1" smtClean="0">
                                  <a:latin typeface="Cambria Math" panose="02040503050406030204" pitchFamily="18" charset="0"/>
                                  <a:ea typeface="Cambria Math" panose="02040503050406030204" pitchFamily="18" charset="0"/>
                                </a:rPr>
                                <m:t>1</m:t>
                              </m:r>
                            </m:sub>
                          </m:sSub>
                          <m:r>
                            <a:rPr lang="de-DE" b="0" i="1" smtClean="0">
                              <a:latin typeface="Cambria Math" panose="02040503050406030204" pitchFamily="18" charset="0"/>
                              <a:ea typeface="Cambria Math" panose="02040503050406030204" pitchFamily="18" charset="0"/>
                            </a:rPr>
                            <m:t>=1,</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𝑥</m:t>
                              </m:r>
                            </m:e>
                            <m:sub>
                              <m:r>
                                <a:rPr lang="de-DE" b="0" i="1" smtClean="0">
                                  <a:latin typeface="Cambria Math" panose="02040503050406030204" pitchFamily="18" charset="0"/>
                                  <a:ea typeface="Cambria Math" panose="02040503050406030204" pitchFamily="18" charset="0"/>
                                </a:rPr>
                                <m:t>2</m:t>
                              </m:r>
                            </m:sub>
                          </m:sSub>
                          <m:r>
                            <a:rPr lang="de-DE" b="0" i="1" smtClean="0">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p>
                        <m:sSupPr>
                          <m:ctrlPr>
                            <a:rPr lang="de-DE" i="1">
                              <a:latin typeface="Cambria Math" panose="02040503050406030204" pitchFamily="18" charset="0"/>
                            </a:rPr>
                          </m:ctrlPr>
                        </m:sSupPr>
                        <m:e>
                          <m:d>
                            <m:dPr>
                              <m:begChr m:val="["/>
                              <m:endChr m:val="]"/>
                              <m:ctrlPr>
                                <a:rPr lang="de-DE" i="1">
                                  <a:latin typeface="Cambria Math" panose="02040503050406030204" pitchFamily="18" charset="0"/>
                                </a:rPr>
                              </m:ctrlPr>
                            </m:dPr>
                            <m:e>
                              <m:m>
                                <m:mPr>
                                  <m:mcs>
                                    <m:mc>
                                      <m:mcPr>
                                        <m:count m:val="2"/>
                                        <m:mcJc m:val="center"/>
                                      </m:mcPr>
                                    </m:mc>
                                  </m:mcs>
                                  <m:ctrlPr>
                                    <a:rPr lang="de-DE" i="1">
                                      <a:latin typeface="Cambria Math" panose="02040503050406030204" pitchFamily="18" charset="0"/>
                                    </a:rPr>
                                  </m:ctrlPr>
                                </m:mPr>
                                <m:mr>
                                  <m:e>
                                    <m:r>
                                      <a:rPr lang="de-DE" i="1">
                                        <a:latin typeface="Cambria Math" panose="02040503050406030204" pitchFamily="18" charset="0"/>
                                      </a:rPr>
                                      <m:t>6</m:t>
                                    </m:r>
                                  </m:e>
                                  <m:e>
                                    <m:r>
                                      <a:rPr lang="de-DE" i="1">
                                        <a:latin typeface="Cambria Math" panose="02040503050406030204" pitchFamily="18" charset="0"/>
                                      </a:rPr>
                                      <m:t>2</m:t>
                                    </m:r>
                                  </m:e>
                                </m:mr>
                              </m:m>
                            </m:e>
                          </m:d>
                        </m:e>
                        <m:sup>
                          <m:r>
                            <a:rPr lang="de-DE" i="1">
                              <a:latin typeface="Cambria Math" panose="02040503050406030204" pitchFamily="18" charset="0"/>
                            </a:rPr>
                            <m:t>𝑇</m:t>
                          </m:r>
                        </m:sup>
                      </m:sSup>
                    </m:oMath>
                  </m:oMathPara>
                </a14:m>
                <a:endParaRPr lang="en-US" dirty="0"/>
              </a:p>
            </p:txBody>
          </p:sp>
        </mc:Choice>
        <mc:Fallback xmlns="">
          <p:sp>
            <p:nvSpPr>
              <p:cNvPr id="3" name="Content Placeholder 2">
                <a:extLst>
                  <a:ext uri="{FF2B5EF4-FFF2-40B4-BE49-F238E27FC236}">
                    <a16:creationId xmlns:a16="http://schemas.microsoft.com/office/drawing/2014/main" id="{74285178-AC61-FDD3-10D9-0D43F8908B6C}"/>
                  </a:ext>
                </a:extLst>
              </p:cNvPr>
              <p:cNvSpPr>
                <a:spLocks noGrp="1" noRot="1" noChangeAspect="1" noMove="1" noResize="1" noEditPoints="1" noAdjustHandles="1" noChangeArrowheads="1" noChangeShapeType="1" noTextEdit="1"/>
              </p:cNvSpPr>
              <p:nvPr>
                <p:ph idx="1"/>
              </p:nvPr>
            </p:nvSpPr>
            <p:spPr>
              <a:blipFill>
                <a:blip r:embed="rId2"/>
                <a:stretch>
                  <a:fillRect l="-1206" t="-2907" r="-156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C68C615-4915-7005-1D27-5A9D6108034D}"/>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B1F1A281-E7CA-3069-605B-B9A0CBB53DE1}"/>
              </a:ext>
            </a:extLst>
          </p:cNvPr>
          <p:cNvSpPr>
            <a:spLocks noGrp="1"/>
          </p:cNvSpPr>
          <p:nvPr>
            <p:ph type="sldNum" sz="quarter" idx="12"/>
          </p:nvPr>
        </p:nvSpPr>
        <p:spPr/>
        <p:txBody>
          <a:bodyPr/>
          <a:lstStyle/>
          <a:p>
            <a:fld id="{88CEC222-F6AB-A647-80E8-FAB06E4B4BEB}" type="slidenum">
              <a:rPr lang="en-US" smtClean="0"/>
              <a:t>83</a:t>
            </a:fld>
            <a:endParaRPr lang="en-US" dirty="0"/>
          </a:p>
        </p:txBody>
      </p:sp>
    </p:spTree>
    <p:extLst>
      <p:ext uri="{BB962C8B-B14F-4D97-AF65-F5344CB8AC3E}">
        <p14:creationId xmlns:p14="http://schemas.microsoft.com/office/powerpoint/2010/main" val="3900279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20A6-0185-845B-15A8-45B55A326D63}"/>
              </a:ext>
            </a:extLst>
          </p:cNvPr>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732B88-3DF0-A296-E266-3DB2C846E8E5}"/>
                  </a:ext>
                </a:extLst>
              </p:cNvPr>
              <p:cNvSpPr>
                <a:spLocks noGrp="1"/>
              </p:cNvSpPr>
              <p:nvPr>
                <p:ph idx="1"/>
              </p:nvPr>
            </p:nvSpPr>
            <p:spPr>
              <a:xfrm>
                <a:off x="838200" y="1825625"/>
                <a:ext cx="5786336" cy="4351338"/>
              </a:xfrm>
            </p:spPr>
            <p:txBody>
              <a:bodyPr>
                <a:normAutofit/>
              </a:bodyPr>
              <a:lstStyle/>
              <a:p>
                <a:pPr marL="0" indent="0">
                  <a:buNone/>
                </a:pPr>
                <a:r>
                  <a:rPr lang="en-US" dirty="0"/>
                  <a:t>Let the gradient of the loss function w.r.t. the model parameters </a:t>
                </a:r>
                <a14:m>
                  <m:oMath xmlns:m="http://schemas.openxmlformats.org/officeDocument/2006/math">
                    <m:r>
                      <a:rPr lang="de-DE" b="1" i="1" smtClean="0">
                        <a:latin typeface="Cambria Math" panose="02040503050406030204" pitchFamily="18" charset="0"/>
                      </a:rPr>
                      <m:t>𝒘</m:t>
                    </m:r>
                  </m:oMath>
                </a14:m>
                <a:r>
                  <a:rPr lang="en-US" dirty="0"/>
                  <a:t> be:</a:t>
                </a:r>
              </a:p>
              <a:p>
                <a:pPr marL="0" indent="0">
                  <a:buNone/>
                </a:pPr>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𝐿</m:t>
                      </m:r>
                      <m:r>
                        <a:rPr lang="de-DE" b="0" i="1" smtClean="0">
                          <a:latin typeface="Cambria Math" panose="02040503050406030204" pitchFamily="18" charset="0"/>
                          <a:ea typeface="Cambria Math" panose="02040503050406030204" pitchFamily="18" charset="0"/>
                        </a:rPr>
                        <m:t>=</m:t>
                      </m:r>
                      <m:sSup>
                        <m:sSupPr>
                          <m:ctrlPr>
                            <a:rPr lang="de-DE" b="0" i="1" smtClean="0">
                              <a:latin typeface="Cambria Math" panose="02040503050406030204" pitchFamily="18" charset="0"/>
                              <a:ea typeface="Cambria Math" panose="02040503050406030204" pitchFamily="18" charset="0"/>
                            </a:rPr>
                          </m:ctrlPr>
                        </m:sSupPr>
                        <m:e>
                          <m:d>
                            <m:dPr>
                              <m:begChr m:val="["/>
                              <m:endChr m:val="]"/>
                              <m:ctrlPr>
                                <a:rPr lang="de-DE" b="0" i="1" smtClean="0">
                                  <a:latin typeface="Cambria Math" panose="02040503050406030204" pitchFamily="18" charset="0"/>
                                  <a:ea typeface="Cambria Math" panose="02040503050406030204" pitchFamily="18" charset="0"/>
                                </a:rPr>
                              </m:ctrlPr>
                            </m:dPr>
                            <m:e>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𝐿</m:t>
                                  </m:r>
                                </m:num>
                                <m:den>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𝑤</m:t>
                                      </m:r>
                                    </m:e>
                                    <m:sub>
                                      <m:r>
                                        <a:rPr lang="de-DE" b="0" i="1" smtClean="0">
                                          <a:latin typeface="Cambria Math" panose="02040503050406030204" pitchFamily="18" charset="0"/>
                                          <a:ea typeface="Cambria Math" panose="02040503050406030204" pitchFamily="18" charset="0"/>
                                        </a:rPr>
                                        <m:t>1</m:t>
                                      </m:r>
                                    </m:sub>
                                  </m:sSub>
                                </m:den>
                              </m:f>
                              <m:r>
                                <a:rPr lang="de-DE" b="0" i="1" smtClean="0">
                                  <a:latin typeface="Cambria Math" panose="02040503050406030204" pitchFamily="18" charset="0"/>
                                  <a:ea typeface="Cambria Math" panose="02040503050406030204" pitchFamily="18" charset="0"/>
                                </a:rPr>
                                <m:t>,</m:t>
                              </m:r>
                              <m:f>
                                <m:fPr>
                                  <m:ctrlPr>
                                    <a:rPr lang="de-DE" i="1">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𝐿</m:t>
                                  </m:r>
                                </m:num>
                                <m:den>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𝑤</m:t>
                                      </m:r>
                                    </m:e>
                                    <m:sub>
                                      <m:r>
                                        <a:rPr lang="de-DE" b="0" i="1" smtClean="0">
                                          <a:latin typeface="Cambria Math" panose="02040503050406030204" pitchFamily="18" charset="0"/>
                                          <a:ea typeface="Cambria Math" panose="02040503050406030204" pitchFamily="18" charset="0"/>
                                        </a:rPr>
                                        <m:t>2</m:t>
                                      </m:r>
                                    </m:sub>
                                  </m:sSub>
                                </m:den>
                              </m:f>
                              <m:r>
                                <a:rPr lang="de-DE" b="0" i="1" smtClean="0">
                                  <a:latin typeface="Cambria Math" panose="02040503050406030204" pitchFamily="18" charset="0"/>
                                  <a:ea typeface="Cambria Math" panose="02040503050406030204" pitchFamily="18" charset="0"/>
                                </a:rPr>
                                <m:t>,…,</m:t>
                              </m:r>
                              <m:f>
                                <m:fPr>
                                  <m:ctrlPr>
                                    <a:rPr lang="de-DE" i="1">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𝐿</m:t>
                                  </m:r>
                                </m:num>
                                <m:den>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𝑤</m:t>
                                      </m:r>
                                    </m:e>
                                    <m:sub>
                                      <m:r>
                                        <a:rPr lang="de-DE" b="0" i="1" smtClean="0">
                                          <a:latin typeface="Cambria Math" panose="02040503050406030204" pitchFamily="18" charset="0"/>
                                          <a:ea typeface="Cambria Math" panose="02040503050406030204" pitchFamily="18" charset="0"/>
                                        </a:rPr>
                                        <m:t>𝐾</m:t>
                                      </m:r>
                                    </m:sub>
                                  </m:sSub>
                                </m:den>
                              </m:f>
                            </m:e>
                          </m:d>
                        </m:e>
                        <m:sup>
                          <m:r>
                            <a:rPr lang="de-DE" b="0" i="1" smtClean="0">
                              <a:latin typeface="Cambria Math" panose="02040503050406030204" pitchFamily="18" charset="0"/>
                              <a:ea typeface="Cambria Math" panose="02040503050406030204" pitchFamily="18" charset="0"/>
                            </a:rPr>
                            <m:t>𝑇</m:t>
                          </m:r>
                        </m:sup>
                      </m:s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8732B88-3DF0-A296-E266-3DB2C846E8E5}"/>
                  </a:ext>
                </a:extLst>
              </p:cNvPr>
              <p:cNvSpPr>
                <a:spLocks noGrp="1" noRot="1" noChangeAspect="1" noMove="1" noResize="1" noEditPoints="1" noAdjustHandles="1" noChangeArrowheads="1" noChangeShapeType="1" noTextEdit="1"/>
              </p:cNvSpPr>
              <p:nvPr>
                <p:ph idx="1"/>
              </p:nvPr>
            </p:nvSpPr>
            <p:spPr>
              <a:xfrm>
                <a:off x="838200" y="1825625"/>
                <a:ext cx="5786336" cy="4351338"/>
              </a:xfrm>
              <a:blipFill>
                <a:blip r:embed="rId2"/>
                <a:stretch>
                  <a:fillRect l="-2193"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E8D89FD-EAF4-2B26-A43E-8FEB05F331F8}"/>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81F043F5-CC09-BD06-20F0-44FF290AF284}"/>
              </a:ext>
            </a:extLst>
          </p:cNvPr>
          <p:cNvSpPr>
            <a:spLocks noGrp="1"/>
          </p:cNvSpPr>
          <p:nvPr>
            <p:ph type="sldNum" sz="quarter" idx="12"/>
          </p:nvPr>
        </p:nvSpPr>
        <p:spPr/>
        <p:txBody>
          <a:bodyPr/>
          <a:lstStyle/>
          <a:p>
            <a:fld id="{88CEC222-F6AB-A647-80E8-FAB06E4B4BEB}" type="slidenum">
              <a:rPr lang="en-US" smtClean="0"/>
              <a:t>84</a:t>
            </a:fld>
            <a:endParaRPr lang="en-US" dirty="0"/>
          </a:p>
        </p:txBody>
      </p:sp>
      <p:pic>
        <p:nvPicPr>
          <p:cNvPr id="11" name="Picture 10" descr="A colorful grid with black lines&#10;&#10;Description automatically generated">
            <a:extLst>
              <a:ext uri="{FF2B5EF4-FFF2-40B4-BE49-F238E27FC236}">
                <a16:creationId xmlns:a16="http://schemas.microsoft.com/office/drawing/2014/main" id="{1D72BCFF-FB21-7189-6961-A63BDAE12728}"/>
              </a:ext>
            </a:extLst>
          </p:cNvPr>
          <p:cNvPicPr>
            <a:picLocks noChangeAspect="1"/>
          </p:cNvPicPr>
          <p:nvPr/>
        </p:nvPicPr>
        <p:blipFill>
          <a:blip r:embed="rId3"/>
          <a:stretch>
            <a:fillRect/>
          </a:stretch>
        </p:blipFill>
        <p:spPr>
          <a:xfrm>
            <a:off x="7018507" y="2456657"/>
            <a:ext cx="3810000" cy="2540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ADF3F7-1E86-8CED-C660-27CEAC4873F3}"/>
                  </a:ext>
                </a:extLst>
              </p:cNvPr>
              <p:cNvSpPr txBox="1"/>
              <p:nvPr/>
            </p:nvSpPr>
            <p:spPr>
              <a:xfrm>
                <a:off x="1577502" y="4976634"/>
                <a:ext cx="3558702" cy="923330"/>
              </a:xfrm>
              <a:prstGeom prst="rect">
                <a:avLst/>
              </a:prstGeom>
              <a:noFill/>
            </p:spPr>
            <p:txBody>
              <a:bodyPr wrap="square" rtlCol="0">
                <a:spAutoFit/>
              </a:bodyPr>
              <a:lstStyle/>
              <a:p>
                <a:r>
                  <a:rPr lang="en-US" dirty="0"/>
                  <a:t>For ease of notation, we rewrite the bias parameter </a:t>
                </a:r>
                <a14:m>
                  <m:oMath xmlns:m="http://schemas.openxmlformats.org/officeDocument/2006/math">
                    <m:r>
                      <a:rPr lang="de-DE" b="0" i="1" smtClean="0">
                        <a:latin typeface="Cambria Math" panose="02040503050406030204" pitchFamily="18" charset="0"/>
                      </a:rPr>
                      <m:t>𝑏</m:t>
                    </m:r>
                  </m:oMath>
                </a14:m>
                <a:r>
                  <a:rPr lang="en-US" dirty="0"/>
                  <a:t> as a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𝑘</m:t>
                        </m:r>
                      </m:sub>
                    </m:sSub>
                  </m:oMath>
                </a14:m>
                <a:r>
                  <a:rPr lang="en-US" dirty="0"/>
                  <a:t> (corresponding to a </a:t>
                </a:r>
                <a14:m>
                  <m:oMath xmlns:m="http://schemas.openxmlformats.org/officeDocument/2006/math">
                    <m:sSub>
                      <m:sSubPr>
                        <m:ctrlPr>
                          <a:rPr lang="de-DE" i="1">
                            <a:latin typeface="Cambria Math" panose="02040503050406030204" pitchFamily="18" charset="0"/>
                          </a:rPr>
                        </m:ctrlPr>
                      </m:sSubPr>
                      <m:e>
                        <m:r>
                          <a:rPr lang="de-DE" b="0" i="1" smtClean="0">
                            <a:latin typeface="Cambria Math" panose="02040503050406030204" pitchFamily="18" charset="0"/>
                          </a:rPr>
                          <m:t>𝑥</m:t>
                        </m:r>
                      </m:e>
                      <m:sub>
                        <m:r>
                          <a:rPr lang="de-DE" i="1">
                            <a:latin typeface="Cambria Math" panose="02040503050406030204" pitchFamily="18" charset="0"/>
                          </a:rPr>
                          <m:t>𝑘</m:t>
                        </m:r>
                      </m:sub>
                    </m:sSub>
                    <m:r>
                      <a:rPr lang="de-DE" b="0" i="1" smtClean="0">
                        <a:latin typeface="Cambria Math" panose="02040503050406030204" pitchFamily="18" charset="0"/>
                      </a:rPr>
                      <m:t>=1</m:t>
                    </m:r>
                  </m:oMath>
                </a14:m>
                <a:r>
                  <a:rPr lang="en-US" dirty="0"/>
                  <a:t>).</a:t>
                </a:r>
              </a:p>
            </p:txBody>
          </p:sp>
        </mc:Choice>
        <mc:Fallback xmlns="">
          <p:sp>
            <p:nvSpPr>
              <p:cNvPr id="12" name="TextBox 11">
                <a:extLst>
                  <a:ext uri="{FF2B5EF4-FFF2-40B4-BE49-F238E27FC236}">
                    <a16:creationId xmlns:a16="http://schemas.microsoft.com/office/drawing/2014/main" id="{5CADF3F7-1E86-8CED-C660-27CEAC4873F3}"/>
                  </a:ext>
                </a:extLst>
              </p:cNvPr>
              <p:cNvSpPr txBox="1">
                <a:spLocks noRot="1" noChangeAspect="1" noMove="1" noResize="1" noEditPoints="1" noAdjustHandles="1" noChangeArrowheads="1" noChangeShapeType="1" noTextEdit="1"/>
              </p:cNvSpPr>
              <p:nvPr/>
            </p:nvSpPr>
            <p:spPr>
              <a:xfrm>
                <a:off x="1577502" y="4976634"/>
                <a:ext cx="3558702" cy="923330"/>
              </a:xfrm>
              <a:prstGeom prst="rect">
                <a:avLst/>
              </a:prstGeom>
              <a:blipFill>
                <a:blip r:embed="rId4"/>
                <a:stretch>
                  <a:fillRect l="-1423" t="-2703" r="-1779" b="-9459"/>
                </a:stretch>
              </a:blipFill>
            </p:spPr>
            <p:txBody>
              <a:bodyPr/>
              <a:lstStyle/>
              <a:p>
                <a:r>
                  <a:rPr lang="en-US">
                    <a:noFill/>
                  </a:rPr>
                  <a:t> </a:t>
                </a:r>
              </a:p>
            </p:txBody>
          </p:sp>
        </mc:Fallback>
      </mc:AlternateContent>
      <p:cxnSp>
        <p:nvCxnSpPr>
          <p:cNvPr id="13" name="Curved Connector 12">
            <a:extLst>
              <a:ext uri="{FF2B5EF4-FFF2-40B4-BE49-F238E27FC236}">
                <a16:creationId xmlns:a16="http://schemas.microsoft.com/office/drawing/2014/main" id="{12359FAA-5C48-79C4-B0F8-461D25968173}"/>
              </a:ext>
            </a:extLst>
          </p:cNvPr>
          <p:cNvCxnSpPr>
            <a:cxnSpLocks/>
            <a:stCxn id="12" idx="0"/>
          </p:cNvCxnSpPr>
          <p:nvPr/>
        </p:nvCxnSpPr>
        <p:spPr>
          <a:xfrm rot="5400000" flipH="1" flipV="1">
            <a:off x="3193041" y="4220246"/>
            <a:ext cx="920200" cy="592576"/>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194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20A6-0185-845B-15A8-45B55A326D63}"/>
              </a:ext>
            </a:extLst>
          </p:cNvPr>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732B88-3DF0-A296-E266-3DB2C846E8E5}"/>
                  </a:ext>
                </a:extLst>
              </p:cNvPr>
              <p:cNvSpPr>
                <a:spLocks noGrp="1"/>
              </p:cNvSpPr>
              <p:nvPr>
                <p:ph idx="1"/>
              </p:nvPr>
            </p:nvSpPr>
            <p:spPr>
              <a:xfrm>
                <a:off x="838200" y="1825625"/>
                <a:ext cx="6204626" cy="4351338"/>
              </a:xfrm>
            </p:spPr>
            <p:txBody>
              <a:bodyPr>
                <a:normAutofit/>
              </a:bodyPr>
              <a:lstStyle/>
              <a:p>
                <a:pPr marL="0" indent="0">
                  <a:buNone/>
                </a:pPr>
                <a:r>
                  <a:rPr lang="en-US" dirty="0"/>
                  <a:t>Then we can minimize the loss function by iteratively updating the model parameters (“taking steps”) in the direction of the negative gradient, until convergence: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𝒘</m:t>
                      </m:r>
                      <m:box>
                        <m:boxPr>
                          <m:ctrlPr>
                            <a:rPr lang="de-DE" b="1" i="1" smtClean="0">
                              <a:latin typeface="Cambria Math" panose="02040503050406030204" pitchFamily="18" charset="0"/>
                            </a:rPr>
                          </m:ctrlPr>
                        </m:boxPr>
                        <m:e>
                          <m:r>
                            <a:rPr lang="de-DE" b="1" i="1" smtClean="0">
                              <a:latin typeface="Cambria Math" panose="02040503050406030204" pitchFamily="18" charset="0"/>
                            </a:rPr>
                            <m:t>≔</m:t>
                          </m:r>
                        </m:e>
                      </m:box>
                      <m:r>
                        <a:rPr lang="de-DE" b="1" i="1" smtClean="0">
                          <a:latin typeface="Cambria Math" panose="02040503050406030204" pitchFamily="18" charset="0"/>
                        </a:rPr>
                        <m:t>𝒘</m:t>
                      </m:r>
                      <m:r>
                        <a:rPr lang="de-DE" b="0" i="1" smtClean="0">
                          <a:latin typeface="Cambria Math" panose="02040503050406030204" pitchFamily="18" charset="0"/>
                        </a:rPr>
                        <m:t>−</m:t>
                      </m:r>
                      <m:r>
                        <a:rPr lang="de-DE" b="0" i="1" smtClean="0">
                          <a:latin typeface="Cambria Math" panose="02040503050406030204" pitchFamily="18" charset="0"/>
                        </a:rPr>
                        <m:t>𝜂</m:t>
                      </m:r>
                      <m:r>
                        <m:rPr>
                          <m:sty m:val="p"/>
                        </m:rP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3" name="Content Placeholder 2">
                <a:extLst>
                  <a:ext uri="{FF2B5EF4-FFF2-40B4-BE49-F238E27FC236}">
                    <a16:creationId xmlns:a16="http://schemas.microsoft.com/office/drawing/2014/main" id="{B8732B88-3DF0-A296-E266-3DB2C846E8E5}"/>
                  </a:ext>
                </a:extLst>
              </p:cNvPr>
              <p:cNvSpPr>
                <a:spLocks noGrp="1" noRot="1" noChangeAspect="1" noMove="1" noResize="1" noEditPoints="1" noAdjustHandles="1" noChangeArrowheads="1" noChangeShapeType="1" noTextEdit="1"/>
              </p:cNvSpPr>
              <p:nvPr>
                <p:ph idx="1"/>
              </p:nvPr>
            </p:nvSpPr>
            <p:spPr>
              <a:xfrm>
                <a:off x="838200" y="1825625"/>
                <a:ext cx="6204626" cy="4351338"/>
              </a:xfrm>
              <a:blipFill>
                <a:blip r:embed="rId2"/>
                <a:stretch>
                  <a:fillRect l="-2045" t="-232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E8D89FD-EAF4-2B26-A43E-8FEB05F331F8}"/>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81F043F5-CC09-BD06-20F0-44FF290AF284}"/>
              </a:ext>
            </a:extLst>
          </p:cNvPr>
          <p:cNvSpPr>
            <a:spLocks noGrp="1"/>
          </p:cNvSpPr>
          <p:nvPr>
            <p:ph type="sldNum" sz="quarter" idx="12"/>
          </p:nvPr>
        </p:nvSpPr>
        <p:spPr/>
        <p:txBody>
          <a:bodyPr/>
          <a:lstStyle/>
          <a:p>
            <a:fld id="{88CEC222-F6AB-A647-80E8-FAB06E4B4BEB}" type="slidenum">
              <a:rPr lang="en-US" smtClean="0"/>
              <a:t>85</a:t>
            </a:fld>
            <a:endParaRPr lang="en-US" dirty="0"/>
          </a:p>
        </p:txBody>
      </p:sp>
      <p:sp>
        <p:nvSpPr>
          <p:cNvPr id="6" name="TextBox 5">
            <a:extLst>
              <a:ext uri="{FF2B5EF4-FFF2-40B4-BE49-F238E27FC236}">
                <a16:creationId xmlns:a16="http://schemas.microsoft.com/office/drawing/2014/main" id="{7493634C-97DA-C9C4-AAB0-FBA2691DE60B}"/>
              </a:ext>
            </a:extLst>
          </p:cNvPr>
          <p:cNvSpPr txBox="1"/>
          <p:nvPr/>
        </p:nvSpPr>
        <p:spPr>
          <a:xfrm>
            <a:off x="1431588" y="5156021"/>
            <a:ext cx="6136532" cy="1200329"/>
          </a:xfrm>
          <a:prstGeom prst="rect">
            <a:avLst/>
          </a:prstGeom>
          <a:noFill/>
        </p:spPr>
        <p:txBody>
          <a:bodyPr wrap="square" rtlCol="0">
            <a:spAutoFit/>
          </a:bodyPr>
          <a:lstStyle/>
          <a:p>
            <a:r>
              <a:rPr lang="en-US" dirty="0"/>
              <a:t>“Step size” hyperparameter (design choice, also referred to as </a:t>
            </a:r>
            <a:r>
              <a:rPr lang="en-US" b="1" dirty="0"/>
              <a:t>learning rate</a:t>
            </a:r>
            <a:r>
              <a:rPr lang="en-US" dirty="0"/>
              <a:t>), indicating how big of a step in the negative gradient direction we want to take at each update. Too big: may overshoot minima. Too small: optimization takes (too) long.</a:t>
            </a:r>
          </a:p>
        </p:txBody>
      </p:sp>
      <p:cxnSp>
        <p:nvCxnSpPr>
          <p:cNvPr id="7" name="Curved Connector 6">
            <a:extLst>
              <a:ext uri="{FF2B5EF4-FFF2-40B4-BE49-F238E27FC236}">
                <a16:creationId xmlns:a16="http://schemas.microsoft.com/office/drawing/2014/main" id="{658B99A5-A77D-2E8F-BBEA-98F85F87A300}"/>
              </a:ext>
            </a:extLst>
          </p:cNvPr>
          <p:cNvCxnSpPr>
            <a:cxnSpLocks/>
            <a:stCxn id="6" idx="0"/>
          </p:cNvCxnSpPr>
          <p:nvPr/>
        </p:nvCxnSpPr>
        <p:spPr>
          <a:xfrm rot="5400000" flipH="1" flipV="1">
            <a:off x="4271506" y="4927671"/>
            <a:ext cx="456699" cy="3"/>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olorful grid with black lines&#10;&#10;Description automatically generated">
            <a:extLst>
              <a:ext uri="{FF2B5EF4-FFF2-40B4-BE49-F238E27FC236}">
                <a16:creationId xmlns:a16="http://schemas.microsoft.com/office/drawing/2014/main" id="{DA096DE6-8985-C354-F294-09F5C10A04FB}"/>
              </a:ext>
            </a:extLst>
          </p:cNvPr>
          <p:cNvPicPr>
            <a:picLocks noChangeAspect="1"/>
          </p:cNvPicPr>
          <p:nvPr/>
        </p:nvPicPr>
        <p:blipFill>
          <a:blip r:embed="rId3"/>
          <a:stretch>
            <a:fillRect/>
          </a:stretch>
        </p:blipFill>
        <p:spPr>
          <a:xfrm>
            <a:off x="7018507" y="2456657"/>
            <a:ext cx="3810000" cy="2540000"/>
          </a:xfrm>
          <a:prstGeom prst="rect">
            <a:avLst/>
          </a:prstGeom>
        </p:spPr>
      </p:pic>
    </p:spTree>
    <p:extLst>
      <p:ext uri="{BB962C8B-B14F-4D97-AF65-F5344CB8AC3E}">
        <p14:creationId xmlns:p14="http://schemas.microsoft.com/office/powerpoint/2010/main" val="15425893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20A6-0185-845B-15A8-45B55A326D63}"/>
              </a:ext>
            </a:extLst>
          </p:cNvPr>
          <p:cNvSpPr>
            <a:spLocks noGrp="1"/>
          </p:cNvSpPr>
          <p:nvPr>
            <p:ph type="title"/>
          </p:nvPr>
        </p:nvSpPr>
        <p:spPr/>
        <p:txBody>
          <a:bodyPr/>
          <a:lstStyle/>
          <a:p>
            <a:r>
              <a:rPr lang="en-US" dirty="0"/>
              <a:t>Gradient descent algorithm</a:t>
            </a:r>
          </a:p>
        </p:txBody>
      </p:sp>
      <p:sp>
        <p:nvSpPr>
          <p:cNvPr id="3" name="Content Placeholder 2">
            <a:extLst>
              <a:ext uri="{FF2B5EF4-FFF2-40B4-BE49-F238E27FC236}">
                <a16:creationId xmlns:a16="http://schemas.microsoft.com/office/drawing/2014/main" id="{B8732B88-3DF0-A296-E266-3DB2C846E8E5}"/>
              </a:ext>
            </a:extLst>
          </p:cNvPr>
          <p:cNvSpPr>
            <a:spLocks noGrp="1"/>
          </p:cNvSpPr>
          <p:nvPr>
            <p:ph idx="1"/>
          </p:nvPr>
        </p:nvSpPr>
        <p:spPr>
          <a:xfrm>
            <a:off x="838200" y="1825625"/>
            <a:ext cx="6204626" cy="4351338"/>
          </a:xfrm>
        </p:spPr>
        <p:txBody>
          <a:bodyPr>
            <a:normAutofit/>
          </a:bodyPr>
          <a:lstStyle/>
          <a:p>
            <a:pPr marL="0" indent="0">
              <a:buNone/>
            </a:pPr>
            <a:r>
              <a:rPr lang="en-US" dirty="0"/>
              <a:t>Evaluating the gradient involves iterating over all data examples, which can be slow!</a:t>
            </a:r>
          </a:p>
          <a:p>
            <a:pPr marL="0" indent="0">
              <a:buNone/>
            </a:pPr>
            <a:endParaRPr lang="en-US" dirty="0"/>
          </a:p>
          <a:p>
            <a:pPr marL="0" indent="0">
              <a:buNone/>
            </a:pPr>
            <a:r>
              <a:rPr lang="en-US" dirty="0"/>
              <a:t>In practice, we usually use stochastic gradient descent (or more sophisticated methods), where we estimate the gradient over a sample of data examples.</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5E8D89FD-EAF4-2B26-A43E-8FEB05F331F8}"/>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81F043F5-CC09-BD06-20F0-44FF290AF284}"/>
              </a:ext>
            </a:extLst>
          </p:cNvPr>
          <p:cNvSpPr>
            <a:spLocks noGrp="1"/>
          </p:cNvSpPr>
          <p:nvPr>
            <p:ph type="sldNum" sz="quarter" idx="12"/>
          </p:nvPr>
        </p:nvSpPr>
        <p:spPr/>
        <p:txBody>
          <a:bodyPr/>
          <a:lstStyle/>
          <a:p>
            <a:fld id="{88CEC222-F6AB-A647-80E8-FAB06E4B4BEB}" type="slidenum">
              <a:rPr lang="en-US" smtClean="0"/>
              <a:t>86</a:t>
            </a:fld>
            <a:endParaRPr lang="en-US" dirty="0"/>
          </a:p>
        </p:txBody>
      </p:sp>
      <p:pic>
        <p:nvPicPr>
          <p:cNvPr id="8" name="Picture 7" descr="A colorful grid with black lines&#10;&#10;Description automatically generated">
            <a:extLst>
              <a:ext uri="{FF2B5EF4-FFF2-40B4-BE49-F238E27FC236}">
                <a16:creationId xmlns:a16="http://schemas.microsoft.com/office/drawing/2014/main" id="{DA096DE6-8985-C354-F294-09F5C10A04FB}"/>
              </a:ext>
            </a:extLst>
          </p:cNvPr>
          <p:cNvPicPr>
            <a:picLocks noChangeAspect="1"/>
          </p:cNvPicPr>
          <p:nvPr/>
        </p:nvPicPr>
        <p:blipFill>
          <a:blip r:embed="rId2"/>
          <a:stretch>
            <a:fillRect/>
          </a:stretch>
        </p:blipFill>
        <p:spPr>
          <a:xfrm>
            <a:off x="7018507" y="2456657"/>
            <a:ext cx="3810000" cy="2540000"/>
          </a:xfrm>
          <a:prstGeom prst="rect">
            <a:avLst/>
          </a:prstGeom>
        </p:spPr>
      </p:pic>
    </p:spTree>
    <p:extLst>
      <p:ext uri="{BB962C8B-B14F-4D97-AF65-F5344CB8AC3E}">
        <p14:creationId xmlns:p14="http://schemas.microsoft.com/office/powerpoint/2010/main" val="5476863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ED1-8577-E978-2F95-120726500ECD}"/>
              </a:ext>
            </a:extLst>
          </p:cNvPr>
          <p:cNvSpPr>
            <a:spLocks noGrp="1"/>
          </p:cNvSpPr>
          <p:nvPr>
            <p:ph type="title"/>
          </p:nvPr>
        </p:nvSpPr>
        <p:spPr/>
        <p:txBody>
          <a:bodyPr/>
          <a:lstStyle/>
          <a:p>
            <a:r>
              <a:rPr lang="en-US" dirty="0"/>
              <a:t>Optimizing the loss function: our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CCEB5A-07CF-F6C8-BC47-37BA393A6F20}"/>
                  </a:ext>
                </a:extLst>
              </p:cNvPr>
              <p:cNvSpPr>
                <a:spLocks noGrp="1"/>
              </p:cNvSpPr>
              <p:nvPr>
                <p:ph idx="1"/>
              </p:nvPr>
            </p:nvSpPr>
            <p:spPr>
              <a:xfrm>
                <a:off x="838199" y="1825625"/>
                <a:ext cx="10515600" cy="4351338"/>
              </a:xfrm>
            </p:spPr>
            <p:txBody>
              <a:bodyPr>
                <a:normAutofit fontScale="77500" lnSpcReduction="20000"/>
              </a:bodyPr>
              <a:lstStyle/>
              <a:p>
                <a:pPr marL="0" indent="0">
                  <a:buNone/>
                </a:pPr>
                <a:r>
                  <a:rPr lang="en-US" dirty="0"/>
                  <a:t>Output: </a:t>
                </a:r>
                <a14:m>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3</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𝑇</m:t>
                        </m:r>
                      </m:sup>
                    </m:sSup>
                    <m:r>
                      <a:rPr lang="de-DE" b="1" i="1" smtClean="0">
                        <a:latin typeface="Cambria Math" panose="02040503050406030204" pitchFamily="18" charset="0"/>
                      </a:rPr>
                      <m:t>𝒙</m:t>
                    </m:r>
                    <m:r>
                      <a:rPr lang="de-DE" b="0" i="1" smtClean="0">
                        <a:latin typeface="Cambria Math" panose="02040503050406030204" pitchFamily="18" charset="0"/>
                      </a:rPr>
                      <m:t>+</m:t>
                    </m:r>
                    <m:r>
                      <a:rPr lang="de-DE" b="0" i="1" smtClean="0">
                        <a:latin typeface="Cambria Math" panose="02040503050406030204" pitchFamily="18" charset="0"/>
                      </a:rPr>
                      <m:t>𝑏</m:t>
                    </m:r>
                  </m:oMath>
                </a14:m>
                <a:endParaRPr lang="de-DE" b="0" dirty="0"/>
              </a:p>
              <a:p>
                <a:pPr marL="0" indent="0">
                  <a:buNone/>
                </a:pPr>
                <a:r>
                  <a:rPr lang="en-US" dirty="0"/>
                  <a:t>Neural network parameters: </a:t>
                </a:r>
                <a14:m>
                  <m:oMath xmlns:m="http://schemas.openxmlformats.org/officeDocument/2006/math">
                    <m:r>
                      <a:rPr lang="de-DE" b="0" i="1" smtClean="0">
                        <a:latin typeface="Cambria Math" panose="02040503050406030204" pitchFamily="18" charset="0"/>
                      </a:rPr>
                      <m:t>𝑊</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1" i="1" smtClean="0">
                            <a:latin typeface="Cambria Math" panose="02040503050406030204" pitchFamily="18" charset="0"/>
                          </a:rPr>
                          <m:t>𝒘</m:t>
                        </m:r>
                        <m:r>
                          <a:rPr lang="de-DE" b="0" i="1" smtClean="0">
                            <a:latin typeface="Cambria Math" panose="02040503050406030204" pitchFamily="18" charset="0"/>
                          </a:rPr>
                          <m:t>, </m:t>
                        </m:r>
                        <m:r>
                          <a:rPr lang="de-DE" b="0" i="1" smtClean="0">
                            <a:latin typeface="Cambria Math" panose="02040503050406030204" pitchFamily="18" charset="0"/>
                          </a:rPr>
                          <m:t>𝑏</m:t>
                        </m:r>
                      </m:e>
                    </m:d>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m:t>
                        </m:r>
                      </m:e>
                    </m:acc>
                    <m:r>
                      <a:rPr lang="de-DE" b="1" i="1" smtClean="0">
                        <a:latin typeface="Cambria Math" panose="02040503050406030204" pitchFamily="18" charset="0"/>
                      </a:rPr>
                      <m:t>𝒘</m:t>
                    </m:r>
                  </m:oMath>
                </a14:m>
                <a:endParaRPr lang="en-US" b="1" dirty="0"/>
              </a:p>
              <a:p>
                <a:pPr marL="0" indent="0">
                  <a:buNone/>
                </a:pPr>
                <a:endParaRPr lang="en-US" b="1" dirty="0"/>
              </a:p>
              <a:p>
                <a:pPr marL="0" indent="0">
                  <a:buNone/>
                </a:pPr>
                <a:r>
                  <a:rPr lang="en-US" u="sng" dirty="0"/>
                  <a:t>Loss function</a:t>
                </a:r>
              </a:p>
              <a:p>
                <a:pPr marL="0" indent="0">
                  <a:buNone/>
                </a:pPr>
                <a:r>
                  <a:rPr lang="en-US" dirty="0"/>
                  <a:t>Per example </a:t>
                </a:r>
                <a14:m>
                  <m:oMath xmlns:m="http://schemas.openxmlformats.org/officeDocument/2006/math">
                    <m:sSup>
                      <m:sSupPr>
                        <m:ctrlPr>
                          <a:rPr lang="de-DE" b="0" i="1" smtClean="0">
                            <a:latin typeface="Cambria Math" panose="02040503050406030204" pitchFamily="18" charset="0"/>
                          </a:rPr>
                        </m:ctrlPr>
                      </m:sSupPr>
                      <m:e>
                        <m:r>
                          <a:rPr lang="de-DE" b="1" i="1" smtClean="0">
                            <a:latin typeface="Cambria Math" panose="02040503050406030204" pitchFamily="18" charset="0"/>
                          </a:rPr>
                          <m:t>𝒙</m:t>
                        </m:r>
                      </m:e>
                      <m:sup>
                        <m:r>
                          <a:rPr lang="de-DE" b="0" i="1" smtClean="0">
                            <a:latin typeface="Cambria Math" panose="02040503050406030204" pitchFamily="18" charset="0"/>
                          </a:rPr>
                          <m:t>(</m:t>
                        </m:r>
                        <m:r>
                          <a:rPr lang="de-DE" b="0" i="1" smtClean="0">
                            <a:latin typeface="Cambria Math" panose="02040503050406030204" pitchFamily="18" charset="0"/>
                          </a:rPr>
                          <m:t>𝑖</m:t>
                        </m:r>
                        <m:r>
                          <a:rPr lang="de-DE" b="0" i="1" smtClean="0">
                            <a:latin typeface="Cambria Math" panose="02040503050406030204" pitchFamily="18" charset="0"/>
                          </a:rPr>
                          <m:t>)</m:t>
                        </m:r>
                      </m:sup>
                    </m:sSup>
                  </m:oMath>
                </a14:m>
                <a:r>
                  <a:rPr lang="en-US" dirty="0"/>
                  <a:t>: </a:t>
                </a:r>
                <a14:m>
                  <m:oMath xmlns:m="http://schemas.openxmlformats.org/officeDocument/2006/math">
                    <m:sSup>
                      <m:sSupPr>
                        <m:ctrlPr>
                          <a:rPr lang="de-DE" i="1">
                            <a:latin typeface="Cambria Math" panose="02040503050406030204" pitchFamily="18" charset="0"/>
                          </a:rPr>
                        </m:ctrlPr>
                      </m:sSupPr>
                      <m:e>
                        <m:r>
                          <a:rPr lang="de-DE" i="1">
                            <a:latin typeface="Cambria Math" panose="02040503050406030204" pitchFamily="18" charset="0"/>
                          </a:rPr>
                          <m:t>𝐿</m:t>
                        </m:r>
                      </m:e>
                      <m:sup>
                        <m:d>
                          <m:dPr>
                            <m:ctrlPr>
                              <a:rPr lang="de-DE" i="1">
                                <a:latin typeface="Cambria Math" panose="02040503050406030204" pitchFamily="18" charset="0"/>
                              </a:rPr>
                            </m:ctrlPr>
                          </m:dPr>
                          <m:e>
                            <m:r>
                              <a:rPr lang="de-DE" i="1">
                                <a:latin typeface="Cambria Math" panose="02040503050406030204" pitchFamily="18" charset="0"/>
                              </a:rPr>
                              <m:t>𝑖</m:t>
                            </m:r>
                          </m:e>
                        </m:d>
                      </m:sup>
                    </m:sSup>
                    <m:d>
                      <m:dPr>
                        <m:ctrlPr>
                          <a:rPr lang="de-DE" i="1">
                            <a:latin typeface="Cambria Math" panose="02040503050406030204" pitchFamily="18" charset="0"/>
                          </a:rPr>
                        </m:ctrlPr>
                      </m:dPr>
                      <m:e>
                        <m:r>
                          <a:rPr lang="de-DE" b="1" i="1" smtClean="0">
                            <a:latin typeface="Cambria Math" panose="02040503050406030204" pitchFamily="18" charset="0"/>
                          </a:rPr>
                          <m:t>𝒘</m:t>
                        </m:r>
                      </m:e>
                    </m:d>
                    <m:r>
                      <a:rPr lang="de-DE" i="1">
                        <a:latin typeface="Cambria Math" panose="02040503050406030204" pitchFamily="18" charset="0"/>
                      </a:rPr>
                      <m:t>=</m:t>
                    </m:r>
                    <m:sSup>
                      <m:sSupPr>
                        <m:ctrlPr>
                          <a:rPr lang="de-DE" i="1">
                            <a:latin typeface="Cambria Math" panose="02040503050406030204" pitchFamily="18" charset="0"/>
                          </a:rPr>
                        </m:ctrlPr>
                      </m:sSupPr>
                      <m:e>
                        <m:d>
                          <m:dPr>
                            <m:ctrlPr>
                              <a:rPr lang="de-DE"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de-DE" i="1">
                                        <a:latin typeface="Cambria Math" panose="02040503050406030204" pitchFamily="18" charset="0"/>
                                      </a:rPr>
                                      <m:t>𝑦</m:t>
                                    </m:r>
                                  </m:e>
                                </m:acc>
                              </m:e>
                              <m:sup>
                                <m:d>
                                  <m:dPr>
                                    <m:ctrlPr>
                                      <a:rPr lang="de-DE" i="1">
                                        <a:latin typeface="Cambria Math" panose="02040503050406030204" pitchFamily="18" charset="0"/>
                                      </a:rPr>
                                    </m:ctrlPr>
                                  </m:dPr>
                                  <m:e>
                                    <m:r>
                                      <a:rPr lang="de-DE" i="1">
                                        <a:latin typeface="Cambria Math" panose="02040503050406030204" pitchFamily="18" charset="0"/>
                                      </a:rPr>
                                      <m:t>𝑖</m:t>
                                    </m:r>
                                  </m:e>
                                </m:d>
                              </m:sup>
                            </m:s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𝑦</m:t>
                                </m:r>
                              </m:e>
                              <m:sup>
                                <m:d>
                                  <m:dPr>
                                    <m:ctrlPr>
                                      <a:rPr lang="de-DE" i="1">
                                        <a:latin typeface="Cambria Math" panose="02040503050406030204" pitchFamily="18" charset="0"/>
                                      </a:rPr>
                                    </m:ctrlPr>
                                  </m:dPr>
                                  <m:e>
                                    <m:r>
                                      <a:rPr lang="de-DE" i="1">
                                        <a:latin typeface="Cambria Math" panose="02040503050406030204" pitchFamily="18" charset="0"/>
                                      </a:rPr>
                                      <m:t>𝑖</m:t>
                                    </m:r>
                                  </m:e>
                                </m:d>
                              </m:sup>
                            </m:sSup>
                          </m:e>
                        </m:d>
                      </m:e>
                      <m:sup>
                        <m:r>
                          <a:rPr lang="de-DE" i="1">
                            <a:latin typeface="Cambria Math" panose="02040503050406030204" pitchFamily="18" charset="0"/>
                          </a:rPr>
                          <m:t>2</m:t>
                        </m:r>
                      </m:sup>
                    </m:sSup>
                  </m:oMath>
                </a14:m>
                <a:endParaRPr lang="en-US" dirty="0"/>
              </a:p>
              <a:p>
                <a:pPr marL="0" indent="0">
                  <a:buNone/>
                </a:pPr>
                <a:r>
                  <a:rPr lang="en-US" dirty="0"/>
                  <a:t>Over </a:t>
                </a:r>
                <a14:m>
                  <m:oMath xmlns:m="http://schemas.openxmlformats.org/officeDocument/2006/math">
                    <m:r>
                      <a:rPr lang="de-DE" b="0" i="1" smtClean="0">
                        <a:latin typeface="Cambria Math" panose="02040503050406030204" pitchFamily="18" charset="0"/>
                      </a:rPr>
                      <m:t>𝑀</m:t>
                    </m:r>
                  </m:oMath>
                </a14:m>
                <a:r>
                  <a:rPr lang="en-US" dirty="0"/>
                  <a:t> examples: </a:t>
                </a:r>
                <a14:m>
                  <m:oMath xmlns:m="http://schemas.openxmlformats.org/officeDocument/2006/math">
                    <m:r>
                      <a:rPr lang="de-DE" i="1">
                        <a:latin typeface="Cambria Math" panose="02040503050406030204" pitchFamily="18" charset="0"/>
                      </a:rPr>
                      <m:t>𝐿</m:t>
                    </m:r>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𝑀</m:t>
                        </m:r>
                      </m:den>
                    </m:f>
                    <m:nary>
                      <m:naryPr>
                        <m:chr m:val="∑"/>
                        <m:supHide m:val="on"/>
                        <m:ctrlPr>
                          <a:rPr lang="de-DE" i="1">
                            <a:latin typeface="Cambria Math" panose="02040503050406030204" pitchFamily="18" charset="0"/>
                          </a:rPr>
                        </m:ctrlPr>
                      </m:naryPr>
                      <m:sub>
                        <m:r>
                          <m:rPr>
                            <m:brk m:alnAt="7"/>
                          </m:rPr>
                          <a:rPr lang="de-DE" i="1">
                            <a:latin typeface="Cambria Math" panose="02040503050406030204" pitchFamily="18" charset="0"/>
                          </a:rPr>
                          <m:t>𝑖</m:t>
                        </m:r>
                      </m:sub>
                      <m:sup/>
                      <m:e>
                        <m:sSup>
                          <m:sSupPr>
                            <m:ctrlPr>
                              <a:rPr lang="de-DE" i="1">
                                <a:latin typeface="Cambria Math" panose="02040503050406030204" pitchFamily="18" charset="0"/>
                              </a:rPr>
                            </m:ctrlPr>
                          </m:sSupPr>
                          <m:e>
                            <m:r>
                              <a:rPr lang="de-DE" i="1">
                                <a:latin typeface="Cambria Math" panose="02040503050406030204" pitchFamily="18" charset="0"/>
                              </a:rPr>
                              <m:t>𝐿</m:t>
                            </m:r>
                          </m:e>
                          <m:sup>
                            <m:d>
                              <m:dPr>
                                <m:ctrlPr>
                                  <a:rPr lang="de-DE" i="1">
                                    <a:latin typeface="Cambria Math" panose="02040503050406030204" pitchFamily="18" charset="0"/>
                                  </a:rPr>
                                </m:ctrlPr>
                              </m:dPr>
                              <m:e>
                                <m:r>
                                  <a:rPr lang="de-DE" i="1">
                                    <a:latin typeface="Cambria Math" panose="02040503050406030204" pitchFamily="18" charset="0"/>
                                  </a:rPr>
                                  <m:t>𝑖</m:t>
                                </m:r>
                              </m:e>
                            </m:d>
                          </m:sup>
                        </m:sSup>
                        <m:d>
                          <m:dPr>
                            <m:ctrlPr>
                              <a:rPr lang="de-DE" i="1">
                                <a:latin typeface="Cambria Math" panose="02040503050406030204" pitchFamily="18" charset="0"/>
                              </a:rPr>
                            </m:ctrlPr>
                          </m:dPr>
                          <m:e>
                            <m:r>
                              <a:rPr lang="de-DE" b="1" i="1" smtClean="0">
                                <a:latin typeface="Cambria Math" panose="02040503050406030204" pitchFamily="18" charset="0"/>
                              </a:rPr>
                              <m:t>𝒘</m:t>
                            </m:r>
                          </m:e>
                        </m:d>
                      </m:e>
                    </m:nary>
                  </m:oMath>
                </a14:m>
                <a:endParaRPr lang="en-US" dirty="0"/>
              </a:p>
              <a:p>
                <a:pPr marL="0" indent="0">
                  <a:buNone/>
                </a:pPr>
                <a:endParaRPr lang="en-US" dirty="0"/>
              </a:p>
              <a:p>
                <a:pPr marL="0" indent="0">
                  <a:buNone/>
                </a:pPr>
                <a:r>
                  <a:rPr lang="en-US" u="sng" dirty="0"/>
                  <a:t>Gradient of loss function w.r.t. the weights</a:t>
                </a:r>
              </a:p>
              <a:p>
                <a:pPr marL="0" indent="0">
                  <a:buNone/>
                </a:pPr>
                <a:r>
                  <a:rPr lang="en-US" dirty="0"/>
                  <a:t>Partial derivative w.r.t. the </a:t>
                </a:r>
                <a14:m>
                  <m:oMath xmlns:m="http://schemas.openxmlformats.org/officeDocument/2006/math">
                    <m:r>
                      <a:rPr lang="de-DE" b="0" i="1" smtClean="0">
                        <a:latin typeface="Cambria Math" panose="02040503050406030204" pitchFamily="18" charset="0"/>
                      </a:rPr>
                      <m:t>𝑘</m:t>
                    </m:r>
                  </m:oMath>
                </a14:m>
                <a:r>
                  <a:rPr lang="en-US" dirty="0"/>
                  <a:t>-th weight: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p>
                          <m:sSupPr>
                            <m:ctrlPr>
                              <a:rPr lang="de-DE" i="1" smtClean="0">
                                <a:latin typeface="Cambria Math" panose="02040503050406030204" pitchFamily="18" charset="0"/>
                              </a:rPr>
                            </m:ctrlPr>
                          </m:sSupPr>
                          <m:e>
                            <m:r>
                              <a:rPr lang="de-DE" b="0" i="1" smtClean="0">
                                <a:latin typeface="Cambria Math" panose="02040503050406030204" pitchFamily="18" charset="0"/>
                              </a:rPr>
                              <m:t>𝐿</m:t>
                            </m:r>
                          </m:e>
                          <m:sup>
                            <m:d>
                              <m:dPr>
                                <m:ctrlPr>
                                  <a:rPr lang="de-DE" b="0" i="1" smtClean="0">
                                    <a:latin typeface="Cambria Math" panose="02040503050406030204" pitchFamily="18" charset="0"/>
                                  </a:rPr>
                                </m:ctrlPr>
                              </m:dPr>
                              <m:e>
                                <m:r>
                                  <a:rPr lang="de-DE" b="0" i="1" smtClean="0">
                                    <a:latin typeface="Cambria Math" panose="02040503050406030204" pitchFamily="18" charset="0"/>
                                  </a:rPr>
                                  <m:t>𝑖</m:t>
                                </m:r>
                              </m:e>
                            </m:d>
                          </m:sup>
                        </m:sSup>
                      </m:num>
                      <m:den>
                        <m:r>
                          <a:rPr lang="en-US"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𝑘</m:t>
                            </m:r>
                          </m:sub>
                        </m:sSub>
                      </m:den>
                    </m:f>
                    <m:r>
                      <a:rPr lang="de-DE"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𝐿</m:t>
                            </m:r>
                          </m:e>
                          <m:sup>
                            <m:d>
                              <m:dPr>
                                <m:ctrlPr>
                                  <a:rPr lang="de-DE" i="1">
                                    <a:latin typeface="Cambria Math" panose="02040503050406030204" pitchFamily="18" charset="0"/>
                                  </a:rPr>
                                </m:ctrlPr>
                              </m:dPr>
                              <m:e>
                                <m:r>
                                  <a:rPr lang="de-DE"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de-DE" i="1">
                                    <a:latin typeface="Cambria Math" panose="02040503050406030204" pitchFamily="18" charset="0"/>
                                  </a:rPr>
                                  <m:t>𝑦</m:t>
                                </m:r>
                              </m:e>
                            </m:acc>
                          </m:e>
                          <m:sup>
                            <m:d>
                              <m:dPr>
                                <m:ctrlPr>
                                  <a:rPr lang="de-DE" i="1">
                                    <a:latin typeface="Cambria Math" panose="02040503050406030204" pitchFamily="18" charset="0"/>
                                  </a:rPr>
                                </m:ctrlPr>
                              </m:dPr>
                              <m:e>
                                <m:r>
                                  <a:rPr lang="de-DE" i="1">
                                    <a:latin typeface="Cambria Math" panose="02040503050406030204" pitchFamily="18" charset="0"/>
                                  </a:rPr>
                                  <m:t>𝑖</m:t>
                                </m:r>
                              </m:e>
                            </m:d>
                          </m:sup>
                        </m:sSup>
                      </m:den>
                    </m:f>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de-DE" i="1">
                                    <a:latin typeface="Cambria Math" panose="02040503050406030204" pitchFamily="18" charset="0"/>
                                  </a:rPr>
                                  <m:t>𝑦</m:t>
                                </m:r>
                              </m:e>
                            </m:acc>
                          </m:e>
                          <m:sup>
                            <m:d>
                              <m:dPr>
                                <m:ctrlPr>
                                  <a:rPr lang="de-DE" i="1">
                                    <a:latin typeface="Cambria Math" panose="02040503050406030204" pitchFamily="18" charset="0"/>
                                  </a:rPr>
                                </m:ctrlPr>
                              </m:dPr>
                              <m:e>
                                <m:r>
                                  <a:rPr lang="de-DE" i="1">
                                    <a:latin typeface="Cambria Math" panose="02040503050406030204" pitchFamily="18" charset="0"/>
                                  </a:rPr>
                                  <m:t>𝑖</m:t>
                                </m:r>
                              </m:e>
                            </m:d>
                          </m:sup>
                        </m:sSup>
                      </m:num>
                      <m:den>
                        <m:r>
                          <a:rPr lang="en-US"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𝑘</m:t>
                            </m:r>
                          </m:sub>
                        </m:sSub>
                      </m:den>
                    </m:f>
                    <m:r>
                      <a:rPr lang="de-DE" b="0" i="1" smtClean="0">
                        <a:latin typeface="Cambria Math" panose="02040503050406030204" pitchFamily="18" charset="0"/>
                      </a:rPr>
                      <m:t>=2⋅</m:t>
                    </m:r>
                    <m:d>
                      <m:dPr>
                        <m:ctrlPr>
                          <a:rPr lang="de-DE"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de-DE" i="1">
                                    <a:latin typeface="Cambria Math" panose="02040503050406030204" pitchFamily="18" charset="0"/>
                                  </a:rPr>
                                  <m:t>𝑦</m:t>
                                </m:r>
                              </m:e>
                            </m:acc>
                          </m:e>
                          <m:sup>
                            <m:d>
                              <m:dPr>
                                <m:ctrlPr>
                                  <a:rPr lang="de-DE" i="1">
                                    <a:latin typeface="Cambria Math" panose="02040503050406030204" pitchFamily="18" charset="0"/>
                                  </a:rPr>
                                </m:ctrlPr>
                              </m:dPr>
                              <m:e>
                                <m:r>
                                  <a:rPr lang="de-DE" i="1">
                                    <a:latin typeface="Cambria Math" panose="02040503050406030204" pitchFamily="18" charset="0"/>
                                  </a:rPr>
                                  <m:t>𝑖</m:t>
                                </m:r>
                              </m:e>
                            </m:d>
                          </m:sup>
                        </m:s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𝑦</m:t>
                            </m:r>
                          </m:e>
                          <m:sup>
                            <m:d>
                              <m:dPr>
                                <m:ctrlPr>
                                  <a:rPr lang="de-DE" i="1">
                                    <a:latin typeface="Cambria Math" panose="02040503050406030204" pitchFamily="18" charset="0"/>
                                  </a:rPr>
                                </m:ctrlPr>
                              </m:dPr>
                              <m:e>
                                <m:r>
                                  <a:rPr lang="de-DE" i="1">
                                    <a:latin typeface="Cambria Math" panose="02040503050406030204" pitchFamily="18" charset="0"/>
                                  </a:rPr>
                                  <m:t>𝑖</m:t>
                                </m:r>
                              </m:e>
                            </m:d>
                          </m:sup>
                        </m:sSup>
                      </m:e>
                    </m:d>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𝑘</m:t>
                        </m:r>
                      </m:sub>
                      <m:sup>
                        <m:r>
                          <a:rPr lang="de-DE" b="0" i="1" smtClean="0">
                            <a:latin typeface="Cambria Math" panose="02040503050406030204" pitchFamily="18" charset="0"/>
                          </a:rPr>
                          <m:t>(</m:t>
                        </m:r>
                        <m:r>
                          <a:rPr lang="de-DE" b="0" i="1" smtClean="0">
                            <a:latin typeface="Cambria Math" panose="02040503050406030204" pitchFamily="18" charset="0"/>
                          </a:rPr>
                          <m:t>𝑖</m:t>
                        </m:r>
                        <m:r>
                          <a:rPr lang="de-DE" b="0" i="1" smtClean="0">
                            <a:latin typeface="Cambria Math" panose="02040503050406030204" pitchFamily="18" charset="0"/>
                          </a:rPr>
                          <m:t>)</m:t>
                        </m:r>
                      </m:sup>
                    </m:sSubSup>
                  </m:oMath>
                </a14:m>
                <a:endParaRPr lang="en-US" dirty="0"/>
              </a:p>
              <a:p>
                <a:pPr marL="0" indent="0">
                  <a:buNone/>
                </a:pPr>
                <a:r>
                  <a:rPr lang="en-US" dirty="0"/>
                  <a:t>Over </a:t>
                </a:r>
                <a14:m>
                  <m:oMath xmlns:m="http://schemas.openxmlformats.org/officeDocument/2006/math">
                    <m:r>
                      <a:rPr lang="de-DE" i="1">
                        <a:latin typeface="Cambria Math" panose="02040503050406030204" pitchFamily="18" charset="0"/>
                      </a:rPr>
                      <m:t>𝑀</m:t>
                    </m:r>
                  </m:oMath>
                </a14:m>
                <a:r>
                  <a:rPr lang="en-US" dirty="0"/>
                  <a:t> examples: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de-DE" b="0" i="1" smtClean="0">
                            <a:latin typeface="Cambria Math" panose="02040503050406030204" pitchFamily="18" charset="0"/>
                          </a:rPr>
                          <m:t>𝐿</m:t>
                        </m:r>
                      </m:num>
                      <m:den>
                        <m:r>
                          <a:rPr lang="en-US"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𝑘</m:t>
                            </m:r>
                          </m:sub>
                        </m:sSub>
                      </m:den>
                    </m:f>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𝑀</m:t>
                        </m:r>
                      </m:den>
                    </m:f>
                    <m:nary>
                      <m:naryPr>
                        <m:chr m:val="∑"/>
                        <m:supHide m:val="on"/>
                        <m:ctrlPr>
                          <a:rPr lang="de-DE" i="1">
                            <a:latin typeface="Cambria Math" panose="02040503050406030204" pitchFamily="18" charset="0"/>
                          </a:rPr>
                        </m:ctrlPr>
                      </m:naryPr>
                      <m:sub>
                        <m:r>
                          <m:rPr>
                            <m:brk m:alnAt="7"/>
                          </m:rPr>
                          <a:rPr lang="de-DE" i="1">
                            <a:latin typeface="Cambria Math" panose="02040503050406030204" pitchFamily="18" charset="0"/>
                          </a:rPr>
                          <m:t>𝑖</m:t>
                        </m:r>
                      </m:sub>
                      <m:sup/>
                      <m:e>
                        <m:f>
                          <m:fPr>
                            <m:ctrlPr>
                              <a:rPr lang="en-US" i="1">
                                <a:latin typeface="Cambria Math" panose="02040503050406030204" pitchFamily="18" charset="0"/>
                              </a:rPr>
                            </m:ctrlPr>
                          </m:fPr>
                          <m:num>
                            <m:r>
                              <a:rPr lang="en-US"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𝐿</m:t>
                                </m:r>
                              </m:e>
                              <m:sup>
                                <m:d>
                                  <m:dPr>
                                    <m:ctrlPr>
                                      <a:rPr lang="de-DE" i="1">
                                        <a:latin typeface="Cambria Math" panose="02040503050406030204" pitchFamily="18" charset="0"/>
                                      </a:rPr>
                                    </m:ctrlPr>
                                  </m:dPr>
                                  <m:e>
                                    <m:r>
                                      <a:rPr lang="de-DE" i="1">
                                        <a:latin typeface="Cambria Math" panose="02040503050406030204" pitchFamily="18" charset="0"/>
                                      </a:rPr>
                                      <m:t>𝑖</m:t>
                                    </m:r>
                                  </m:e>
                                </m:d>
                              </m:sup>
                            </m:sSup>
                          </m:num>
                          <m:den>
                            <m:r>
                              <a:rPr lang="en-US"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𝑘</m:t>
                                </m:r>
                              </m:sub>
                            </m:sSub>
                          </m:den>
                        </m:f>
                      </m:e>
                    </m:nary>
                    <m:r>
                      <a:rPr lang="de-DE" b="1"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𝑀</m:t>
                        </m:r>
                      </m:den>
                    </m:f>
                    <m:nary>
                      <m:naryPr>
                        <m:chr m:val="∑"/>
                        <m:supHide m:val="on"/>
                        <m:ctrlPr>
                          <a:rPr lang="de-DE" i="1">
                            <a:latin typeface="Cambria Math" panose="02040503050406030204" pitchFamily="18" charset="0"/>
                          </a:rPr>
                        </m:ctrlPr>
                      </m:naryPr>
                      <m:sub>
                        <m:r>
                          <m:rPr>
                            <m:brk m:alnAt="7"/>
                          </m:rPr>
                          <a:rPr lang="de-DE" i="1">
                            <a:latin typeface="Cambria Math" panose="02040503050406030204" pitchFamily="18" charset="0"/>
                          </a:rPr>
                          <m:t>𝑖</m:t>
                        </m:r>
                      </m:sub>
                      <m:sup/>
                      <m:e>
                        <m:r>
                          <a:rPr lang="de-DE" i="1">
                            <a:latin typeface="Cambria Math" panose="02040503050406030204" pitchFamily="18" charset="0"/>
                          </a:rPr>
                          <m:t>2</m:t>
                        </m:r>
                        <m:d>
                          <m:dPr>
                            <m:ctrlPr>
                              <a:rPr lang="de-DE"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de-DE" i="1">
                                        <a:latin typeface="Cambria Math" panose="02040503050406030204" pitchFamily="18" charset="0"/>
                                      </a:rPr>
                                      <m:t>𝑦</m:t>
                                    </m:r>
                                  </m:e>
                                </m:acc>
                              </m:e>
                              <m:sup>
                                <m:d>
                                  <m:dPr>
                                    <m:ctrlPr>
                                      <a:rPr lang="de-DE" i="1">
                                        <a:latin typeface="Cambria Math" panose="02040503050406030204" pitchFamily="18" charset="0"/>
                                      </a:rPr>
                                    </m:ctrlPr>
                                  </m:dPr>
                                  <m:e>
                                    <m:r>
                                      <a:rPr lang="de-DE" i="1">
                                        <a:latin typeface="Cambria Math" panose="02040503050406030204" pitchFamily="18" charset="0"/>
                                      </a:rPr>
                                      <m:t>𝑖</m:t>
                                    </m:r>
                                  </m:e>
                                </m:d>
                              </m:sup>
                            </m:s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𝑦</m:t>
                                </m:r>
                              </m:e>
                              <m:sup>
                                <m:d>
                                  <m:dPr>
                                    <m:ctrlPr>
                                      <a:rPr lang="de-DE" i="1">
                                        <a:latin typeface="Cambria Math" panose="02040503050406030204" pitchFamily="18" charset="0"/>
                                      </a:rPr>
                                    </m:ctrlPr>
                                  </m:dPr>
                                  <m:e>
                                    <m:r>
                                      <a:rPr lang="de-DE" i="1">
                                        <a:latin typeface="Cambria Math" panose="02040503050406030204" pitchFamily="18" charset="0"/>
                                      </a:rPr>
                                      <m:t>𝑖</m:t>
                                    </m:r>
                                  </m:e>
                                </m:d>
                              </m:sup>
                            </m:sSup>
                          </m:e>
                        </m:d>
                        <m:sSubSup>
                          <m:sSubSupPr>
                            <m:ctrlPr>
                              <a:rPr lang="de-DE" i="1" smtClean="0">
                                <a:latin typeface="Cambria Math" panose="02040503050406030204" pitchFamily="18" charset="0"/>
                              </a:rPr>
                            </m:ctrlPr>
                          </m:sSubSupPr>
                          <m:e>
                            <m:r>
                              <a:rPr lang="de-DE" i="1">
                                <a:latin typeface="Cambria Math" panose="02040503050406030204" pitchFamily="18" charset="0"/>
                              </a:rPr>
                              <m:t>𝑥</m:t>
                            </m:r>
                          </m:e>
                          <m:sub>
                            <m:r>
                              <a:rPr lang="de-DE" i="1">
                                <a:latin typeface="Cambria Math" panose="02040503050406030204" pitchFamily="18" charset="0"/>
                              </a:rPr>
                              <m:t>𝑘</m:t>
                            </m:r>
                          </m:sub>
                          <m:sup>
                            <m:r>
                              <a:rPr lang="de-DE" i="1">
                                <a:latin typeface="Cambria Math" panose="02040503050406030204" pitchFamily="18" charset="0"/>
                              </a:rPr>
                              <m:t>(</m:t>
                            </m:r>
                            <m:r>
                              <a:rPr lang="de-DE" i="1">
                                <a:latin typeface="Cambria Math" panose="02040503050406030204" pitchFamily="18" charset="0"/>
                              </a:rPr>
                              <m:t>𝑖</m:t>
                            </m:r>
                            <m:r>
                              <a:rPr lang="de-DE" i="1">
                                <a:latin typeface="Cambria Math" panose="02040503050406030204" pitchFamily="18" charset="0"/>
                              </a:rPr>
                              <m:t>)</m:t>
                            </m:r>
                          </m:sup>
                        </m:sSubSup>
                      </m:e>
                    </m:nary>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9CCEB5A-07CF-F6C8-BC47-37BA393A6F20}"/>
                  </a:ext>
                </a:extLst>
              </p:cNvPr>
              <p:cNvSpPr>
                <a:spLocks noGrp="1" noRot="1" noChangeAspect="1" noMove="1" noResize="1" noEditPoints="1" noAdjustHandles="1" noChangeArrowheads="1" noChangeShapeType="1" noTextEdit="1"/>
              </p:cNvSpPr>
              <p:nvPr>
                <p:ph idx="1"/>
              </p:nvPr>
            </p:nvSpPr>
            <p:spPr>
              <a:xfrm>
                <a:off x="838199" y="1825625"/>
                <a:ext cx="10515600" cy="4351338"/>
              </a:xfrm>
              <a:blipFill>
                <a:blip r:embed="rId2"/>
                <a:stretch>
                  <a:fillRect l="-603" t="-2907" b="-1191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BDC8CBE-476D-24F1-3779-BBB81C5A41D1}"/>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3D3D1B9-207E-DEFB-4D15-AB85EAA18D36}"/>
              </a:ext>
            </a:extLst>
          </p:cNvPr>
          <p:cNvSpPr>
            <a:spLocks noGrp="1"/>
          </p:cNvSpPr>
          <p:nvPr>
            <p:ph type="sldNum" sz="quarter" idx="12"/>
          </p:nvPr>
        </p:nvSpPr>
        <p:spPr/>
        <p:txBody>
          <a:bodyPr/>
          <a:lstStyle/>
          <a:p>
            <a:fld id="{88CEC222-F6AB-A647-80E8-FAB06E4B4BEB}" type="slidenum">
              <a:rPr lang="en-US" smtClean="0"/>
              <a:t>87</a:t>
            </a:fld>
            <a:endParaRPr lang="en-US" dirty="0"/>
          </a:p>
        </p:txBody>
      </p:sp>
      <p:sp>
        <p:nvSpPr>
          <p:cNvPr id="6" name="Oval 5">
            <a:extLst>
              <a:ext uri="{FF2B5EF4-FFF2-40B4-BE49-F238E27FC236}">
                <a16:creationId xmlns:a16="http://schemas.microsoft.com/office/drawing/2014/main" id="{561978D4-4EBA-D584-65BC-129EC13B2BC4}"/>
              </a:ext>
            </a:extLst>
          </p:cNvPr>
          <p:cNvSpPr/>
          <p:nvPr/>
        </p:nvSpPr>
        <p:spPr>
          <a:xfrm>
            <a:off x="8908164" y="1904122"/>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F356411-D6E1-7603-5DE4-921F00946CAF}"/>
              </a:ext>
            </a:extLst>
          </p:cNvPr>
          <p:cNvSpPr/>
          <p:nvPr/>
        </p:nvSpPr>
        <p:spPr>
          <a:xfrm>
            <a:off x="8908164" y="2470181"/>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E546FCD-993B-C6F3-572B-40F1D6D268D4}"/>
              </a:ext>
            </a:extLst>
          </p:cNvPr>
          <p:cNvSpPr/>
          <p:nvPr/>
        </p:nvSpPr>
        <p:spPr>
          <a:xfrm>
            <a:off x="8908164" y="3036240"/>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8777826-B8CE-104A-697B-E5A7BD58409F}"/>
                  </a:ext>
                </a:extLst>
              </p:cNvPr>
              <p:cNvSpPr/>
              <p:nvPr/>
            </p:nvSpPr>
            <p:spPr>
              <a:xfrm>
                <a:off x="10377735" y="2470180"/>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 </m:t>
                      </m:r>
                      <m:r>
                        <m:rPr>
                          <m:sty m:val="p"/>
                        </m:rPr>
                        <a:rPr lang="de-DE" b="0" i="1" smtClean="0">
                          <a:latin typeface="Cambria Math" panose="02040503050406030204" pitchFamily="18" charset="0"/>
                        </a:rPr>
                        <m:t>Σ</m:t>
                      </m:r>
                    </m:oMath>
                  </m:oMathPara>
                </a14:m>
                <a:endParaRPr lang="de-DE" b="0" dirty="0"/>
              </a:p>
            </p:txBody>
          </p:sp>
        </mc:Choice>
        <mc:Fallback xmlns="">
          <p:sp>
            <p:nvSpPr>
              <p:cNvPr id="9" name="Oval 8">
                <a:extLst>
                  <a:ext uri="{FF2B5EF4-FFF2-40B4-BE49-F238E27FC236}">
                    <a16:creationId xmlns:a16="http://schemas.microsoft.com/office/drawing/2014/main" id="{A8777826-B8CE-104A-697B-E5A7BD58409F}"/>
                  </a:ext>
                </a:extLst>
              </p:cNvPr>
              <p:cNvSpPr>
                <a:spLocks noRot="1" noChangeAspect="1" noMove="1" noResize="1" noEditPoints="1" noAdjustHandles="1" noChangeArrowheads="1" noChangeShapeType="1" noTextEdit="1"/>
              </p:cNvSpPr>
              <p:nvPr/>
            </p:nvSpPr>
            <p:spPr>
              <a:xfrm>
                <a:off x="10377735" y="2470180"/>
                <a:ext cx="402771" cy="402771"/>
              </a:xfrm>
              <a:prstGeom prst="ellipse">
                <a:avLst/>
              </a:prstGeom>
              <a:blipFill>
                <a:blip r:embed="rId3"/>
                <a:stretch>
                  <a:fillRect l="-5882" b="-8824"/>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257D3D03-D257-4C1B-EFC4-706770B0CC19}"/>
              </a:ext>
            </a:extLst>
          </p:cNvPr>
          <p:cNvCxnSpPr>
            <a:stCxn id="6" idx="6"/>
            <a:endCxn id="9" idx="2"/>
          </p:cNvCxnSpPr>
          <p:nvPr/>
        </p:nvCxnSpPr>
        <p:spPr>
          <a:xfrm>
            <a:off x="9310935" y="2105508"/>
            <a:ext cx="1066800" cy="5660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8C74FFA-3C53-52C0-C8F0-730E67026304}"/>
              </a:ext>
            </a:extLst>
          </p:cNvPr>
          <p:cNvCxnSpPr>
            <a:cxnSpLocks/>
            <a:stCxn id="7" idx="6"/>
            <a:endCxn id="9" idx="2"/>
          </p:cNvCxnSpPr>
          <p:nvPr/>
        </p:nvCxnSpPr>
        <p:spPr>
          <a:xfrm flipV="1">
            <a:off x="9310935" y="2671566"/>
            <a:ext cx="106680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2C1CE94-36BF-844A-5747-F43CBF894F43}"/>
              </a:ext>
            </a:extLst>
          </p:cNvPr>
          <p:cNvCxnSpPr>
            <a:cxnSpLocks/>
            <a:stCxn id="8" idx="6"/>
            <a:endCxn id="9" idx="2"/>
          </p:cNvCxnSpPr>
          <p:nvPr/>
        </p:nvCxnSpPr>
        <p:spPr>
          <a:xfrm flipV="1">
            <a:off x="9310935" y="2671566"/>
            <a:ext cx="1066800" cy="566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3C60E8-F293-A64A-2D5B-0CD7B3C55FA4}"/>
                  </a:ext>
                </a:extLst>
              </p:cNvPr>
              <p:cNvSpPr txBox="1"/>
              <p:nvPr/>
            </p:nvSpPr>
            <p:spPr>
              <a:xfrm>
                <a:off x="8472735" y="190412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CD3C60E8-F293-A64A-2D5B-0CD7B3C55FA4}"/>
                  </a:ext>
                </a:extLst>
              </p:cNvPr>
              <p:cNvSpPr txBox="1">
                <a:spLocks noRot="1" noChangeAspect="1" noMove="1" noResize="1" noEditPoints="1" noAdjustHandles="1" noChangeArrowheads="1" noChangeShapeType="1" noTextEdit="1"/>
              </p:cNvSpPr>
              <p:nvPr/>
            </p:nvSpPr>
            <p:spPr>
              <a:xfrm>
                <a:off x="8472735" y="1904122"/>
                <a:ext cx="4245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4E7ADD7-5757-A09A-1B8C-A74EE27115DB}"/>
                  </a:ext>
                </a:extLst>
              </p:cNvPr>
              <p:cNvSpPr txBox="1"/>
              <p:nvPr/>
            </p:nvSpPr>
            <p:spPr>
              <a:xfrm>
                <a:off x="8472735" y="2464738"/>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74E7ADD7-5757-A09A-1B8C-A74EE27115DB}"/>
                  </a:ext>
                </a:extLst>
              </p:cNvPr>
              <p:cNvSpPr txBox="1">
                <a:spLocks noRot="1" noChangeAspect="1" noMove="1" noResize="1" noEditPoints="1" noAdjustHandles="1" noChangeArrowheads="1" noChangeShapeType="1" noTextEdit="1"/>
              </p:cNvSpPr>
              <p:nvPr/>
            </p:nvSpPr>
            <p:spPr>
              <a:xfrm>
                <a:off x="8472735" y="2464738"/>
                <a:ext cx="4245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10E80B-009B-88D8-E4B6-FE522CD75B00}"/>
                  </a:ext>
                </a:extLst>
              </p:cNvPr>
              <p:cNvSpPr txBox="1"/>
              <p:nvPr/>
            </p:nvSpPr>
            <p:spPr>
              <a:xfrm>
                <a:off x="8472735" y="3036240"/>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oMath>
                  </m:oMathPara>
                </a14:m>
                <a:endParaRPr lang="en-US" dirty="0"/>
              </a:p>
            </p:txBody>
          </p:sp>
        </mc:Choice>
        <mc:Fallback xmlns="">
          <p:sp>
            <p:nvSpPr>
              <p:cNvPr id="15" name="TextBox 14">
                <a:extLst>
                  <a:ext uri="{FF2B5EF4-FFF2-40B4-BE49-F238E27FC236}">
                    <a16:creationId xmlns:a16="http://schemas.microsoft.com/office/drawing/2014/main" id="{4510E80B-009B-88D8-E4B6-FE522CD75B00}"/>
                  </a:ext>
                </a:extLst>
              </p:cNvPr>
              <p:cNvSpPr txBox="1">
                <a:spLocks noRot="1" noChangeAspect="1" noMove="1" noResize="1" noEditPoints="1" noAdjustHandles="1" noChangeArrowheads="1" noChangeShapeType="1" noTextEdit="1"/>
              </p:cNvSpPr>
              <p:nvPr/>
            </p:nvSpPr>
            <p:spPr>
              <a:xfrm>
                <a:off x="8472735" y="3036240"/>
                <a:ext cx="424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A525148-7A3E-A9AF-E206-6A89C65472A5}"/>
                  </a:ext>
                </a:extLst>
              </p:cNvPr>
              <p:cNvSpPr txBox="1"/>
              <p:nvPr/>
            </p:nvSpPr>
            <p:spPr>
              <a:xfrm>
                <a:off x="9512320" y="193523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EA525148-7A3E-A9AF-E206-6A89C65472A5}"/>
                  </a:ext>
                </a:extLst>
              </p:cNvPr>
              <p:cNvSpPr txBox="1">
                <a:spLocks noRot="1" noChangeAspect="1" noMove="1" noResize="1" noEditPoints="1" noAdjustHandles="1" noChangeArrowheads="1" noChangeShapeType="1" noTextEdit="1"/>
              </p:cNvSpPr>
              <p:nvPr/>
            </p:nvSpPr>
            <p:spPr>
              <a:xfrm>
                <a:off x="9512320" y="1935232"/>
                <a:ext cx="424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4EBEE07-51C6-61AC-B660-3DA712F2B7BD}"/>
                  </a:ext>
                </a:extLst>
              </p:cNvPr>
              <p:cNvSpPr txBox="1"/>
              <p:nvPr/>
            </p:nvSpPr>
            <p:spPr>
              <a:xfrm>
                <a:off x="9520484" y="2280072"/>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oMath>
                  </m:oMathPara>
                </a14:m>
                <a:endParaRPr lang="en-US" dirty="0"/>
              </a:p>
            </p:txBody>
          </p:sp>
        </mc:Choice>
        <mc:Fallback xmlns="">
          <p:sp>
            <p:nvSpPr>
              <p:cNvPr id="17" name="TextBox 16">
                <a:extLst>
                  <a:ext uri="{FF2B5EF4-FFF2-40B4-BE49-F238E27FC236}">
                    <a16:creationId xmlns:a16="http://schemas.microsoft.com/office/drawing/2014/main" id="{34EBEE07-51C6-61AC-B660-3DA712F2B7BD}"/>
                  </a:ext>
                </a:extLst>
              </p:cNvPr>
              <p:cNvSpPr txBox="1">
                <a:spLocks noRot="1" noChangeAspect="1" noMove="1" noResize="1" noEditPoints="1" noAdjustHandles="1" noChangeArrowheads="1" noChangeShapeType="1" noTextEdit="1"/>
              </p:cNvSpPr>
              <p:nvPr/>
            </p:nvSpPr>
            <p:spPr>
              <a:xfrm>
                <a:off x="9520484" y="2280072"/>
                <a:ext cx="42454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6E12B3-DAD4-3CC7-040B-B19260A76FB4}"/>
                  </a:ext>
                </a:extLst>
              </p:cNvPr>
              <p:cNvSpPr txBox="1"/>
              <p:nvPr/>
            </p:nvSpPr>
            <p:spPr>
              <a:xfrm>
                <a:off x="9512320" y="2606643"/>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9A6E12B3-DAD4-3CC7-040B-B19260A76FB4}"/>
                  </a:ext>
                </a:extLst>
              </p:cNvPr>
              <p:cNvSpPr txBox="1">
                <a:spLocks noRot="1" noChangeAspect="1" noMove="1" noResize="1" noEditPoints="1" noAdjustHandles="1" noChangeArrowheads="1" noChangeShapeType="1" noTextEdit="1"/>
              </p:cNvSpPr>
              <p:nvPr/>
            </p:nvSpPr>
            <p:spPr>
              <a:xfrm>
                <a:off x="9512320" y="2606643"/>
                <a:ext cx="42454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EF1A5B0-A594-1B33-2537-4B703D855690}"/>
                  </a:ext>
                </a:extLst>
              </p:cNvPr>
              <p:cNvSpPr txBox="1"/>
              <p:nvPr/>
            </p:nvSpPr>
            <p:spPr>
              <a:xfrm>
                <a:off x="10929257" y="2486899"/>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𝑦</m:t>
                          </m:r>
                        </m:e>
                      </m:acc>
                    </m:oMath>
                  </m:oMathPara>
                </a14:m>
                <a:endParaRPr lang="en-US" dirty="0"/>
              </a:p>
            </p:txBody>
          </p:sp>
        </mc:Choice>
        <mc:Fallback xmlns="">
          <p:sp>
            <p:nvSpPr>
              <p:cNvPr id="19" name="TextBox 18">
                <a:extLst>
                  <a:ext uri="{FF2B5EF4-FFF2-40B4-BE49-F238E27FC236}">
                    <a16:creationId xmlns:a16="http://schemas.microsoft.com/office/drawing/2014/main" id="{DEF1A5B0-A594-1B33-2537-4B703D855690}"/>
                  </a:ext>
                </a:extLst>
              </p:cNvPr>
              <p:cNvSpPr txBox="1">
                <a:spLocks noRot="1" noChangeAspect="1" noMove="1" noResize="1" noEditPoints="1" noAdjustHandles="1" noChangeArrowheads="1" noChangeShapeType="1" noTextEdit="1"/>
              </p:cNvSpPr>
              <p:nvPr/>
            </p:nvSpPr>
            <p:spPr>
              <a:xfrm>
                <a:off x="10929257" y="2486899"/>
                <a:ext cx="424543" cy="369332"/>
              </a:xfrm>
              <a:prstGeom prst="rect">
                <a:avLst/>
              </a:prstGeom>
              <a:blipFill>
                <a:blip r:embed="rId10"/>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97ADD4-9A62-7F54-7BA9-E0A9EC86BCE0}"/>
                  </a:ext>
                </a:extLst>
              </p:cNvPr>
              <p:cNvSpPr txBox="1"/>
              <p:nvPr/>
            </p:nvSpPr>
            <p:spPr>
              <a:xfrm>
                <a:off x="10367110" y="3408644"/>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𝑏</m:t>
                      </m:r>
                    </m:oMath>
                  </m:oMathPara>
                </a14:m>
                <a:endParaRPr lang="en-US" dirty="0"/>
              </a:p>
            </p:txBody>
          </p:sp>
        </mc:Choice>
        <mc:Fallback xmlns="">
          <p:sp>
            <p:nvSpPr>
              <p:cNvPr id="20" name="TextBox 19">
                <a:extLst>
                  <a:ext uri="{FF2B5EF4-FFF2-40B4-BE49-F238E27FC236}">
                    <a16:creationId xmlns:a16="http://schemas.microsoft.com/office/drawing/2014/main" id="{5997ADD4-9A62-7F54-7BA9-E0A9EC86BCE0}"/>
                  </a:ext>
                </a:extLst>
              </p:cNvPr>
              <p:cNvSpPr txBox="1">
                <a:spLocks noRot="1" noChangeAspect="1" noMove="1" noResize="1" noEditPoints="1" noAdjustHandles="1" noChangeArrowheads="1" noChangeShapeType="1" noTextEdit="1"/>
              </p:cNvSpPr>
              <p:nvPr/>
            </p:nvSpPr>
            <p:spPr>
              <a:xfrm>
                <a:off x="10367110" y="3408644"/>
                <a:ext cx="424543" cy="369332"/>
              </a:xfrm>
              <a:prstGeom prst="rect">
                <a:avLst/>
              </a:prstGeom>
              <a:blipFill>
                <a:blip r:embed="rId11"/>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A2994BA-D9C1-AB35-96DD-5F3F0302823F}"/>
              </a:ext>
            </a:extLst>
          </p:cNvPr>
          <p:cNvCxnSpPr>
            <a:cxnSpLocks/>
            <a:stCxn id="20" idx="0"/>
            <a:endCxn id="9" idx="4"/>
          </p:cNvCxnSpPr>
          <p:nvPr/>
        </p:nvCxnSpPr>
        <p:spPr>
          <a:xfrm flipH="1" flipV="1">
            <a:off x="10579121" y="2872951"/>
            <a:ext cx="261" cy="535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E97AE9-9285-9E76-D01C-F13C3C7CCABA}"/>
              </a:ext>
            </a:extLst>
          </p:cNvPr>
          <p:cNvCxnSpPr>
            <a:cxnSpLocks/>
            <a:stCxn id="9" idx="6"/>
            <a:endCxn id="19" idx="1"/>
          </p:cNvCxnSpPr>
          <p:nvPr/>
        </p:nvCxnSpPr>
        <p:spPr>
          <a:xfrm flipV="1">
            <a:off x="10780506" y="2671565"/>
            <a:ext cx="148751"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7145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6825-D780-76FF-CA32-3AE596A3A4B9}"/>
              </a:ext>
            </a:extLst>
          </p:cNvPr>
          <p:cNvSpPr>
            <a:spLocks noGrp="1"/>
          </p:cNvSpPr>
          <p:nvPr>
            <p:ph type="title"/>
          </p:nvPr>
        </p:nvSpPr>
        <p:spPr/>
        <p:txBody>
          <a:bodyPr/>
          <a:lstStyle/>
          <a:p>
            <a:r>
              <a:rPr lang="en-US" dirty="0"/>
              <a:t>The perceptron</a:t>
            </a:r>
          </a:p>
        </p:txBody>
      </p:sp>
      <p:sp>
        <p:nvSpPr>
          <p:cNvPr id="4" name="Footer Placeholder 3">
            <a:extLst>
              <a:ext uri="{FF2B5EF4-FFF2-40B4-BE49-F238E27FC236}">
                <a16:creationId xmlns:a16="http://schemas.microsoft.com/office/drawing/2014/main" id="{E2B4430A-A3B1-856A-0080-250019D56C5A}"/>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890619AE-2157-FF2C-1773-DB9B695D05AA}"/>
              </a:ext>
            </a:extLst>
          </p:cNvPr>
          <p:cNvSpPr>
            <a:spLocks noGrp="1"/>
          </p:cNvSpPr>
          <p:nvPr>
            <p:ph type="sldNum" sz="quarter" idx="12"/>
          </p:nvPr>
        </p:nvSpPr>
        <p:spPr/>
        <p:txBody>
          <a:bodyPr/>
          <a:lstStyle/>
          <a:p>
            <a:fld id="{88CEC222-F6AB-A647-80E8-FAB06E4B4BEB}" type="slidenum">
              <a:rPr lang="en-US" smtClean="0"/>
              <a:t>88</a:t>
            </a:fld>
            <a:endParaRPr lang="en-US" dirty="0"/>
          </a:p>
        </p:txBody>
      </p:sp>
      <p:sp>
        <p:nvSpPr>
          <p:cNvPr id="6" name="Oval 5">
            <a:extLst>
              <a:ext uri="{FF2B5EF4-FFF2-40B4-BE49-F238E27FC236}">
                <a16:creationId xmlns:a16="http://schemas.microsoft.com/office/drawing/2014/main" id="{620EFA72-45CF-13D2-51EB-160F7D7DBC4C}"/>
              </a:ext>
            </a:extLst>
          </p:cNvPr>
          <p:cNvSpPr/>
          <p:nvPr/>
        </p:nvSpPr>
        <p:spPr>
          <a:xfrm>
            <a:off x="3875707" y="2264671"/>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9F447E6-41D9-5CF9-B771-D2B46085DC6C}"/>
              </a:ext>
            </a:extLst>
          </p:cNvPr>
          <p:cNvSpPr/>
          <p:nvPr/>
        </p:nvSpPr>
        <p:spPr>
          <a:xfrm>
            <a:off x="3875707" y="2830730"/>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FC6FF4B-9AF7-23F0-3A96-8C47330521DB}"/>
              </a:ext>
            </a:extLst>
          </p:cNvPr>
          <p:cNvSpPr/>
          <p:nvPr/>
        </p:nvSpPr>
        <p:spPr>
          <a:xfrm>
            <a:off x="3875707" y="3967507"/>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36C0925-373C-5CB7-B19A-4F6B5BB0EE01}"/>
                  </a:ext>
                </a:extLst>
              </p:cNvPr>
              <p:cNvSpPr/>
              <p:nvPr/>
            </p:nvSpPr>
            <p:spPr>
              <a:xfrm>
                <a:off x="6381277" y="3074781"/>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 </m:t>
                      </m:r>
                      <m:r>
                        <m:rPr>
                          <m:sty m:val="p"/>
                        </m:rPr>
                        <a:rPr lang="de-DE" b="0" i="1" smtClean="0">
                          <a:latin typeface="Cambria Math" panose="02040503050406030204" pitchFamily="18" charset="0"/>
                        </a:rPr>
                        <m:t>Σ</m:t>
                      </m:r>
                    </m:oMath>
                  </m:oMathPara>
                </a14:m>
                <a:endParaRPr lang="de-DE" b="0" dirty="0"/>
              </a:p>
            </p:txBody>
          </p:sp>
        </mc:Choice>
        <mc:Fallback xmlns="">
          <p:sp>
            <p:nvSpPr>
              <p:cNvPr id="9" name="Oval 8">
                <a:extLst>
                  <a:ext uri="{FF2B5EF4-FFF2-40B4-BE49-F238E27FC236}">
                    <a16:creationId xmlns:a16="http://schemas.microsoft.com/office/drawing/2014/main" id="{E36C0925-373C-5CB7-B19A-4F6B5BB0EE01}"/>
                  </a:ext>
                </a:extLst>
              </p:cNvPr>
              <p:cNvSpPr>
                <a:spLocks noRot="1" noChangeAspect="1" noMove="1" noResize="1" noEditPoints="1" noAdjustHandles="1" noChangeArrowheads="1" noChangeShapeType="1" noTextEdit="1"/>
              </p:cNvSpPr>
              <p:nvPr/>
            </p:nvSpPr>
            <p:spPr>
              <a:xfrm>
                <a:off x="6381277" y="3074781"/>
                <a:ext cx="402771" cy="402771"/>
              </a:xfrm>
              <a:prstGeom prst="ellipse">
                <a:avLst/>
              </a:prstGeom>
              <a:blipFill>
                <a:blip r:embed="rId3"/>
                <a:stretch>
                  <a:fillRect l="-6061" b="-8824"/>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E2C7D38-E34E-2AEA-E1FC-1F89A875A9C3}"/>
              </a:ext>
            </a:extLst>
          </p:cNvPr>
          <p:cNvCxnSpPr>
            <a:stCxn id="6" idx="6"/>
            <a:endCxn id="9" idx="2"/>
          </p:cNvCxnSpPr>
          <p:nvPr/>
        </p:nvCxnSpPr>
        <p:spPr>
          <a:xfrm>
            <a:off x="4278478" y="2466057"/>
            <a:ext cx="2102799" cy="810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8D0BAE-A4EA-4D5F-3ED4-4C1C1BE4A529}"/>
              </a:ext>
            </a:extLst>
          </p:cNvPr>
          <p:cNvCxnSpPr>
            <a:cxnSpLocks/>
            <a:stCxn id="7" idx="6"/>
            <a:endCxn id="9" idx="2"/>
          </p:cNvCxnSpPr>
          <p:nvPr/>
        </p:nvCxnSpPr>
        <p:spPr>
          <a:xfrm>
            <a:off x="4278478" y="3032116"/>
            <a:ext cx="2102799" cy="2440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43D1C7-923C-B5D3-15FC-BFA72A3EB1E8}"/>
              </a:ext>
            </a:extLst>
          </p:cNvPr>
          <p:cNvCxnSpPr>
            <a:cxnSpLocks/>
            <a:stCxn id="8" idx="6"/>
            <a:endCxn id="9" idx="2"/>
          </p:cNvCxnSpPr>
          <p:nvPr/>
        </p:nvCxnSpPr>
        <p:spPr>
          <a:xfrm flipV="1">
            <a:off x="4278478" y="3276167"/>
            <a:ext cx="2102799" cy="8927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A41F1E-D19D-A6A3-BB93-4A3EB55C18CB}"/>
                  </a:ext>
                </a:extLst>
              </p:cNvPr>
              <p:cNvSpPr txBox="1"/>
              <p:nvPr/>
            </p:nvSpPr>
            <p:spPr>
              <a:xfrm>
                <a:off x="3440278" y="2264671"/>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𝑖</m:t>
                          </m:r>
                        </m:e>
                        <m:sub>
                          <m:r>
                            <a:rPr lang="de-DE"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B3A41F1E-D19D-A6A3-BB93-4A3EB55C18CB}"/>
                  </a:ext>
                </a:extLst>
              </p:cNvPr>
              <p:cNvSpPr txBox="1">
                <a:spLocks noRot="1" noChangeAspect="1" noMove="1" noResize="1" noEditPoints="1" noAdjustHandles="1" noChangeArrowheads="1" noChangeShapeType="1" noTextEdit="1"/>
              </p:cNvSpPr>
              <p:nvPr/>
            </p:nvSpPr>
            <p:spPr>
              <a:xfrm>
                <a:off x="3440278" y="2264671"/>
                <a:ext cx="4245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23B09C-99A1-2DF2-706C-DBE5CF7DD08B}"/>
                  </a:ext>
                </a:extLst>
              </p:cNvPr>
              <p:cNvSpPr txBox="1"/>
              <p:nvPr/>
            </p:nvSpPr>
            <p:spPr>
              <a:xfrm>
                <a:off x="3440278" y="2825287"/>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𝑖</m:t>
                          </m:r>
                        </m:e>
                        <m:sub>
                          <m:r>
                            <a:rPr lang="de-DE"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5423B09C-99A1-2DF2-706C-DBE5CF7DD08B}"/>
                  </a:ext>
                </a:extLst>
              </p:cNvPr>
              <p:cNvSpPr txBox="1">
                <a:spLocks noRot="1" noChangeAspect="1" noMove="1" noResize="1" noEditPoints="1" noAdjustHandles="1" noChangeArrowheads="1" noChangeShapeType="1" noTextEdit="1"/>
              </p:cNvSpPr>
              <p:nvPr/>
            </p:nvSpPr>
            <p:spPr>
              <a:xfrm>
                <a:off x="3440278" y="2825287"/>
                <a:ext cx="4245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B7FE9B4-CD14-2466-4064-5027F7E62A6E}"/>
                  </a:ext>
                </a:extLst>
              </p:cNvPr>
              <p:cNvSpPr txBox="1"/>
              <p:nvPr/>
            </p:nvSpPr>
            <p:spPr>
              <a:xfrm>
                <a:off x="3440278" y="3967507"/>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𝑖</m:t>
                          </m:r>
                        </m:e>
                        <m:sub>
                          <m:r>
                            <a:rPr lang="de-DE" b="0" i="1" smtClean="0">
                              <a:latin typeface="Cambria Math" panose="02040503050406030204" pitchFamily="18" charset="0"/>
                            </a:rPr>
                            <m:t>𝐾</m:t>
                          </m:r>
                        </m:sub>
                      </m:sSub>
                    </m:oMath>
                  </m:oMathPara>
                </a14:m>
                <a:endParaRPr lang="en-US" dirty="0"/>
              </a:p>
            </p:txBody>
          </p:sp>
        </mc:Choice>
        <mc:Fallback xmlns="">
          <p:sp>
            <p:nvSpPr>
              <p:cNvPr id="15" name="TextBox 14">
                <a:extLst>
                  <a:ext uri="{FF2B5EF4-FFF2-40B4-BE49-F238E27FC236}">
                    <a16:creationId xmlns:a16="http://schemas.microsoft.com/office/drawing/2014/main" id="{FB7FE9B4-CD14-2466-4064-5027F7E62A6E}"/>
                  </a:ext>
                </a:extLst>
              </p:cNvPr>
              <p:cNvSpPr txBox="1">
                <a:spLocks noRot="1" noChangeAspect="1" noMove="1" noResize="1" noEditPoints="1" noAdjustHandles="1" noChangeArrowheads="1" noChangeShapeType="1" noTextEdit="1"/>
              </p:cNvSpPr>
              <p:nvPr/>
            </p:nvSpPr>
            <p:spPr>
              <a:xfrm>
                <a:off x="3440278" y="3967507"/>
                <a:ext cx="424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C438890-6441-1042-9DE9-53D520E0D559}"/>
                  </a:ext>
                </a:extLst>
              </p:cNvPr>
              <p:cNvSpPr txBox="1"/>
              <p:nvPr/>
            </p:nvSpPr>
            <p:spPr>
              <a:xfrm>
                <a:off x="4625892" y="2303183"/>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0C438890-6441-1042-9DE9-53D520E0D559}"/>
                  </a:ext>
                </a:extLst>
              </p:cNvPr>
              <p:cNvSpPr txBox="1">
                <a:spLocks noRot="1" noChangeAspect="1" noMove="1" noResize="1" noEditPoints="1" noAdjustHandles="1" noChangeArrowheads="1" noChangeShapeType="1" noTextEdit="1"/>
              </p:cNvSpPr>
              <p:nvPr/>
            </p:nvSpPr>
            <p:spPr>
              <a:xfrm>
                <a:off x="4625892" y="2303183"/>
                <a:ext cx="424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CAA5CAA-E28B-A2AC-889B-C52698806FE7}"/>
                  </a:ext>
                </a:extLst>
              </p:cNvPr>
              <p:cNvSpPr txBox="1"/>
              <p:nvPr/>
            </p:nvSpPr>
            <p:spPr>
              <a:xfrm>
                <a:off x="4625893" y="2748168"/>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2</m:t>
                          </m:r>
                        </m:sub>
                      </m:sSub>
                    </m:oMath>
                  </m:oMathPara>
                </a14:m>
                <a:endParaRPr lang="en-US" dirty="0"/>
              </a:p>
            </p:txBody>
          </p:sp>
        </mc:Choice>
        <mc:Fallback xmlns="">
          <p:sp>
            <p:nvSpPr>
              <p:cNvPr id="17" name="TextBox 16">
                <a:extLst>
                  <a:ext uri="{FF2B5EF4-FFF2-40B4-BE49-F238E27FC236}">
                    <a16:creationId xmlns:a16="http://schemas.microsoft.com/office/drawing/2014/main" id="{CCAA5CAA-E28B-A2AC-889B-C52698806FE7}"/>
                  </a:ext>
                </a:extLst>
              </p:cNvPr>
              <p:cNvSpPr txBox="1">
                <a:spLocks noRot="1" noChangeAspect="1" noMove="1" noResize="1" noEditPoints="1" noAdjustHandles="1" noChangeArrowheads="1" noChangeShapeType="1" noTextEdit="1"/>
              </p:cNvSpPr>
              <p:nvPr/>
            </p:nvSpPr>
            <p:spPr>
              <a:xfrm>
                <a:off x="4625893" y="2748168"/>
                <a:ext cx="42454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76022C6-760D-C75C-41BB-0913539E2186}"/>
                  </a:ext>
                </a:extLst>
              </p:cNvPr>
              <p:cNvSpPr txBox="1"/>
              <p:nvPr/>
            </p:nvSpPr>
            <p:spPr>
              <a:xfrm>
                <a:off x="4625891" y="3533398"/>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𝑤</m:t>
                          </m:r>
                        </m:e>
                        <m:sub>
                          <m:r>
                            <a:rPr lang="de-DE" b="0" i="1" smtClean="0">
                              <a:latin typeface="Cambria Math" panose="02040503050406030204" pitchFamily="18" charset="0"/>
                            </a:rPr>
                            <m:t>𝐾</m:t>
                          </m:r>
                        </m:sub>
                      </m:sSub>
                    </m:oMath>
                  </m:oMathPara>
                </a14:m>
                <a:endParaRPr lang="en-US" dirty="0"/>
              </a:p>
            </p:txBody>
          </p:sp>
        </mc:Choice>
        <mc:Fallback xmlns="">
          <p:sp>
            <p:nvSpPr>
              <p:cNvPr id="18" name="TextBox 17">
                <a:extLst>
                  <a:ext uri="{FF2B5EF4-FFF2-40B4-BE49-F238E27FC236}">
                    <a16:creationId xmlns:a16="http://schemas.microsoft.com/office/drawing/2014/main" id="{276022C6-760D-C75C-41BB-0913539E2186}"/>
                  </a:ext>
                </a:extLst>
              </p:cNvPr>
              <p:cNvSpPr txBox="1">
                <a:spLocks noRot="1" noChangeAspect="1" noMove="1" noResize="1" noEditPoints="1" noAdjustHandles="1" noChangeArrowheads="1" noChangeShapeType="1" noTextEdit="1"/>
              </p:cNvSpPr>
              <p:nvPr/>
            </p:nvSpPr>
            <p:spPr>
              <a:xfrm>
                <a:off x="4625891" y="3533398"/>
                <a:ext cx="42454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AE4CDB6-FCF4-D362-1BE4-72CFEB09956F}"/>
                  </a:ext>
                </a:extLst>
              </p:cNvPr>
              <p:cNvSpPr txBox="1"/>
              <p:nvPr/>
            </p:nvSpPr>
            <p:spPr>
              <a:xfrm>
                <a:off x="8358557" y="3093604"/>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𝑜</m:t>
                      </m:r>
                    </m:oMath>
                  </m:oMathPara>
                </a14:m>
                <a:endParaRPr lang="en-US" dirty="0"/>
              </a:p>
            </p:txBody>
          </p:sp>
        </mc:Choice>
        <mc:Fallback xmlns="">
          <p:sp>
            <p:nvSpPr>
              <p:cNvPr id="19" name="TextBox 18">
                <a:extLst>
                  <a:ext uri="{FF2B5EF4-FFF2-40B4-BE49-F238E27FC236}">
                    <a16:creationId xmlns:a16="http://schemas.microsoft.com/office/drawing/2014/main" id="{3AE4CDB6-FCF4-D362-1BE4-72CFEB09956F}"/>
                  </a:ext>
                </a:extLst>
              </p:cNvPr>
              <p:cNvSpPr txBox="1">
                <a:spLocks noRot="1" noChangeAspect="1" noMove="1" noResize="1" noEditPoints="1" noAdjustHandles="1" noChangeArrowheads="1" noChangeShapeType="1" noTextEdit="1"/>
              </p:cNvSpPr>
              <p:nvPr/>
            </p:nvSpPr>
            <p:spPr>
              <a:xfrm>
                <a:off x="8358557" y="3093604"/>
                <a:ext cx="424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BFD4115-36F3-9D00-3F1C-530B71C5C9F1}"/>
                  </a:ext>
                </a:extLst>
              </p:cNvPr>
              <p:cNvSpPr txBox="1"/>
              <p:nvPr/>
            </p:nvSpPr>
            <p:spPr>
              <a:xfrm>
                <a:off x="6370391" y="3862005"/>
                <a:ext cx="424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𝑏</m:t>
                      </m:r>
                    </m:oMath>
                  </m:oMathPara>
                </a14:m>
                <a:endParaRPr lang="en-US" dirty="0"/>
              </a:p>
            </p:txBody>
          </p:sp>
        </mc:Choice>
        <mc:Fallback xmlns="">
          <p:sp>
            <p:nvSpPr>
              <p:cNvPr id="20" name="TextBox 19">
                <a:extLst>
                  <a:ext uri="{FF2B5EF4-FFF2-40B4-BE49-F238E27FC236}">
                    <a16:creationId xmlns:a16="http://schemas.microsoft.com/office/drawing/2014/main" id="{CBFD4115-36F3-9D00-3F1C-530B71C5C9F1}"/>
                  </a:ext>
                </a:extLst>
              </p:cNvPr>
              <p:cNvSpPr txBox="1">
                <a:spLocks noRot="1" noChangeAspect="1" noMove="1" noResize="1" noEditPoints="1" noAdjustHandles="1" noChangeArrowheads="1" noChangeShapeType="1" noTextEdit="1"/>
              </p:cNvSpPr>
              <p:nvPr/>
            </p:nvSpPr>
            <p:spPr>
              <a:xfrm>
                <a:off x="6370391" y="3862005"/>
                <a:ext cx="424543" cy="369332"/>
              </a:xfrm>
              <a:prstGeom prst="rect">
                <a:avLst/>
              </a:prstGeom>
              <a:blipFill>
                <a:blip r:embed="rId11"/>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4CDC33D8-E29F-296C-BCD6-99BA03BA2E11}"/>
              </a:ext>
            </a:extLst>
          </p:cNvPr>
          <p:cNvCxnSpPr>
            <a:cxnSpLocks/>
            <a:stCxn id="20" idx="0"/>
            <a:endCxn id="9" idx="4"/>
          </p:cNvCxnSpPr>
          <p:nvPr/>
        </p:nvCxnSpPr>
        <p:spPr>
          <a:xfrm flipV="1">
            <a:off x="6582663" y="3477552"/>
            <a:ext cx="0" cy="3844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016C63-10BC-7F34-BC9F-B762D98C9ADA}"/>
              </a:ext>
            </a:extLst>
          </p:cNvPr>
          <p:cNvCxnSpPr>
            <a:cxnSpLocks/>
            <a:stCxn id="9" idx="6"/>
            <a:endCxn id="34" idx="1"/>
          </p:cNvCxnSpPr>
          <p:nvPr/>
        </p:nvCxnSpPr>
        <p:spPr>
          <a:xfrm>
            <a:off x="6784048" y="3276167"/>
            <a:ext cx="39362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4C2C7542-0EA5-D651-442D-215F08F10449}"/>
                  </a:ext>
                </a:extLst>
              </p:cNvPr>
              <p:cNvSpPr/>
              <p:nvPr/>
            </p:nvSpPr>
            <p:spPr>
              <a:xfrm>
                <a:off x="7177675" y="3093604"/>
                <a:ext cx="787255"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oMath>
                  </m:oMathPara>
                </a14:m>
                <a:endParaRPr lang="en-US" dirty="0"/>
              </a:p>
            </p:txBody>
          </p:sp>
        </mc:Choice>
        <mc:Fallback xmlns="">
          <p:sp>
            <p:nvSpPr>
              <p:cNvPr id="34" name="Rectangle 33">
                <a:extLst>
                  <a:ext uri="{FF2B5EF4-FFF2-40B4-BE49-F238E27FC236}">
                    <a16:creationId xmlns:a16="http://schemas.microsoft.com/office/drawing/2014/main" id="{4C2C7542-0EA5-D651-442D-215F08F10449}"/>
                  </a:ext>
                </a:extLst>
              </p:cNvPr>
              <p:cNvSpPr>
                <a:spLocks noRot="1" noChangeAspect="1" noMove="1" noResize="1" noEditPoints="1" noAdjustHandles="1" noChangeArrowheads="1" noChangeShapeType="1" noTextEdit="1"/>
              </p:cNvSpPr>
              <p:nvPr/>
            </p:nvSpPr>
            <p:spPr>
              <a:xfrm>
                <a:off x="7177675" y="3093604"/>
                <a:ext cx="787255" cy="365125"/>
              </a:xfrm>
              <a:prstGeom prst="rect">
                <a:avLst/>
              </a:prstGeom>
              <a:blipFill>
                <a:blip r:embed="rId12"/>
                <a:stretch>
                  <a:fillRect b="-12903"/>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FF2D76CA-8E13-631D-AB7D-3F2B261C8E3F}"/>
              </a:ext>
            </a:extLst>
          </p:cNvPr>
          <p:cNvCxnSpPr>
            <a:cxnSpLocks/>
            <a:stCxn id="34" idx="3"/>
            <a:endCxn id="19" idx="1"/>
          </p:cNvCxnSpPr>
          <p:nvPr/>
        </p:nvCxnSpPr>
        <p:spPr>
          <a:xfrm>
            <a:off x="7964930" y="3276167"/>
            <a:ext cx="393627" cy="21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5F41DBC-6EFF-BD1C-7572-763C9CAA59FC}"/>
              </a:ext>
            </a:extLst>
          </p:cNvPr>
          <p:cNvSpPr txBox="1"/>
          <p:nvPr/>
        </p:nvSpPr>
        <p:spPr>
          <a:xfrm>
            <a:off x="3297199" y="1693561"/>
            <a:ext cx="779893" cy="369332"/>
          </a:xfrm>
          <a:prstGeom prst="rect">
            <a:avLst/>
          </a:prstGeom>
          <a:noFill/>
        </p:spPr>
        <p:txBody>
          <a:bodyPr wrap="square" rtlCol="0">
            <a:spAutoFit/>
          </a:bodyPr>
          <a:lstStyle/>
          <a:p>
            <a:r>
              <a:rPr lang="en-US" dirty="0"/>
              <a:t>Inputs</a:t>
            </a:r>
          </a:p>
        </p:txBody>
      </p:sp>
      <p:sp>
        <p:nvSpPr>
          <p:cNvPr id="45" name="TextBox 44">
            <a:extLst>
              <a:ext uri="{FF2B5EF4-FFF2-40B4-BE49-F238E27FC236}">
                <a16:creationId xmlns:a16="http://schemas.microsoft.com/office/drawing/2014/main" id="{8FB9078E-6269-DE71-AB54-296CB5E536B5}"/>
              </a:ext>
            </a:extLst>
          </p:cNvPr>
          <p:cNvSpPr txBox="1"/>
          <p:nvPr/>
        </p:nvSpPr>
        <p:spPr>
          <a:xfrm>
            <a:off x="4448215" y="1690688"/>
            <a:ext cx="992917" cy="369332"/>
          </a:xfrm>
          <a:prstGeom prst="rect">
            <a:avLst/>
          </a:prstGeom>
          <a:noFill/>
        </p:spPr>
        <p:txBody>
          <a:bodyPr wrap="square" rtlCol="0">
            <a:spAutoFit/>
          </a:bodyPr>
          <a:lstStyle/>
          <a:p>
            <a:r>
              <a:rPr lang="en-US" dirty="0"/>
              <a:t>Weights</a:t>
            </a:r>
          </a:p>
        </p:txBody>
      </p:sp>
      <p:sp>
        <p:nvSpPr>
          <p:cNvPr id="46" name="TextBox 45">
            <a:extLst>
              <a:ext uri="{FF2B5EF4-FFF2-40B4-BE49-F238E27FC236}">
                <a16:creationId xmlns:a16="http://schemas.microsoft.com/office/drawing/2014/main" id="{256A612E-6363-2A5A-9E04-06AF06179EC3}"/>
              </a:ext>
            </a:extLst>
          </p:cNvPr>
          <p:cNvSpPr txBox="1"/>
          <p:nvPr/>
        </p:nvSpPr>
        <p:spPr>
          <a:xfrm>
            <a:off x="6285302" y="4288358"/>
            <a:ext cx="594719" cy="369332"/>
          </a:xfrm>
          <a:prstGeom prst="rect">
            <a:avLst/>
          </a:prstGeom>
          <a:noFill/>
        </p:spPr>
        <p:txBody>
          <a:bodyPr wrap="square" rtlCol="0">
            <a:spAutoFit/>
          </a:bodyPr>
          <a:lstStyle/>
          <a:p>
            <a:r>
              <a:rPr lang="en-US" dirty="0"/>
              <a:t>Bias</a:t>
            </a:r>
          </a:p>
        </p:txBody>
      </p:sp>
      <p:sp>
        <p:nvSpPr>
          <p:cNvPr id="47" name="TextBox 46">
            <a:extLst>
              <a:ext uri="{FF2B5EF4-FFF2-40B4-BE49-F238E27FC236}">
                <a16:creationId xmlns:a16="http://schemas.microsoft.com/office/drawing/2014/main" id="{D691B89A-9E06-BC77-8D2C-39743B23FF76}"/>
              </a:ext>
            </a:extLst>
          </p:cNvPr>
          <p:cNvSpPr txBox="1"/>
          <p:nvPr/>
        </p:nvSpPr>
        <p:spPr>
          <a:xfrm>
            <a:off x="6703739" y="2455955"/>
            <a:ext cx="1992987" cy="369332"/>
          </a:xfrm>
          <a:prstGeom prst="rect">
            <a:avLst/>
          </a:prstGeom>
          <a:noFill/>
        </p:spPr>
        <p:txBody>
          <a:bodyPr wrap="square" rtlCol="0">
            <a:spAutoFit/>
          </a:bodyPr>
          <a:lstStyle/>
          <a:p>
            <a:r>
              <a:rPr lang="en-US" dirty="0"/>
              <a:t>Activation function</a:t>
            </a:r>
          </a:p>
        </p:txBody>
      </p:sp>
      <p:sp>
        <p:nvSpPr>
          <p:cNvPr id="48" name="TextBox 47">
            <a:extLst>
              <a:ext uri="{FF2B5EF4-FFF2-40B4-BE49-F238E27FC236}">
                <a16:creationId xmlns:a16="http://schemas.microsoft.com/office/drawing/2014/main" id="{0C4C54AF-3D0A-CFEE-8D6C-7CB0FDE5D0B8}"/>
              </a:ext>
            </a:extLst>
          </p:cNvPr>
          <p:cNvSpPr txBox="1"/>
          <p:nvPr/>
        </p:nvSpPr>
        <p:spPr>
          <a:xfrm>
            <a:off x="8138560" y="3611708"/>
            <a:ext cx="999296" cy="369332"/>
          </a:xfrm>
          <a:prstGeom prst="rect">
            <a:avLst/>
          </a:prstGeom>
          <a:noFill/>
        </p:spPr>
        <p:txBody>
          <a:bodyPr wrap="square" rtlCol="0">
            <a:spAutoFit/>
          </a:bodyPr>
          <a:lstStyle/>
          <a:p>
            <a:r>
              <a:rPr lang="en-US" dirty="0"/>
              <a:t>Output</a:t>
            </a:r>
          </a:p>
        </p:txBody>
      </p:sp>
      <p:sp>
        <p:nvSpPr>
          <p:cNvPr id="49" name="Left Brace 48">
            <a:extLst>
              <a:ext uri="{FF2B5EF4-FFF2-40B4-BE49-F238E27FC236}">
                <a16:creationId xmlns:a16="http://schemas.microsoft.com/office/drawing/2014/main" id="{83812873-872F-A65D-8B7B-19038D64CFB7}"/>
              </a:ext>
            </a:extLst>
          </p:cNvPr>
          <p:cNvSpPr/>
          <p:nvPr/>
        </p:nvSpPr>
        <p:spPr>
          <a:xfrm rot="16200000">
            <a:off x="6082356" y="2077440"/>
            <a:ext cx="461727" cy="5840657"/>
          </a:xfrm>
          <a:prstGeom prst="leftBrace">
            <a:avLst>
              <a:gd name="adj1" fmla="val 6911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EBF8616-3001-085C-AAAD-0AAF5294DB75}"/>
                  </a:ext>
                </a:extLst>
              </p:cNvPr>
              <p:cNvSpPr txBox="1"/>
              <p:nvPr/>
            </p:nvSpPr>
            <p:spPr>
              <a:xfrm>
                <a:off x="4670740" y="5371846"/>
                <a:ext cx="32291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𝑜</m:t>
                      </m:r>
                      <m:d>
                        <m:dPr>
                          <m:ctrlPr>
                            <a:rPr lang="de-DE" b="0" i="1" smtClean="0">
                              <a:latin typeface="Cambria Math" panose="02040503050406030204" pitchFamily="18" charset="0"/>
                            </a:rPr>
                          </m:ctrlPr>
                        </m:dPr>
                        <m:e>
                          <m:r>
                            <a:rPr lang="de-DE" b="1" i="1" smtClean="0">
                              <a:latin typeface="Cambria Math" panose="02040503050406030204" pitchFamily="18" charset="0"/>
                            </a:rPr>
                            <m:t>𝒊</m:t>
                          </m:r>
                        </m:e>
                      </m:d>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𝑇</m:t>
                          </m:r>
                        </m:sup>
                      </m:sSup>
                      <m:r>
                        <a:rPr lang="de-DE" b="1" i="1" smtClean="0">
                          <a:latin typeface="Cambria Math" panose="02040503050406030204" pitchFamily="18" charset="0"/>
                        </a:rPr>
                        <m:t>𝒊</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DEBF8616-3001-085C-AAAD-0AAF5294DB75}"/>
                  </a:ext>
                </a:extLst>
              </p:cNvPr>
              <p:cNvSpPr txBox="1">
                <a:spLocks noRot="1" noChangeAspect="1" noMove="1" noResize="1" noEditPoints="1" noAdjustHandles="1" noChangeArrowheads="1" noChangeShapeType="1" noTextEdit="1"/>
              </p:cNvSpPr>
              <p:nvPr/>
            </p:nvSpPr>
            <p:spPr>
              <a:xfrm>
                <a:off x="4670740" y="5371846"/>
                <a:ext cx="3229124" cy="369332"/>
              </a:xfrm>
              <a:prstGeom prst="rect">
                <a:avLst/>
              </a:prstGeom>
              <a:blipFill>
                <a:blip r:embed="rId13"/>
                <a:stretch>
                  <a:fillRect b="-12903"/>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C00E9ACE-AFEE-56D8-8093-E2FBFBC2C813}"/>
              </a:ext>
            </a:extLst>
          </p:cNvPr>
          <p:cNvSpPr txBox="1"/>
          <p:nvPr/>
        </p:nvSpPr>
        <p:spPr>
          <a:xfrm>
            <a:off x="6917374" y="937442"/>
            <a:ext cx="3756661" cy="923330"/>
          </a:xfrm>
          <a:prstGeom prst="rect">
            <a:avLst/>
          </a:prstGeom>
          <a:noFill/>
        </p:spPr>
        <p:txBody>
          <a:bodyPr wrap="square" rtlCol="0">
            <a:spAutoFit/>
          </a:bodyPr>
          <a:lstStyle/>
          <a:p>
            <a:r>
              <a:rPr lang="en-US" dirty="0"/>
              <a:t>Activation functions add nonlinearity to allow the model to express complex nonlinear functions.</a:t>
            </a:r>
          </a:p>
        </p:txBody>
      </p:sp>
      <p:cxnSp>
        <p:nvCxnSpPr>
          <p:cNvPr id="52" name="Curved Connector 51">
            <a:extLst>
              <a:ext uri="{FF2B5EF4-FFF2-40B4-BE49-F238E27FC236}">
                <a16:creationId xmlns:a16="http://schemas.microsoft.com/office/drawing/2014/main" id="{8A43971F-CEDD-A867-59EE-6E7D0B5524A1}"/>
              </a:ext>
            </a:extLst>
          </p:cNvPr>
          <p:cNvCxnSpPr>
            <a:cxnSpLocks/>
            <a:stCxn id="51" idx="2"/>
            <a:endCxn id="47" idx="0"/>
          </p:cNvCxnSpPr>
          <p:nvPr/>
        </p:nvCxnSpPr>
        <p:spPr>
          <a:xfrm rot="5400000">
            <a:off x="7950378" y="1610627"/>
            <a:ext cx="595183" cy="109547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4194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120F-2325-5A91-36AF-7DD3D647B08A}"/>
              </a:ext>
            </a:extLst>
          </p:cNvPr>
          <p:cNvSpPr>
            <a:spLocks noGrp="1"/>
          </p:cNvSpPr>
          <p:nvPr>
            <p:ph type="title"/>
          </p:nvPr>
        </p:nvSpPr>
        <p:spPr/>
        <p:txBody>
          <a:bodyPr/>
          <a:lstStyle/>
          <a:p>
            <a:r>
              <a:rPr lang="en-US" dirty="0"/>
              <a:t>Activation functions</a:t>
            </a:r>
          </a:p>
        </p:txBody>
      </p:sp>
      <p:pic>
        <p:nvPicPr>
          <p:cNvPr id="7" name="Content Placeholder 6" descr="A graph of a leaky reaction&#10;&#10;Description automatically generated">
            <a:extLst>
              <a:ext uri="{FF2B5EF4-FFF2-40B4-BE49-F238E27FC236}">
                <a16:creationId xmlns:a16="http://schemas.microsoft.com/office/drawing/2014/main" id="{EB349037-050A-678E-2BB9-46EA81F70404}"/>
              </a:ext>
            </a:extLst>
          </p:cNvPr>
          <p:cNvPicPr>
            <a:picLocks noGrp="1" noChangeAspect="1"/>
          </p:cNvPicPr>
          <p:nvPr>
            <p:ph idx="1"/>
          </p:nvPr>
        </p:nvPicPr>
        <p:blipFill>
          <a:blip r:embed="rId2"/>
          <a:stretch>
            <a:fillRect/>
          </a:stretch>
        </p:blipFill>
        <p:spPr>
          <a:xfrm>
            <a:off x="1705535" y="2065182"/>
            <a:ext cx="8780929" cy="3592778"/>
          </a:xfrm>
        </p:spPr>
      </p:pic>
      <p:sp>
        <p:nvSpPr>
          <p:cNvPr id="4" name="Footer Placeholder 3">
            <a:extLst>
              <a:ext uri="{FF2B5EF4-FFF2-40B4-BE49-F238E27FC236}">
                <a16:creationId xmlns:a16="http://schemas.microsoft.com/office/drawing/2014/main" id="{9BD9A119-782F-8244-43FA-61E683BD18E6}"/>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9DD0179B-584C-55CF-F89E-D6BC94067CAA}"/>
              </a:ext>
            </a:extLst>
          </p:cNvPr>
          <p:cNvSpPr>
            <a:spLocks noGrp="1"/>
          </p:cNvSpPr>
          <p:nvPr>
            <p:ph type="sldNum" sz="quarter" idx="12"/>
          </p:nvPr>
        </p:nvSpPr>
        <p:spPr/>
        <p:txBody>
          <a:bodyPr/>
          <a:lstStyle/>
          <a:p>
            <a:fld id="{88CEC222-F6AB-A647-80E8-FAB06E4B4BEB}" type="slidenum">
              <a:rPr lang="en-US" smtClean="0"/>
              <a:t>89</a:t>
            </a:fld>
            <a:endParaRPr lang="en-US" dirty="0"/>
          </a:p>
        </p:txBody>
      </p:sp>
    </p:spTree>
    <p:extLst>
      <p:ext uri="{BB962C8B-B14F-4D97-AF65-F5344CB8AC3E}">
        <p14:creationId xmlns:p14="http://schemas.microsoft.com/office/powerpoint/2010/main" val="391581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E0D28-724A-1A43-A926-86ABF31C0029}"/>
              </a:ext>
            </a:extLst>
          </p:cNvPr>
          <p:cNvSpPr>
            <a:spLocks noGrp="1"/>
          </p:cNvSpPr>
          <p:nvPr>
            <p:ph type="title"/>
          </p:nvPr>
        </p:nvSpPr>
        <p:spPr/>
        <p:txBody>
          <a:bodyPr/>
          <a:lstStyle/>
          <a:p>
            <a:r>
              <a:rPr lang="en-US" dirty="0"/>
              <a:t>Contents</a:t>
            </a:r>
          </a:p>
        </p:txBody>
      </p:sp>
      <p:graphicFrame>
        <p:nvGraphicFramePr>
          <p:cNvPr id="4" name="Content Placeholder 3">
            <a:extLst>
              <a:ext uri="{FF2B5EF4-FFF2-40B4-BE49-F238E27FC236}">
                <a16:creationId xmlns:a16="http://schemas.microsoft.com/office/drawing/2014/main" id="{64EBC020-A0EF-51A5-E083-9E7484B4F846}"/>
              </a:ext>
            </a:extLst>
          </p:cNvPr>
          <p:cNvGraphicFramePr>
            <a:graphicFrameLocks noGrp="1"/>
          </p:cNvGraphicFramePr>
          <p:nvPr>
            <p:ph idx="1"/>
            <p:extLst>
              <p:ext uri="{D42A27DB-BD31-4B8C-83A1-F6EECF244321}">
                <p14:modId xmlns:p14="http://schemas.microsoft.com/office/powerpoint/2010/main" val="2065164864"/>
              </p:ext>
            </p:extLst>
          </p:nvPr>
        </p:nvGraphicFramePr>
        <p:xfrm>
          <a:off x="838199" y="1825625"/>
          <a:ext cx="10532725" cy="3881120"/>
        </p:xfrm>
        <a:graphic>
          <a:graphicData uri="http://schemas.openxmlformats.org/drawingml/2006/table">
            <a:tbl>
              <a:tblPr firstRow="1" bandRow="1">
                <a:tableStyleId>{5C22544A-7EE6-4342-B048-85BDC9FD1C3A}</a:tableStyleId>
              </a:tblPr>
              <a:tblGrid>
                <a:gridCol w="343607">
                  <a:extLst>
                    <a:ext uri="{9D8B030D-6E8A-4147-A177-3AD203B41FA5}">
                      <a16:colId xmlns:a16="http://schemas.microsoft.com/office/drawing/2014/main" val="2160389013"/>
                    </a:ext>
                  </a:extLst>
                </a:gridCol>
                <a:gridCol w="6843493">
                  <a:extLst>
                    <a:ext uri="{9D8B030D-6E8A-4147-A177-3AD203B41FA5}">
                      <a16:colId xmlns:a16="http://schemas.microsoft.com/office/drawing/2014/main" val="2670861155"/>
                    </a:ext>
                  </a:extLst>
                </a:gridCol>
                <a:gridCol w="3345625">
                  <a:extLst>
                    <a:ext uri="{9D8B030D-6E8A-4147-A177-3AD203B41FA5}">
                      <a16:colId xmlns:a16="http://schemas.microsoft.com/office/drawing/2014/main" val="2029482745"/>
                    </a:ext>
                  </a:extLst>
                </a:gridCol>
              </a:tblGrid>
              <a:tr h="370840">
                <a:tc>
                  <a:txBody>
                    <a:bodyPr/>
                    <a:lstStyle/>
                    <a:p>
                      <a:endParaRPr lang="en-US" dirty="0"/>
                    </a:p>
                  </a:txBody>
                  <a:tcPr/>
                </a:tc>
                <a:tc>
                  <a:txBody>
                    <a:bodyPr/>
                    <a:lstStyle/>
                    <a:p>
                      <a:r>
                        <a:rPr lang="en-US" dirty="0"/>
                        <a:t>Chapter</a:t>
                      </a:r>
                    </a:p>
                  </a:txBody>
                  <a:tcPr/>
                </a:tc>
                <a:tc>
                  <a:txBody>
                    <a:bodyPr/>
                    <a:lstStyle/>
                    <a:p>
                      <a:r>
                        <a:rPr lang="en-US" dirty="0"/>
                        <a:t>Notebook(s)</a:t>
                      </a:r>
                    </a:p>
                  </a:txBody>
                  <a:tcPr/>
                </a:tc>
                <a:extLst>
                  <a:ext uri="{0D108BD9-81ED-4DB2-BD59-A6C34878D82A}">
                    <a16:rowId xmlns:a16="http://schemas.microsoft.com/office/drawing/2014/main" val="1081753067"/>
                  </a:ext>
                </a:extLst>
              </a:tr>
              <a:tr h="370840">
                <a:tc gridSpan="3">
                  <a:txBody>
                    <a:bodyPr/>
                    <a:lstStyle/>
                    <a:p>
                      <a:pPr algn="l"/>
                      <a:r>
                        <a:rPr lang="en-US" b="1" dirty="0"/>
                        <a:t>Part 1: Applied Machine Learning Foundations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2227582"/>
                  </a:ext>
                </a:extLst>
              </a:tr>
              <a:tr h="370840">
                <a:tc>
                  <a:txBody>
                    <a:bodyPr/>
                    <a:lstStyle/>
                    <a:p>
                      <a:endParaRPr lang="en-US" dirty="0"/>
                    </a:p>
                  </a:txBody>
                  <a:tcPr/>
                </a:tc>
                <a:tc>
                  <a:txBody>
                    <a:bodyPr/>
                    <a:lstStyle/>
                    <a:p>
                      <a:r>
                        <a:rPr lang="en-US" dirty="0"/>
                        <a:t>Python Recap</a:t>
                      </a:r>
                    </a:p>
                  </a:txBody>
                  <a:tcPr/>
                </a:tc>
                <a:tc>
                  <a:txBody>
                    <a:bodyPr/>
                    <a:lstStyle/>
                    <a:p>
                      <a:r>
                        <a:rPr lang="en-US" b="1"/>
                        <a:t>python-recap</a:t>
                      </a:r>
                      <a:endParaRPr lang="en-US" dirty="0"/>
                    </a:p>
                  </a:txBody>
                  <a:tcPr/>
                </a:tc>
                <a:extLst>
                  <a:ext uri="{0D108BD9-81ED-4DB2-BD59-A6C34878D82A}">
                    <a16:rowId xmlns:a16="http://schemas.microsoft.com/office/drawing/2014/main" val="67454713"/>
                  </a:ext>
                </a:extLst>
              </a:tr>
              <a:tr h="370840">
                <a:tc>
                  <a:txBody>
                    <a:bodyPr/>
                    <a:lstStyle/>
                    <a:p>
                      <a:endParaRPr lang="en-US" dirty="0"/>
                    </a:p>
                  </a:txBody>
                  <a:tcPr/>
                </a:tc>
                <a:tc>
                  <a:txBody>
                    <a:bodyPr/>
                    <a:lstStyle/>
                    <a:p>
                      <a:r>
                        <a:rPr lang="en-US"/>
                        <a:t>Machine Learning Basics</a:t>
                      </a:r>
                      <a:endParaRPr lang="en-US" dirty="0"/>
                    </a:p>
                  </a:txBody>
                  <a:tcPr/>
                </a:tc>
                <a:tc>
                  <a:txBody>
                    <a:bodyPr/>
                    <a:lstStyle/>
                    <a:p>
                      <a:r>
                        <a:rPr lang="en-US" dirty="0">
                          <a:solidFill>
                            <a:schemeClr val="bg1">
                              <a:lumMod val="50000"/>
                            </a:schemeClr>
                          </a:solidFill>
                        </a:rPr>
                        <a:t>kmer-analysis</a:t>
                      </a:r>
                    </a:p>
                  </a:txBody>
                  <a:tcPr/>
                </a:tc>
                <a:extLst>
                  <a:ext uri="{0D108BD9-81ED-4DB2-BD59-A6C34878D82A}">
                    <a16:rowId xmlns:a16="http://schemas.microsoft.com/office/drawing/2014/main" val="2815502371"/>
                  </a:ext>
                </a:extLst>
              </a:tr>
              <a:tr h="370840">
                <a:tc>
                  <a:txBody>
                    <a:bodyPr/>
                    <a:lstStyle/>
                    <a:p>
                      <a:endParaRPr lang="en-US" dirty="0"/>
                    </a:p>
                  </a:txBody>
                  <a:tcPr/>
                </a:tc>
                <a:tc>
                  <a:txBody>
                    <a:bodyPr/>
                    <a:lstStyle/>
                    <a:p>
                      <a:r>
                        <a:rPr lang="en-US" dirty="0"/>
                        <a:t>Unsupervised Learning</a:t>
                      </a:r>
                    </a:p>
                  </a:txBody>
                  <a:tcPr/>
                </a:tc>
                <a:tc>
                  <a:txBody>
                    <a:bodyPr/>
                    <a:lstStyle/>
                    <a:p>
                      <a:r>
                        <a:rPr lang="en-US" b="1" dirty="0"/>
                        <a:t>population-clustering</a:t>
                      </a:r>
                    </a:p>
                  </a:txBody>
                  <a:tcPr/>
                </a:tc>
                <a:extLst>
                  <a:ext uri="{0D108BD9-81ED-4DB2-BD59-A6C34878D82A}">
                    <a16:rowId xmlns:a16="http://schemas.microsoft.com/office/drawing/2014/main" val="465578860"/>
                  </a:ext>
                </a:extLst>
              </a:tr>
              <a:tr h="370840">
                <a:tc>
                  <a:txBody>
                    <a:bodyPr/>
                    <a:lstStyle/>
                    <a:p>
                      <a:endParaRPr lang="en-US" dirty="0"/>
                    </a:p>
                  </a:txBody>
                  <a:tcPr/>
                </a:tc>
                <a:tc>
                  <a:txBody>
                    <a:bodyPr/>
                    <a:lstStyle/>
                    <a:p>
                      <a:r>
                        <a:rPr lang="en-US"/>
                        <a:t>Supervised Learning</a:t>
                      </a:r>
                      <a:endParaRPr lang="en-US" dirty="0"/>
                    </a:p>
                  </a:txBody>
                  <a:tcPr/>
                </a:tc>
                <a:tc>
                  <a:txBody>
                    <a:bodyPr/>
                    <a:lstStyle/>
                    <a:p>
                      <a:r>
                        <a:rPr lang="en-US" b="0" dirty="0">
                          <a:solidFill>
                            <a:schemeClr val="bg1">
                              <a:lumMod val="50000"/>
                            </a:schemeClr>
                          </a:solidFill>
                        </a:rPr>
                        <a:t>decision-tree-demo</a:t>
                      </a:r>
                    </a:p>
                  </a:txBody>
                  <a:tcPr/>
                </a:tc>
                <a:extLst>
                  <a:ext uri="{0D108BD9-81ED-4DB2-BD59-A6C34878D82A}">
                    <a16:rowId xmlns:a16="http://schemas.microsoft.com/office/drawing/2014/main" val="3250027671"/>
                  </a:ext>
                </a:extLst>
              </a:tr>
              <a:tr h="370840">
                <a:tc>
                  <a:txBody>
                    <a:bodyPr/>
                    <a:lstStyle/>
                    <a:p>
                      <a:endParaRPr lang="en-US" dirty="0"/>
                    </a:p>
                  </a:txBody>
                  <a:tcPr/>
                </a:tc>
                <a:tc>
                  <a:txBody>
                    <a:bodyPr/>
                    <a:lstStyle/>
                    <a:p>
                      <a:r>
                        <a:rPr lang="en-US"/>
                        <a:t>Neural Network Fundamentals &amp; Design</a:t>
                      </a:r>
                      <a:endParaRPr lang="en-US" dirty="0"/>
                    </a:p>
                  </a:txBody>
                  <a:tcPr/>
                </a:tc>
                <a:tc>
                  <a:txBody>
                    <a:bodyPr/>
                    <a:lstStyle/>
                    <a:p>
                      <a:r>
                        <a:rPr lang="en-US" b="1" dirty="0"/>
                        <a:t>pytorch-tutorial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lumMod val="50000"/>
                            </a:schemeClr>
                          </a:solidFill>
                        </a:rPr>
                        <a:t>gene-family-classification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lumMod val="50000"/>
                            </a:schemeClr>
                          </a:solidFill>
                        </a:rPr>
                        <a:t>motif-analysis</a:t>
                      </a:r>
                    </a:p>
                  </a:txBody>
                  <a:tcPr/>
                </a:tc>
                <a:extLst>
                  <a:ext uri="{0D108BD9-81ED-4DB2-BD59-A6C34878D82A}">
                    <a16:rowId xmlns:a16="http://schemas.microsoft.com/office/drawing/2014/main" val="1405800672"/>
                  </a:ext>
                </a:extLst>
              </a:tr>
              <a:tr h="370840">
                <a:tc gridSpan="3">
                  <a:txBody>
                    <a:bodyPr/>
                    <a:lstStyle/>
                    <a:p>
                      <a:pPr algn="l"/>
                      <a:r>
                        <a:rPr lang="en-US" b="1" dirty="0"/>
                        <a:t>Part 2: Nutritional Science Use Case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20876512"/>
                  </a:ext>
                </a:extLst>
              </a:tr>
              <a:tr h="370840">
                <a:tc>
                  <a:txBody>
                    <a:bodyPr/>
                    <a:lstStyle/>
                    <a:p>
                      <a:endParaRPr lang="en-US" dirty="0"/>
                    </a:p>
                  </a:txBody>
                  <a:tcPr/>
                </a:tc>
                <a:tc>
                  <a:txBody>
                    <a:bodyPr/>
                    <a:lstStyle/>
                    <a:p>
                      <a:r>
                        <a:rPr lang="en-US" dirty="0"/>
                        <a:t>Exploring a Multimodal Nutritional Data Set</a:t>
                      </a:r>
                    </a:p>
                  </a:txBody>
                  <a:tcPr/>
                </a:tc>
                <a:tc>
                  <a:txBody>
                    <a:bodyPr/>
                    <a:lstStyle/>
                    <a:p>
                      <a:r>
                        <a:rPr lang="en-US" b="1" dirty="0"/>
                        <a:t>nutritional-data-learning</a:t>
                      </a:r>
                      <a:endParaRPr lang="en-US" dirty="0"/>
                    </a:p>
                  </a:txBody>
                  <a:tcPr/>
                </a:tc>
                <a:extLst>
                  <a:ext uri="{0D108BD9-81ED-4DB2-BD59-A6C34878D82A}">
                    <a16:rowId xmlns:a16="http://schemas.microsoft.com/office/drawing/2014/main" val="4291120757"/>
                  </a:ext>
                </a:extLst>
              </a:tr>
            </a:tbl>
          </a:graphicData>
        </a:graphic>
      </p:graphicFrame>
      <p:sp>
        <p:nvSpPr>
          <p:cNvPr id="3" name="TextBox 2">
            <a:extLst>
              <a:ext uri="{FF2B5EF4-FFF2-40B4-BE49-F238E27FC236}">
                <a16:creationId xmlns:a16="http://schemas.microsoft.com/office/drawing/2014/main" id="{F80F7E2D-2724-A506-B446-A36B1C57FA96}"/>
              </a:ext>
            </a:extLst>
          </p:cNvPr>
          <p:cNvSpPr txBox="1"/>
          <p:nvPr/>
        </p:nvSpPr>
        <p:spPr>
          <a:xfrm>
            <a:off x="4053068" y="215896"/>
            <a:ext cx="4085863" cy="646331"/>
          </a:xfrm>
          <a:prstGeom prst="rect">
            <a:avLst/>
          </a:prstGeom>
          <a:noFill/>
        </p:spPr>
        <p:txBody>
          <a:bodyPr wrap="square" rtlCol="0">
            <a:spAutoFit/>
          </a:bodyPr>
          <a:lstStyle/>
          <a:p>
            <a:r>
              <a:rPr lang="en-US" dirty="0"/>
              <a:t>These can also be good starting points for the “Code &amp; Beer &amp; Chips” session…</a:t>
            </a:r>
          </a:p>
        </p:txBody>
      </p:sp>
      <p:cxnSp>
        <p:nvCxnSpPr>
          <p:cNvPr id="8" name="Straight Arrow Connector 7">
            <a:extLst>
              <a:ext uri="{FF2B5EF4-FFF2-40B4-BE49-F238E27FC236}">
                <a16:creationId xmlns:a16="http://schemas.microsoft.com/office/drawing/2014/main" id="{7C96439B-7559-AB04-0FE6-4DEFD4DDE16E}"/>
              </a:ext>
            </a:extLst>
          </p:cNvPr>
          <p:cNvCxnSpPr>
            <a:cxnSpLocks/>
            <a:stCxn id="3" idx="2"/>
          </p:cNvCxnSpPr>
          <p:nvPr/>
        </p:nvCxnSpPr>
        <p:spPr>
          <a:xfrm>
            <a:off x="6096000" y="862227"/>
            <a:ext cx="1959980" cy="38833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9754F23-4427-FAEA-881D-B684E6804798}"/>
              </a:ext>
            </a:extLst>
          </p:cNvPr>
          <p:cNvCxnSpPr>
            <a:cxnSpLocks/>
            <a:stCxn id="3" idx="2"/>
          </p:cNvCxnSpPr>
          <p:nvPr/>
        </p:nvCxnSpPr>
        <p:spPr>
          <a:xfrm>
            <a:off x="6096000" y="862227"/>
            <a:ext cx="1959980" cy="354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4281606-5C1D-9CD8-E8C1-D88BB78EDC18}"/>
              </a:ext>
            </a:extLst>
          </p:cNvPr>
          <p:cNvCxnSpPr>
            <a:cxnSpLocks/>
            <a:stCxn id="3" idx="2"/>
          </p:cNvCxnSpPr>
          <p:nvPr/>
        </p:nvCxnSpPr>
        <p:spPr>
          <a:xfrm>
            <a:off x="6096000" y="862227"/>
            <a:ext cx="1959980" cy="2193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E451C2A-2B77-7FFA-199A-CD172282A8DD}"/>
              </a:ext>
            </a:extLst>
          </p:cNvPr>
          <p:cNvCxnSpPr>
            <a:cxnSpLocks/>
            <a:stCxn id="3" idx="2"/>
          </p:cNvCxnSpPr>
          <p:nvPr/>
        </p:nvCxnSpPr>
        <p:spPr>
          <a:xfrm>
            <a:off x="6096000" y="862227"/>
            <a:ext cx="1959980" cy="2934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8636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120F-2325-5A91-36AF-7DD3D647B08A}"/>
              </a:ext>
            </a:extLst>
          </p:cNvPr>
          <p:cNvSpPr>
            <a:spLocks noGrp="1"/>
          </p:cNvSpPr>
          <p:nvPr>
            <p:ph type="title"/>
          </p:nvPr>
        </p:nvSpPr>
        <p:spPr/>
        <p:txBody>
          <a:bodyPr/>
          <a:lstStyle/>
          <a:p>
            <a:r>
              <a:rPr lang="en-US" dirty="0"/>
              <a:t>Activation functions</a:t>
            </a:r>
          </a:p>
        </p:txBody>
      </p:sp>
      <p:pic>
        <p:nvPicPr>
          <p:cNvPr id="7" name="Content Placeholder 6" descr="A graph of a leaky reaction&#10;&#10;Description automatically generated">
            <a:extLst>
              <a:ext uri="{FF2B5EF4-FFF2-40B4-BE49-F238E27FC236}">
                <a16:creationId xmlns:a16="http://schemas.microsoft.com/office/drawing/2014/main" id="{EB349037-050A-678E-2BB9-46EA81F70404}"/>
              </a:ext>
            </a:extLst>
          </p:cNvPr>
          <p:cNvPicPr>
            <a:picLocks noGrp="1" noChangeAspect="1"/>
          </p:cNvPicPr>
          <p:nvPr>
            <p:ph idx="1"/>
          </p:nvPr>
        </p:nvPicPr>
        <p:blipFill>
          <a:blip r:embed="rId2"/>
          <a:stretch>
            <a:fillRect/>
          </a:stretch>
        </p:blipFill>
        <p:spPr>
          <a:xfrm>
            <a:off x="1705535" y="2065182"/>
            <a:ext cx="8780929" cy="3592778"/>
          </a:xfrm>
        </p:spPr>
      </p:pic>
      <p:sp>
        <p:nvSpPr>
          <p:cNvPr id="4" name="Footer Placeholder 3">
            <a:extLst>
              <a:ext uri="{FF2B5EF4-FFF2-40B4-BE49-F238E27FC236}">
                <a16:creationId xmlns:a16="http://schemas.microsoft.com/office/drawing/2014/main" id="{9BD9A119-782F-8244-43FA-61E683BD18E6}"/>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9DD0179B-584C-55CF-F89E-D6BC94067CAA}"/>
              </a:ext>
            </a:extLst>
          </p:cNvPr>
          <p:cNvSpPr>
            <a:spLocks noGrp="1"/>
          </p:cNvSpPr>
          <p:nvPr>
            <p:ph type="sldNum" sz="quarter" idx="12"/>
          </p:nvPr>
        </p:nvSpPr>
        <p:spPr/>
        <p:txBody>
          <a:bodyPr/>
          <a:lstStyle/>
          <a:p>
            <a:fld id="{88CEC222-F6AB-A647-80E8-FAB06E4B4BEB}" type="slidenum">
              <a:rPr lang="en-US" smtClean="0"/>
              <a:t>90</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97E98B-6FF3-FC28-69B4-7DF756BEB411}"/>
                  </a:ext>
                </a:extLst>
              </p:cNvPr>
              <p:cNvSpPr txBox="1"/>
              <p:nvPr/>
            </p:nvSpPr>
            <p:spPr>
              <a:xfrm>
                <a:off x="588293" y="1488196"/>
                <a:ext cx="5023614" cy="404983"/>
              </a:xfrm>
              <a:prstGeom prst="rect">
                <a:avLst/>
              </a:prstGeom>
              <a:noFill/>
            </p:spPr>
            <p:txBody>
              <a:bodyPr wrap="square" rtlCol="0">
                <a:spAutoFit/>
              </a:bodyPr>
              <a:lstStyle/>
              <a:p>
                <a:r>
                  <a:rPr lang="en-US" dirty="0"/>
                  <a:t>Easily differentiable: </a:t>
                </a:r>
                <a14:m>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m:t>
                        </m:r>
                        <m:r>
                          <m:rPr>
                            <m:nor/>
                          </m:rPr>
                          <a:rPr lang="de-DE" b="0" i="0" smtClean="0">
                            <a:latin typeface="Cambria Math" panose="02040503050406030204" pitchFamily="18" charset="0"/>
                          </a:rPr>
                          <m:t>g</m:t>
                        </m:r>
                        <m:r>
                          <a:rPr lang="de-DE" b="0" i="1" smtClean="0">
                            <a:latin typeface="Cambria Math" panose="02040503050406030204" pitchFamily="18" charset="0"/>
                          </a:rPr>
                          <m:t>′</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r>
                          <m:rPr>
                            <m:nor/>
                          </m:rPr>
                          <a:rPr lang="de-DE" b="0" i="0" smtClean="0">
                            <a:latin typeface="Cambria Math" panose="02040503050406030204" pitchFamily="18" charset="0"/>
                          </a:rPr>
                          <m:t>sig</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i="1">
                                <a:latin typeface="Cambria Math" panose="02040503050406030204" pitchFamily="18" charset="0"/>
                              </a:rPr>
                              <m:t>1−</m:t>
                            </m:r>
                            <m:r>
                              <m:rPr>
                                <m:nor/>
                              </m:rPr>
                              <a:rPr lang="de-DE" i="0">
                                <a:latin typeface="Cambria Math" panose="02040503050406030204" pitchFamily="18" charset="0"/>
                              </a:rPr>
                              <m:t>sig</m:t>
                            </m:r>
                            <m:d>
                              <m:dPr>
                                <m:ctrlPr>
                                  <a:rPr lang="de-DE" i="1">
                                    <a:latin typeface="Cambria Math" panose="02040503050406030204" pitchFamily="18" charset="0"/>
                                  </a:rPr>
                                </m:ctrlPr>
                              </m:dPr>
                              <m:e>
                                <m:r>
                                  <a:rPr lang="de-DE" i="1">
                                    <a:latin typeface="Cambria Math" panose="02040503050406030204" pitchFamily="18" charset="0"/>
                                  </a:rPr>
                                  <m:t>𝑥</m:t>
                                </m:r>
                              </m:e>
                            </m:d>
                          </m:e>
                        </m:d>
                      </m:e>
                    </m:func>
                  </m:oMath>
                </a14:m>
                <a:endParaRPr lang="en-US" dirty="0"/>
              </a:p>
            </p:txBody>
          </p:sp>
        </mc:Choice>
        <mc:Fallback xmlns="">
          <p:sp>
            <p:nvSpPr>
              <p:cNvPr id="8" name="TextBox 7">
                <a:extLst>
                  <a:ext uri="{FF2B5EF4-FFF2-40B4-BE49-F238E27FC236}">
                    <a16:creationId xmlns:a16="http://schemas.microsoft.com/office/drawing/2014/main" id="{2B97E98B-6FF3-FC28-69B4-7DF756BEB411}"/>
                  </a:ext>
                </a:extLst>
              </p:cNvPr>
              <p:cNvSpPr txBox="1">
                <a:spLocks noRot="1" noChangeAspect="1" noMove="1" noResize="1" noEditPoints="1" noAdjustHandles="1" noChangeArrowheads="1" noChangeShapeType="1" noTextEdit="1"/>
              </p:cNvSpPr>
              <p:nvPr/>
            </p:nvSpPr>
            <p:spPr>
              <a:xfrm>
                <a:off x="588293" y="1488196"/>
                <a:ext cx="5023614" cy="404983"/>
              </a:xfrm>
              <a:prstGeom prst="rect">
                <a:avLst/>
              </a:prstGeom>
              <a:blipFill>
                <a:blip r:embed="rId3"/>
                <a:stretch>
                  <a:fillRect l="-1008" b="-18182"/>
                </a:stretch>
              </a:blipFill>
            </p:spPr>
            <p:txBody>
              <a:bodyPr/>
              <a:lstStyle/>
              <a:p>
                <a:r>
                  <a:rPr lang="en-US">
                    <a:noFill/>
                  </a:rPr>
                  <a:t> </a:t>
                </a:r>
              </a:p>
            </p:txBody>
          </p:sp>
        </mc:Fallback>
      </mc:AlternateContent>
      <p:cxnSp>
        <p:nvCxnSpPr>
          <p:cNvPr id="9" name="Curved Connector 8">
            <a:extLst>
              <a:ext uri="{FF2B5EF4-FFF2-40B4-BE49-F238E27FC236}">
                <a16:creationId xmlns:a16="http://schemas.microsoft.com/office/drawing/2014/main" id="{84B8F6B9-1689-4896-506C-8D55645630E5}"/>
              </a:ext>
            </a:extLst>
          </p:cNvPr>
          <p:cNvCxnSpPr>
            <a:cxnSpLocks/>
            <a:stCxn id="8" idx="2"/>
          </p:cNvCxnSpPr>
          <p:nvPr/>
        </p:nvCxnSpPr>
        <p:spPr>
          <a:xfrm rot="5400000">
            <a:off x="2617663" y="1964928"/>
            <a:ext cx="554186" cy="410688"/>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9FFA8DA-9E83-1505-E560-690AB51E98EC}"/>
                  </a:ext>
                </a:extLst>
              </p:cNvPr>
              <p:cNvSpPr txBox="1"/>
              <p:nvPr/>
            </p:nvSpPr>
            <p:spPr>
              <a:xfrm>
                <a:off x="5675211" y="719727"/>
                <a:ext cx="2478189" cy="923330"/>
              </a:xfrm>
              <a:prstGeom prst="rect">
                <a:avLst/>
              </a:prstGeom>
              <a:noFill/>
            </p:spPr>
            <p:txBody>
              <a:bodyPr wrap="square" rtlCol="0">
                <a:spAutoFit/>
              </a:bodyPr>
              <a:lstStyle/>
              <a:p>
                <a:r>
                  <a:rPr lang="en-US" dirty="0"/>
                  <a:t>Problem: tiny gradients for large and small </a:t>
                </a:r>
                <a14:m>
                  <m:oMath xmlns:m="http://schemas.openxmlformats.org/officeDocument/2006/math">
                    <m:r>
                      <a:rPr lang="en-US" b="0" i="1" smtClean="0">
                        <a:latin typeface="Cambria Math" panose="02040503050406030204" pitchFamily="18" charset="0"/>
                      </a:rPr>
                      <m:t>𝑥</m:t>
                    </m:r>
                  </m:oMath>
                </a14:m>
                <a:r>
                  <a:rPr lang="en-US" dirty="0"/>
                  <a:t> (“vanishing gradient”)</a:t>
                </a:r>
              </a:p>
            </p:txBody>
          </p:sp>
        </mc:Choice>
        <mc:Fallback xmlns="">
          <p:sp>
            <p:nvSpPr>
              <p:cNvPr id="12" name="TextBox 11">
                <a:extLst>
                  <a:ext uri="{FF2B5EF4-FFF2-40B4-BE49-F238E27FC236}">
                    <a16:creationId xmlns:a16="http://schemas.microsoft.com/office/drawing/2014/main" id="{D9FFA8DA-9E83-1505-E560-690AB51E98EC}"/>
                  </a:ext>
                </a:extLst>
              </p:cNvPr>
              <p:cNvSpPr txBox="1">
                <a:spLocks noRot="1" noChangeAspect="1" noMove="1" noResize="1" noEditPoints="1" noAdjustHandles="1" noChangeArrowheads="1" noChangeShapeType="1" noTextEdit="1"/>
              </p:cNvSpPr>
              <p:nvPr/>
            </p:nvSpPr>
            <p:spPr>
              <a:xfrm>
                <a:off x="5675211" y="719727"/>
                <a:ext cx="2478189" cy="923330"/>
              </a:xfrm>
              <a:prstGeom prst="rect">
                <a:avLst/>
              </a:prstGeom>
              <a:blipFill>
                <a:blip r:embed="rId4"/>
                <a:stretch>
                  <a:fillRect l="-1523" t="-2703" b="-9459"/>
                </a:stretch>
              </a:blipFill>
            </p:spPr>
            <p:txBody>
              <a:bodyPr/>
              <a:lstStyle/>
              <a:p>
                <a:r>
                  <a:rPr lang="en-US">
                    <a:noFill/>
                  </a:rPr>
                  <a:t> </a:t>
                </a:r>
              </a:p>
            </p:txBody>
          </p:sp>
        </mc:Fallback>
      </mc:AlternateContent>
      <p:cxnSp>
        <p:nvCxnSpPr>
          <p:cNvPr id="13" name="Curved Connector 12">
            <a:extLst>
              <a:ext uri="{FF2B5EF4-FFF2-40B4-BE49-F238E27FC236}">
                <a16:creationId xmlns:a16="http://schemas.microsoft.com/office/drawing/2014/main" id="{7392224F-7579-7E54-5BC2-32598E447AC9}"/>
              </a:ext>
            </a:extLst>
          </p:cNvPr>
          <p:cNvCxnSpPr>
            <a:cxnSpLocks/>
            <a:stCxn id="12" idx="2"/>
          </p:cNvCxnSpPr>
          <p:nvPr/>
        </p:nvCxnSpPr>
        <p:spPr>
          <a:xfrm rot="5400000">
            <a:off x="5789238" y="1151967"/>
            <a:ext cx="633978" cy="1616159"/>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7CD46A6-CCD2-BA4E-DE62-B7D290ECB70B}"/>
                  </a:ext>
                </a:extLst>
              </p:cNvPr>
              <p:cNvSpPr txBox="1"/>
              <p:nvPr/>
            </p:nvSpPr>
            <p:spPr>
              <a:xfrm>
                <a:off x="385175" y="6019296"/>
                <a:ext cx="6529132" cy="369332"/>
              </a:xfrm>
              <a:prstGeom prst="rect">
                <a:avLst/>
              </a:prstGeom>
              <a:noFill/>
            </p:spPr>
            <p:txBody>
              <a:bodyPr wrap="square" rtlCol="0">
                <a:spAutoFit/>
              </a:bodyPr>
              <a:lstStyle/>
              <a:p>
                <a:r>
                  <a:rPr lang="en-US" dirty="0"/>
                  <a:t>Scaled and shifted sigmoid function: </a:t>
                </a:r>
                <a14:m>
                  <m:oMath xmlns:m="http://schemas.openxmlformats.org/officeDocument/2006/math">
                    <m:func>
                      <m:funcPr>
                        <m:ctrlPr>
                          <a:rPr lang="en-US" i="1" smtClean="0">
                            <a:latin typeface="Cambria Math" panose="02040503050406030204" pitchFamily="18" charset="0"/>
                          </a:rPr>
                        </m:ctrlPr>
                      </m:funcPr>
                      <m:fName>
                        <m:r>
                          <m:rPr>
                            <m:sty m:val="p"/>
                          </m:rPr>
                          <a:rPr lang="de-DE" i="0" smtClean="0">
                            <a:latin typeface="Cambria Math" panose="02040503050406030204" pitchFamily="18" charset="0"/>
                          </a:rPr>
                          <m:t>t</m:t>
                        </m:r>
                        <m:r>
                          <m:rPr>
                            <m:sty m:val="p"/>
                          </m:rPr>
                          <a:rPr lang="de-DE" b="0" i="0" smtClean="0">
                            <a:latin typeface="Cambria Math" panose="02040503050406030204" pitchFamily="18" charset="0"/>
                          </a:rPr>
                          <m:t>anh</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=2⋅</m:t>
                        </m:r>
                        <m:r>
                          <m:rPr>
                            <m:nor/>
                          </m:rPr>
                          <a:rPr lang="de-DE" b="0" i="0" smtClean="0">
                            <a:latin typeface="Cambria Math" panose="02040503050406030204" pitchFamily="18" charset="0"/>
                          </a:rPr>
                          <m:t>sig</m:t>
                        </m:r>
                        <m:d>
                          <m:dPr>
                            <m:ctrlPr>
                              <a:rPr lang="de-DE" b="0" i="1" smtClean="0">
                                <a:latin typeface="Cambria Math" panose="02040503050406030204" pitchFamily="18" charset="0"/>
                              </a:rPr>
                            </m:ctrlPr>
                          </m:dPr>
                          <m:e>
                            <m:r>
                              <a:rPr lang="de-DE" b="0" i="1" smtClean="0">
                                <a:latin typeface="Cambria Math" panose="02040503050406030204" pitchFamily="18" charset="0"/>
                              </a:rPr>
                              <m:t>2</m:t>
                            </m:r>
                            <m:r>
                              <a:rPr lang="de-DE" b="0" i="1" smtClean="0">
                                <a:latin typeface="Cambria Math" panose="02040503050406030204" pitchFamily="18" charset="0"/>
                              </a:rPr>
                              <m:t>𝑥</m:t>
                            </m:r>
                          </m:e>
                        </m:d>
                        <m:r>
                          <a:rPr lang="de-DE" b="0" i="1" smtClean="0">
                            <a:latin typeface="Cambria Math" panose="02040503050406030204" pitchFamily="18" charset="0"/>
                          </a:rPr>
                          <m:t>−1</m:t>
                        </m:r>
                      </m:e>
                    </m:func>
                  </m:oMath>
                </a14:m>
                <a:endParaRPr lang="en-US" dirty="0"/>
              </a:p>
            </p:txBody>
          </p:sp>
        </mc:Choice>
        <mc:Fallback xmlns="">
          <p:sp>
            <p:nvSpPr>
              <p:cNvPr id="17" name="TextBox 16">
                <a:extLst>
                  <a:ext uri="{FF2B5EF4-FFF2-40B4-BE49-F238E27FC236}">
                    <a16:creationId xmlns:a16="http://schemas.microsoft.com/office/drawing/2014/main" id="{57CD46A6-CCD2-BA4E-DE62-B7D290ECB70B}"/>
                  </a:ext>
                </a:extLst>
              </p:cNvPr>
              <p:cNvSpPr txBox="1">
                <a:spLocks noRot="1" noChangeAspect="1" noMove="1" noResize="1" noEditPoints="1" noAdjustHandles="1" noChangeArrowheads="1" noChangeShapeType="1" noTextEdit="1"/>
              </p:cNvSpPr>
              <p:nvPr/>
            </p:nvSpPr>
            <p:spPr>
              <a:xfrm>
                <a:off x="385175" y="6019296"/>
                <a:ext cx="6529132" cy="369332"/>
              </a:xfrm>
              <a:prstGeom prst="rect">
                <a:avLst/>
              </a:prstGeom>
              <a:blipFill>
                <a:blip r:embed="rId5"/>
                <a:stretch>
                  <a:fillRect l="-777" t="-6452" b="-22581"/>
                </a:stretch>
              </a:blipFill>
            </p:spPr>
            <p:txBody>
              <a:bodyPr/>
              <a:lstStyle/>
              <a:p>
                <a:r>
                  <a:rPr lang="en-US">
                    <a:noFill/>
                  </a:rPr>
                  <a:t> </a:t>
                </a:r>
              </a:p>
            </p:txBody>
          </p:sp>
        </mc:Fallback>
      </mc:AlternateContent>
      <p:cxnSp>
        <p:nvCxnSpPr>
          <p:cNvPr id="18" name="Curved Connector 17">
            <a:extLst>
              <a:ext uri="{FF2B5EF4-FFF2-40B4-BE49-F238E27FC236}">
                <a16:creationId xmlns:a16="http://schemas.microsoft.com/office/drawing/2014/main" id="{B300555F-2FDB-620C-269C-18450C577C26}"/>
              </a:ext>
            </a:extLst>
          </p:cNvPr>
          <p:cNvCxnSpPr>
            <a:cxnSpLocks/>
            <a:stCxn id="17" idx="0"/>
          </p:cNvCxnSpPr>
          <p:nvPr/>
        </p:nvCxnSpPr>
        <p:spPr>
          <a:xfrm rot="16200000" flipV="1">
            <a:off x="2889682" y="5259237"/>
            <a:ext cx="828731" cy="691388"/>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4CFB25-F44C-FAA2-9526-8B163FD8F5D7}"/>
                  </a:ext>
                </a:extLst>
              </p:cNvPr>
              <p:cNvSpPr txBox="1"/>
              <p:nvPr/>
            </p:nvSpPr>
            <p:spPr>
              <a:xfrm>
                <a:off x="4822310" y="5473294"/>
                <a:ext cx="2751613" cy="369332"/>
              </a:xfrm>
              <a:prstGeom prst="rect">
                <a:avLst/>
              </a:prstGeom>
              <a:noFill/>
            </p:spPr>
            <p:txBody>
              <a:bodyPr wrap="square" rtlCol="0">
                <a:spAutoFit/>
              </a:bodyPr>
              <a:lstStyle/>
              <a:p>
                <a:r>
                  <a:rPr lang="en-US" dirty="0"/>
                  <a:t>Larger slope around </a:t>
                </a:r>
                <a14:m>
                  <m:oMath xmlns:m="http://schemas.openxmlformats.org/officeDocument/2006/math">
                    <m:r>
                      <a:rPr lang="en-US" b="0" i="1" smtClean="0">
                        <a:latin typeface="Cambria Math" panose="02040503050406030204" pitchFamily="18" charset="0"/>
                      </a:rPr>
                      <m:t>𝑥</m:t>
                    </m:r>
                    <m:r>
                      <a:rPr lang="de-DE" b="0" i="1" smtClean="0">
                        <a:latin typeface="Cambria Math" panose="02040503050406030204" pitchFamily="18" charset="0"/>
                      </a:rPr>
                      <m:t>=0</m:t>
                    </m:r>
                  </m:oMath>
                </a14:m>
                <a:endParaRPr lang="en-US" dirty="0"/>
              </a:p>
            </p:txBody>
          </p:sp>
        </mc:Choice>
        <mc:Fallback xmlns="">
          <p:sp>
            <p:nvSpPr>
              <p:cNvPr id="25" name="TextBox 24">
                <a:extLst>
                  <a:ext uri="{FF2B5EF4-FFF2-40B4-BE49-F238E27FC236}">
                    <a16:creationId xmlns:a16="http://schemas.microsoft.com/office/drawing/2014/main" id="{764CFB25-F44C-FAA2-9526-8B163FD8F5D7}"/>
                  </a:ext>
                </a:extLst>
              </p:cNvPr>
              <p:cNvSpPr txBox="1">
                <a:spLocks noRot="1" noChangeAspect="1" noMove="1" noResize="1" noEditPoints="1" noAdjustHandles="1" noChangeArrowheads="1" noChangeShapeType="1" noTextEdit="1"/>
              </p:cNvSpPr>
              <p:nvPr/>
            </p:nvSpPr>
            <p:spPr>
              <a:xfrm>
                <a:off x="4822310" y="5473294"/>
                <a:ext cx="2751613" cy="369332"/>
              </a:xfrm>
              <a:prstGeom prst="rect">
                <a:avLst/>
              </a:prstGeom>
              <a:blipFill>
                <a:blip r:embed="rId6"/>
                <a:stretch>
                  <a:fillRect l="-1835" t="-10345" b="-31034"/>
                </a:stretch>
              </a:blipFill>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31AA80C-7750-266E-7730-2223EE312A97}"/>
              </a:ext>
            </a:extLst>
          </p:cNvPr>
          <p:cNvCxnSpPr>
            <a:cxnSpLocks/>
            <a:stCxn id="25" idx="0"/>
          </p:cNvCxnSpPr>
          <p:nvPr/>
        </p:nvCxnSpPr>
        <p:spPr>
          <a:xfrm rot="16200000" flipV="1">
            <a:off x="5082928" y="4358104"/>
            <a:ext cx="505651" cy="1724729"/>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4409E49-D72A-4342-70F0-D5D1C351880A}"/>
              </a:ext>
            </a:extLst>
          </p:cNvPr>
          <p:cNvSpPr txBox="1"/>
          <p:nvPr/>
        </p:nvSpPr>
        <p:spPr>
          <a:xfrm>
            <a:off x="8800397" y="529992"/>
            <a:ext cx="2478189" cy="646331"/>
          </a:xfrm>
          <a:prstGeom prst="rect">
            <a:avLst/>
          </a:prstGeom>
          <a:noFill/>
        </p:spPr>
        <p:txBody>
          <a:bodyPr wrap="square" rtlCol="0">
            <a:spAutoFit/>
          </a:bodyPr>
          <a:lstStyle/>
          <a:p>
            <a:r>
              <a:rPr lang="en-US" dirty="0"/>
              <a:t>Piecewise linear, but nonlinear as a whole</a:t>
            </a:r>
          </a:p>
        </p:txBody>
      </p:sp>
      <p:cxnSp>
        <p:nvCxnSpPr>
          <p:cNvPr id="31" name="Curved Connector 30">
            <a:extLst>
              <a:ext uri="{FF2B5EF4-FFF2-40B4-BE49-F238E27FC236}">
                <a16:creationId xmlns:a16="http://schemas.microsoft.com/office/drawing/2014/main" id="{44B4903B-DD47-91BB-6171-B3BF991DC200}"/>
              </a:ext>
            </a:extLst>
          </p:cNvPr>
          <p:cNvCxnSpPr>
            <a:cxnSpLocks/>
            <a:stCxn id="30" idx="2"/>
          </p:cNvCxnSpPr>
          <p:nvPr/>
        </p:nvCxnSpPr>
        <p:spPr>
          <a:xfrm rot="5400000">
            <a:off x="9326611" y="1352300"/>
            <a:ext cx="888859" cy="536904"/>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F790341-FD7D-6742-8570-8DC7AA1372E5}"/>
              </a:ext>
            </a:extLst>
          </p:cNvPr>
          <p:cNvSpPr txBox="1"/>
          <p:nvPr/>
        </p:nvSpPr>
        <p:spPr>
          <a:xfrm>
            <a:off x="5611907" y="3429000"/>
            <a:ext cx="2478189" cy="923330"/>
          </a:xfrm>
          <a:prstGeom prst="rect">
            <a:avLst/>
          </a:prstGeom>
          <a:noFill/>
        </p:spPr>
        <p:txBody>
          <a:bodyPr wrap="square" rtlCol="0">
            <a:spAutoFit/>
          </a:bodyPr>
          <a:lstStyle/>
          <a:p>
            <a:r>
              <a:rPr lang="en-US" dirty="0"/>
              <a:t>Output zero can lead to “dying” neurons.</a:t>
            </a:r>
          </a:p>
          <a:p>
            <a:r>
              <a:rPr lang="en-US" dirty="0">
                <a:sym typeface="Wingdings" pitchFamily="2" charset="2"/>
              </a:rPr>
              <a:t> Leaky ReLU</a:t>
            </a:r>
            <a:endParaRPr lang="en-US" dirty="0"/>
          </a:p>
        </p:txBody>
      </p:sp>
      <p:cxnSp>
        <p:nvCxnSpPr>
          <p:cNvPr id="34" name="Curved Connector 33">
            <a:extLst>
              <a:ext uri="{FF2B5EF4-FFF2-40B4-BE49-F238E27FC236}">
                <a16:creationId xmlns:a16="http://schemas.microsoft.com/office/drawing/2014/main" id="{7244D4BA-339F-F124-A5D4-B376D38FFCF7}"/>
              </a:ext>
            </a:extLst>
          </p:cNvPr>
          <p:cNvCxnSpPr>
            <a:cxnSpLocks/>
            <a:stCxn id="33" idx="0"/>
          </p:cNvCxnSpPr>
          <p:nvPr/>
        </p:nvCxnSpPr>
        <p:spPr>
          <a:xfrm rot="16200000" flipH="1">
            <a:off x="7584891" y="2695110"/>
            <a:ext cx="125969" cy="1593748"/>
          </a:xfrm>
          <a:prstGeom prst="curvedConnector4">
            <a:avLst>
              <a:gd name="adj1" fmla="val -181473"/>
              <a:gd name="adj2" fmla="val 8887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7701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66EF-D4DB-76DB-73DD-254E0B06339F}"/>
              </a:ext>
            </a:extLst>
          </p:cNvPr>
          <p:cNvSpPr>
            <a:spLocks noGrp="1"/>
          </p:cNvSpPr>
          <p:nvPr>
            <p:ph type="title"/>
          </p:nvPr>
        </p:nvSpPr>
        <p:spPr/>
        <p:txBody>
          <a:bodyPr/>
          <a:lstStyle/>
          <a:p>
            <a:r>
              <a:rPr lang="en-US" dirty="0"/>
              <a:t>Computing gradients with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50C352-85E2-620B-97F1-9E711688DD5F}"/>
                  </a:ext>
                </a:extLst>
              </p:cNvPr>
              <p:cNvSpPr>
                <a:spLocks noGrp="1"/>
              </p:cNvSpPr>
              <p:nvPr>
                <p:ph idx="1"/>
              </p:nvPr>
            </p:nvSpPr>
            <p:spPr/>
            <p:txBody>
              <a:bodyPr>
                <a:normAutofit fontScale="92500" lnSpcReduction="20000"/>
              </a:bodyPr>
              <a:lstStyle/>
              <a:p>
                <a:pPr marL="0" indent="0">
                  <a:buNone/>
                </a:pPr>
                <a:r>
                  <a:rPr lang="en-US" u="sng" dirty="0"/>
                  <a:t>Motivation</a:t>
                </a:r>
              </a:p>
              <a:p>
                <a:pPr marL="0" indent="0">
                  <a:buNone/>
                </a:pPr>
                <a:r>
                  <a:rPr lang="en-US" dirty="0"/>
                  <a:t>Deriving a full expression for multi-layer fully-connected neural networks (i.e., multi-layer perceptrons — MLPs) and other more complex architectures is (too) complex.</a:t>
                </a:r>
              </a:p>
              <a:p>
                <a:pPr marL="0" indent="0">
                  <a:buNone/>
                </a:pPr>
                <a:endParaRPr lang="en-US" dirty="0"/>
              </a:p>
              <a:p>
                <a:pPr marL="0" indent="0">
                  <a:buNone/>
                </a:pPr>
                <a:r>
                  <a:rPr lang="en-US" u="sng" dirty="0"/>
                  <a:t>Key idea</a:t>
                </a:r>
              </a:p>
              <a:p>
                <a:pPr marL="0" indent="0">
                  <a:buNone/>
                </a:pPr>
                <a:r>
                  <a:rPr lang="en-US" dirty="0"/>
                  <a:t>Don’t mathematically derive entire math expression for e.g.,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de-DE" b="0" i="1" smtClean="0">
                            <a:latin typeface="Cambria Math" panose="02040503050406030204" pitchFamily="18" charset="0"/>
                          </a:rPr>
                          <m:t>𝐿</m:t>
                        </m:r>
                      </m:num>
                      <m:den>
                        <m:r>
                          <a:rPr lang="en-US"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𝑘</m:t>
                            </m:r>
                          </m:sub>
                        </m:sSub>
                      </m:den>
                    </m:f>
                  </m:oMath>
                </a14:m>
                <a:r>
                  <a:rPr lang="en-US" dirty="0"/>
                  <a:t>. </a:t>
                </a:r>
              </a:p>
              <a:p>
                <a:pPr marL="0" indent="0">
                  <a:buNone/>
                </a:pPr>
                <a:r>
                  <a:rPr lang="en-US" dirty="0"/>
                  <a:t>Construct a </a:t>
                </a:r>
                <a:r>
                  <a:rPr lang="en-US" b="1" dirty="0"/>
                  <a:t>computational graph</a:t>
                </a:r>
                <a:r>
                  <a:rPr lang="en-US" dirty="0"/>
                  <a:t>.</a:t>
                </a:r>
              </a:p>
              <a:p>
                <a:pPr marL="0" indent="0">
                  <a:buNone/>
                </a:pPr>
                <a:r>
                  <a:rPr lang="en-US" dirty="0"/>
                  <a:t>Then, by writing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𝑘</m:t>
                            </m:r>
                          </m:sub>
                        </m:sSub>
                      </m:den>
                    </m:f>
                  </m:oMath>
                </a14:m>
                <a:r>
                  <a:rPr lang="en-US" dirty="0"/>
                  <a:t> as nested applications of the </a:t>
                </a:r>
                <a:r>
                  <a:rPr lang="en-US" b="1" dirty="0"/>
                  <a:t>chain rule</a:t>
                </a:r>
                <a:r>
                  <a:rPr lang="en-US" dirty="0"/>
                  <a:t>, only must derive simple “local” gradients representing relationships between connected nodes of the graph.</a:t>
                </a:r>
              </a:p>
            </p:txBody>
          </p:sp>
        </mc:Choice>
        <mc:Fallback xmlns="">
          <p:sp>
            <p:nvSpPr>
              <p:cNvPr id="3" name="Content Placeholder 2">
                <a:extLst>
                  <a:ext uri="{FF2B5EF4-FFF2-40B4-BE49-F238E27FC236}">
                    <a16:creationId xmlns:a16="http://schemas.microsoft.com/office/drawing/2014/main" id="{5350C352-85E2-620B-97F1-9E711688DD5F}"/>
                  </a:ext>
                </a:extLst>
              </p:cNvPr>
              <p:cNvSpPr>
                <a:spLocks noGrp="1" noRot="1" noChangeAspect="1" noMove="1" noResize="1" noEditPoints="1" noAdjustHandles="1" noChangeArrowheads="1" noChangeShapeType="1" noTextEdit="1"/>
              </p:cNvSpPr>
              <p:nvPr>
                <p:ph idx="1"/>
              </p:nvPr>
            </p:nvSpPr>
            <p:spPr>
              <a:blipFill>
                <a:blip r:embed="rId2"/>
                <a:stretch>
                  <a:fillRect l="-1086" t="-3488" r="-1206" b="-145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F93A50B-A4F3-B6A2-48A9-8A55BF7913DB}"/>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F0745DB6-8044-524A-EFA0-C99F3AD2FDBF}"/>
              </a:ext>
            </a:extLst>
          </p:cNvPr>
          <p:cNvSpPr>
            <a:spLocks noGrp="1"/>
          </p:cNvSpPr>
          <p:nvPr>
            <p:ph type="sldNum" sz="quarter" idx="12"/>
          </p:nvPr>
        </p:nvSpPr>
        <p:spPr/>
        <p:txBody>
          <a:bodyPr/>
          <a:lstStyle/>
          <a:p>
            <a:fld id="{88CEC222-F6AB-A647-80E8-FAB06E4B4BEB}" type="slidenum">
              <a:rPr lang="en-US" smtClean="0"/>
              <a:t>91</a:t>
            </a:fld>
            <a:endParaRPr lang="en-US" dirty="0"/>
          </a:p>
        </p:txBody>
      </p:sp>
    </p:spTree>
    <p:extLst>
      <p:ext uri="{BB962C8B-B14F-4D97-AF65-F5344CB8AC3E}">
        <p14:creationId xmlns:p14="http://schemas.microsoft.com/office/powerpoint/2010/main" val="28869414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908-7555-291F-82F8-3A1E84D63053}"/>
              </a:ext>
            </a:extLst>
          </p:cNvPr>
          <p:cNvSpPr>
            <a:spLocks noGrp="1"/>
          </p:cNvSpPr>
          <p:nvPr>
            <p:ph type="title"/>
          </p:nvPr>
        </p:nvSpPr>
        <p:spPr/>
        <p:txBody>
          <a:bodyPr/>
          <a:lstStyle/>
          <a:p>
            <a:r>
              <a:rPr lang="en-US" dirty="0"/>
              <a:t>Backprop in a two-layer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45473-C2C6-80D0-7F14-BD3EAF25B51E}"/>
                  </a:ext>
                </a:extLst>
              </p:cNvPr>
              <p:cNvSpPr>
                <a:spLocks noGrp="1"/>
              </p:cNvSpPr>
              <p:nvPr>
                <p:ph idx="1"/>
              </p:nvPr>
            </p:nvSpPr>
            <p:spPr>
              <a:xfrm>
                <a:off x="4180114" y="1825625"/>
                <a:ext cx="7173686" cy="4351338"/>
              </a:xfrm>
            </p:spPr>
            <p:txBody>
              <a:bodyPr/>
              <a:lstStyle/>
              <a:p>
                <a:pPr marL="0" indent="0">
                  <a:buNone/>
                </a:pPr>
                <a:r>
                  <a:rPr lang="en-US" dirty="0"/>
                  <a:t>Network output: </a:t>
                </a:r>
                <a14:m>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2</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𝜎</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1</m:t>
                                </m:r>
                              </m:sub>
                            </m:sSub>
                            <m:r>
                              <a:rPr lang="de-DE" b="1" i="1" smtClean="0">
                                <a:latin typeface="Cambria Math" panose="02040503050406030204" pitchFamily="18" charset="0"/>
                              </a:rPr>
                              <m:t>𝒙</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1</m:t>
                                </m:r>
                              </m:sub>
                            </m:sSub>
                          </m:e>
                        </m:d>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2</m:t>
                        </m:r>
                      </m:sub>
                    </m:sSub>
                  </m:oMath>
                </a14:m>
                <a:endParaRPr lang="en-US" dirty="0"/>
              </a:p>
              <a:p>
                <a:pPr marL="0" indent="0">
                  <a:buNone/>
                </a:pPr>
                <a:r>
                  <a:rPr lang="en-US" dirty="0"/>
                  <a:t>Loss: </a:t>
                </a:r>
                <a14:m>
                  <m:oMath xmlns:m="http://schemas.openxmlformats.org/officeDocument/2006/math">
                    <m:r>
                      <a:rPr lang="de-DE" b="0" i="1" smtClean="0">
                        <a:latin typeface="Cambria Math" panose="02040503050406030204" pitchFamily="18" charset="0"/>
                      </a:rPr>
                      <m:t>𝐿</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𝑦</m:t>
                                </m:r>
                              </m:e>
                            </m:acc>
                            <m:r>
                              <a:rPr lang="de-DE" b="0" i="1" smtClean="0">
                                <a:latin typeface="Cambria Math" panose="02040503050406030204" pitchFamily="18" charset="0"/>
                              </a:rPr>
                              <m:t>−</m:t>
                            </m:r>
                            <m:r>
                              <a:rPr lang="de-DE" b="0" i="1" smtClean="0">
                                <a:latin typeface="Cambria Math" panose="02040503050406030204" pitchFamily="18" charset="0"/>
                              </a:rPr>
                              <m:t>𝑦</m:t>
                            </m:r>
                          </m:e>
                        </m:d>
                      </m:e>
                      <m:sup>
                        <m:r>
                          <a:rPr lang="de-DE" b="0" i="1" smtClean="0">
                            <a:latin typeface="Cambria Math" panose="02040503050406030204" pitchFamily="18" charset="0"/>
                          </a:rPr>
                          <m:t>2</m:t>
                        </m:r>
                      </m:sup>
                    </m:sSup>
                  </m:oMath>
                </a14:m>
                <a:endParaRPr lang="en-US" dirty="0"/>
              </a:p>
              <a:p>
                <a:pPr marL="0" indent="0">
                  <a:buNone/>
                </a:pPr>
                <a:endParaRPr lang="en-US" dirty="0"/>
              </a:p>
              <a:p>
                <a:pPr marL="0" indent="0">
                  <a:buNone/>
                </a:pPr>
                <a:r>
                  <a:rPr lang="en-US" dirty="0"/>
                  <a:t>We only consider a single training example; in the case of a minibatch, the gradients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𝑘</m:t>
                            </m:r>
                          </m:sub>
                        </m:sSub>
                      </m:den>
                    </m:f>
                  </m:oMath>
                </a14:m>
                <a:r>
                  <a:rPr lang="en-US" dirty="0"/>
                  <a:t> are averaged over all examples in the minibatch.</a:t>
                </a:r>
              </a:p>
            </p:txBody>
          </p:sp>
        </mc:Choice>
        <mc:Fallback xmlns="">
          <p:sp>
            <p:nvSpPr>
              <p:cNvPr id="3" name="Content Placeholder 2">
                <a:extLst>
                  <a:ext uri="{FF2B5EF4-FFF2-40B4-BE49-F238E27FC236}">
                    <a16:creationId xmlns:a16="http://schemas.microsoft.com/office/drawing/2014/main" id="{B4145473-C2C6-80D0-7F14-BD3EAF25B51E}"/>
                  </a:ext>
                </a:extLst>
              </p:cNvPr>
              <p:cNvSpPr>
                <a:spLocks noGrp="1" noRot="1" noChangeAspect="1" noMove="1" noResize="1" noEditPoints="1" noAdjustHandles="1" noChangeArrowheads="1" noChangeShapeType="1" noTextEdit="1"/>
              </p:cNvSpPr>
              <p:nvPr>
                <p:ph idx="1"/>
              </p:nvPr>
            </p:nvSpPr>
            <p:spPr>
              <a:xfrm>
                <a:off x="4180114" y="1825625"/>
                <a:ext cx="7173686" cy="4351338"/>
              </a:xfrm>
              <a:blipFill>
                <a:blip r:embed="rId2"/>
                <a:stretch>
                  <a:fillRect l="-1767" t="-145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28A0277-A8CB-153D-1914-EB2DEDA33D98}"/>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B79772A-0B76-7F2A-7AAB-E2775D71B191}"/>
              </a:ext>
            </a:extLst>
          </p:cNvPr>
          <p:cNvSpPr>
            <a:spLocks noGrp="1"/>
          </p:cNvSpPr>
          <p:nvPr>
            <p:ph type="sldNum" sz="quarter" idx="12"/>
          </p:nvPr>
        </p:nvSpPr>
        <p:spPr/>
        <p:txBody>
          <a:bodyPr/>
          <a:lstStyle/>
          <a:p>
            <a:fld id="{88CEC222-F6AB-A647-80E8-FAB06E4B4BEB}" type="slidenum">
              <a:rPr lang="en-US" smtClean="0"/>
              <a:t>92</a:t>
            </a:fld>
            <a:endParaRPr lang="en-US" dirty="0"/>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86BC2C0F-F2EC-AD62-D14B-EE0B20B395D7}"/>
                  </a:ext>
                </a:extLst>
              </p:cNvPr>
              <p:cNvSpPr/>
              <p:nvPr/>
            </p:nvSpPr>
            <p:spPr>
              <a:xfrm>
                <a:off x="936564" y="2253785"/>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oMath>
                  </m:oMathPara>
                </a14:m>
                <a:endParaRPr lang="en-US" dirty="0"/>
              </a:p>
            </p:txBody>
          </p:sp>
        </mc:Choice>
        <mc:Fallback xmlns="">
          <p:sp>
            <p:nvSpPr>
              <p:cNvPr id="6" name="Oval 5">
                <a:extLst>
                  <a:ext uri="{FF2B5EF4-FFF2-40B4-BE49-F238E27FC236}">
                    <a16:creationId xmlns:a16="http://schemas.microsoft.com/office/drawing/2014/main" id="{86BC2C0F-F2EC-AD62-D14B-EE0B20B395D7}"/>
                  </a:ext>
                </a:extLst>
              </p:cNvPr>
              <p:cNvSpPr>
                <a:spLocks noRot="1" noChangeAspect="1" noMove="1" noResize="1" noEditPoints="1" noAdjustHandles="1" noChangeArrowheads="1" noChangeShapeType="1" noTextEdit="1"/>
              </p:cNvSpPr>
              <p:nvPr/>
            </p:nvSpPr>
            <p:spPr>
              <a:xfrm>
                <a:off x="936564" y="2253785"/>
                <a:ext cx="402771" cy="402771"/>
              </a:xfrm>
              <a:prstGeom prst="ellipse">
                <a:avLst/>
              </a:prstGeom>
              <a:blipFill>
                <a:blip r:embed="rId3"/>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A2C4FA3-B8A6-6507-F5AA-DA351FBC1807}"/>
              </a:ext>
            </a:extLst>
          </p:cNvPr>
          <p:cNvCxnSpPr>
            <a:cxnSpLocks/>
            <a:stCxn id="6" idx="6"/>
            <a:endCxn id="10" idx="2"/>
          </p:cNvCxnSpPr>
          <p:nvPr/>
        </p:nvCxnSpPr>
        <p:spPr>
          <a:xfrm>
            <a:off x="1339335" y="2455171"/>
            <a:ext cx="5442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D25462C-5652-9425-9982-F3716F7604B8}"/>
                  </a:ext>
                </a:extLst>
              </p:cNvPr>
              <p:cNvSpPr/>
              <p:nvPr/>
            </p:nvSpPr>
            <p:spPr>
              <a:xfrm>
                <a:off x="1883620" y="2253785"/>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1</m:t>
                          </m:r>
                        </m:sub>
                      </m:sSub>
                    </m:oMath>
                  </m:oMathPara>
                </a14:m>
                <a:endParaRPr lang="en-US" dirty="0"/>
              </a:p>
            </p:txBody>
          </p:sp>
        </mc:Choice>
        <mc:Fallback xmlns="">
          <p:sp>
            <p:nvSpPr>
              <p:cNvPr id="10" name="Oval 9">
                <a:extLst>
                  <a:ext uri="{FF2B5EF4-FFF2-40B4-BE49-F238E27FC236}">
                    <a16:creationId xmlns:a16="http://schemas.microsoft.com/office/drawing/2014/main" id="{FD25462C-5652-9425-9982-F3716F7604B8}"/>
                  </a:ext>
                </a:extLst>
              </p:cNvPr>
              <p:cNvSpPr>
                <a:spLocks noRot="1" noChangeAspect="1" noMove="1" noResize="1" noEditPoints="1" noAdjustHandles="1" noChangeArrowheads="1" noChangeShapeType="1" noTextEdit="1"/>
              </p:cNvSpPr>
              <p:nvPr/>
            </p:nvSpPr>
            <p:spPr>
              <a:xfrm>
                <a:off x="1883620" y="2253785"/>
                <a:ext cx="402771" cy="402771"/>
              </a:xfrm>
              <a:prstGeom prst="ellipse">
                <a:avLst/>
              </a:prstGeom>
              <a:blipFill>
                <a:blip r:embed="rId4"/>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E74D1CA-6E19-45A4-150D-61E4395A6E8C}"/>
                  </a:ext>
                </a:extLst>
              </p:cNvPr>
              <p:cNvSpPr/>
              <p:nvPr/>
            </p:nvSpPr>
            <p:spPr>
              <a:xfrm>
                <a:off x="936564" y="2882638"/>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oMath>
                  </m:oMathPara>
                </a14:m>
                <a:endParaRPr lang="en-US" dirty="0"/>
              </a:p>
            </p:txBody>
          </p:sp>
        </mc:Choice>
        <mc:Fallback xmlns="">
          <p:sp>
            <p:nvSpPr>
              <p:cNvPr id="12" name="Oval 11">
                <a:extLst>
                  <a:ext uri="{FF2B5EF4-FFF2-40B4-BE49-F238E27FC236}">
                    <a16:creationId xmlns:a16="http://schemas.microsoft.com/office/drawing/2014/main" id="{DE74D1CA-6E19-45A4-150D-61E4395A6E8C}"/>
                  </a:ext>
                </a:extLst>
              </p:cNvPr>
              <p:cNvSpPr>
                <a:spLocks noRot="1" noChangeAspect="1" noMove="1" noResize="1" noEditPoints="1" noAdjustHandles="1" noChangeArrowheads="1" noChangeShapeType="1" noTextEdit="1"/>
              </p:cNvSpPr>
              <p:nvPr/>
            </p:nvSpPr>
            <p:spPr>
              <a:xfrm>
                <a:off x="936564" y="2882638"/>
                <a:ext cx="402771" cy="402771"/>
              </a:xfrm>
              <a:prstGeom prst="ellipse">
                <a:avLst/>
              </a:prstGeom>
              <a:blipFill>
                <a:blip r:embed="rId5"/>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8ED4B98C-D39F-C8D8-335C-4E557753F704}"/>
              </a:ext>
            </a:extLst>
          </p:cNvPr>
          <p:cNvCxnSpPr>
            <a:cxnSpLocks/>
            <a:stCxn id="12" idx="6"/>
            <a:endCxn id="14" idx="2"/>
          </p:cNvCxnSpPr>
          <p:nvPr/>
        </p:nvCxnSpPr>
        <p:spPr>
          <a:xfrm>
            <a:off x="1339335" y="3084024"/>
            <a:ext cx="5442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5C7D88BA-8090-0E12-C614-45F8DC67B25E}"/>
                  </a:ext>
                </a:extLst>
              </p:cNvPr>
              <p:cNvSpPr/>
              <p:nvPr/>
            </p:nvSpPr>
            <p:spPr>
              <a:xfrm>
                <a:off x="1883620" y="2882638"/>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2</m:t>
                          </m:r>
                        </m:sub>
                      </m:sSub>
                    </m:oMath>
                  </m:oMathPara>
                </a14:m>
                <a:endParaRPr lang="en-US" dirty="0"/>
              </a:p>
            </p:txBody>
          </p:sp>
        </mc:Choice>
        <mc:Fallback xmlns="">
          <p:sp>
            <p:nvSpPr>
              <p:cNvPr id="14" name="Oval 13">
                <a:extLst>
                  <a:ext uri="{FF2B5EF4-FFF2-40B4-BE49-F238E27FC236}">
                    <a16:creationId xmlns:a16="http://schemas.microsoft.com/office/drawing/2014/main" id="{5C7D88BA-8090-0E12-C614-45F8DC67B25E}"/>
                  </a:ext>
                </a:extLst>
              </p:cNvPr>
              <p:cNvSpPr>
                <a:spLocks noRot="1" noChangeAspect="1" noMove="1" noResize="1" noEditPoints="1" noAdjustHandles="1" noChangeArrowheads="1" noChangeShapeType="1" noTextEdit="1"/>
              </p:cNvSpPr>
              <p:nvPr/>
            </p:nvSpPr>
            <p:spPr>
              <a:xfrm>
                <a:off x="1883620" y="2882638"/>
                <a:ext cx="402771" cy="402771"/>
              </a:xfrm>
              <a:prstGeom prst="ellipse">
                <a:avLst/>
              </a:prstGeom>
              <a:blipFill>
                <a:blip r:embed="rId6"/>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6C338C4B-6817-6D9E-8C8A-6B997D991F7D}"/>
                  </a:ext>
                </a:extLst>
              </p:cNvPr>
              <p:cNvSpPr/>
              <p:nvPr/>
            </p:nvSpPr>
            <p:spPr>
              <a:xfrm>
                <a:off x="936564" y="3511491"/>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oMath>
                  </m:oMathPara>
                </a14:m>
                <a:endParaRPr lang="en-US" dirty="0"/>
              </a:p>
            </p:txBody>
          </p:sp>
        </mc:Choice>
        <mc:Fallback xmlns="">
          <p:sp>
            <p:nvSpPr>
              <p:cNvPr id="15" name="Oval 14">
                <a:extLst>
                  <a:ext uri="{FF2B5EF4-FFF2-40B4-BE49-F238E27FC236}">
                    <a16:creationId xmlns:a16="http://schemas.microsoft.com/office/drawing/2014/main" id="{6C338C4B-6817-6D9E-8C8A-6B997D991F7D}"/>
                  </a:ext>
                </a:extLst>
              </p:cNvPr>
              <p:cNvSpPr>
                <a:spLocks noRot="1" noChangeAspect="1" noMove="1" noResize="1" noEditPoints="1" noAdjustHandles="1" noChangeArrowheads="1" noChangeShapeType="1" noTextEdit="1"/>
              </p:cNvSpPr>
              <p:nvPr/>
            </p:nvSpPr>
            <p:spPr>
              <a:xfrm>
                <a:off x="936564" y="3511491"/>
                <a:ext cx="402771" cy="402771"/>
              </a:xfrm>
              <a:prstGeom prst="ellipse">
                <a:avLst/>
              </a:prstGeom>
              <a:blipFill>
                <a:blip r:embed="rId7"/>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3E837F08-2B15-65FB-DB71-473402CB2EB7}"/>
              </a:ext>
            </a:extLst>
          </p:cNvPr>
          <p:cNvCxnSpPr>
            <a:cxnSpLocks/>
            <a:stCxn id="15" idx="6"/>
            <a:endCxn id="17" idx="2"/>
          </p:cNvCxnSpPr>
          <p:nvPr/>
        </p:nvCxnSpPr>
        <p:spPr>
          <a:xfrm>
            <a:off x="1339335" y="3712877"/>
            <a:ext cx="5442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6CFEC3F7-6B95-BCB4-2110-A3B92354EB34}"/>
                  </a:ext>
                </a:extLst>
              </p:cNvPr>
              <p:cNvSpPr/>
              <p:nvPr/>
            </p:nvSpPr>
            <p:spPr>
              <a:xfrm>
                <a:off x="1883620" y="3511491"/>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3</m:t>
                          </m:r>
                        </m:sub>
                      </m:sSub>
                    </m:oMath>
                  </m:oMathPara>
                </a14:m>
                <a:endParaRPr lang="en-US" dirty="0"/>
              </a:p>
            </p:txBody>
          </p:sp>
        </mc:Choice>
        <mc:Fallback xmlns="">
          <p:sp>
            <p:nvSpPr>
              <p:cNvPr id="17" name="Oval 16">
                <a:extLst>
                  <a:ext uri="{FF2B5EF4-FFF2-40B4-BE49-F238E27FC236}">
                    <a16:creationId xmlns:a16="http://schemas.microsoft.com/office/drawing/2014/main" id="{6CFEC3F7-6B95-BCB4-2110-A3B92354EB34}"/>
                  </a:ext>
                </a:extLst>
              </p:cNvPr>
              <p:cNvSpPr>
                <a:spLocks noRot="1" noChangeAspect="1" noMove="1" noResize="1" noEditPoints="1" noAdjustHandles="1" noChangeArrowheads="1" noChangeShapeType="1" noTextEdit="1"/>
              </p:cNvSpPr>
              <p:nvPr/>
            </p:nvSpPr>
            <p:spPr>
              <a:xfrm>
                <a:off x="1883620" y="3511491"/>
                <a:ext cx="402771" cy="402771"/>
              </a:xfrm>
              <a:prstGeom prst="ellipse">
                <a:avLst/>
              </a:prstGeom>
              <a:blipFill>
                <a:blip r:embed="rId8"/>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D2DC1F7C-86B0-79AB-1973-FBC312A32C1E}"/>
                  </a:ext>
                </a:extLst>
              </p:cNvPr>
              <p:cNvSpPr/>
              <p:nvPr/>
            </p:nvSpPr>
            <p:spPr>
              <a:xfrm>
                <a:off x="2787524" y="2882638"/>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oMath>
                  </m:oMathPara>
                </a14:m>
                <a:endParaRPr lang="en-US" dirty="0"/>
              </a:p>
            </p:txBody>
          </p:sp>
        </mc:Choice>
        <mc:Fallback xmlns="">
          <p:sp>
            <p:nvSpPr>
              <p:cNvPr id="18" name="Oval 17">
                <a:extLst>
                  <a:ext uri="{FF2B5EF4-FFF2-40B4-BE49-F238E27FC236}">
                    <a16:creationId xmlns:a16="http://schemas.microsoft.com/office/drawing/2014/main" id="{D2DC1F7C-86B0-79AB-1973-FBC312A32C1E}"/>
                  </a:ext>
                </a:extLst>
              </p:cNvPr>
              <p:cNvSpPr>
                <a:spLocks noRot="1" noChangeAspect="1" noMove="1" noResize="1" noEditPoints="1" noAdjustHandles="1" noChangeArrowheads="1" noChangeShapeType="1" noTextEdit="1"/>
              </p:cNvSpPr>
              <p:nvPr/>
            </p:nvSpPr>
            <p:spPr>
              <a:xfrm>
                <a:off x="2787524" y="2882638"/>
                <a:ext cx="402771" cy="402771"/>
              </a:xfrm>
              <a:prstGeom prst="ellipse">
                <a:avLst/>
              </a:prstGeom>
              <a:blipFill>
                <a:blip r:embed="rId9"/>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01B5DDE4-218A-2EFB-AECE-A1F0CC52EFA8}"/>
              </a:ext>
            </a:extLst>
          </p:cNvPr>
          <p:cNvCxnSpPr>
            <a:cxnSpLocks/>
            <a:stCxn id="10" idx="6"/>
            <a:endCxn id="18" idx="2"/>
          </p:cNvCxnSpPr>
          <p:nvPr/>
        </p:nvCxnSpPr>
        <p:spPr>
          <a:xfrm>
            <a:off x="2286391" y="2455171"/>
            <a:ext cx="501133"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7D77F1-77AA-81F6-2241-8C25A67DDC3E}"/>
              </a:ext>
            </a:extLst>
          </p:cNvPr>
          <p:cNvCxnSpPr>
            <a:cxnSpLocks/>
            <a:stCxn id="14" idx="6"/>
            <a:endCxn id="18" idx="2"/>
          </p:cNvCxnSpPr>
          <p:nvPr/>
        </p:nvCxnSpPr>
        <p:spPr>
          <a:xfrm>
            <a:off x="2286391" y="3084024"/>
            <a:ext cx="5011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FEE7551-521F-F580-2F75-E11801AC0965}"/>
              </a:ext>
            </a:extLst>
          </p:cNvPr>
          <p:cNvCxnSpPr>
            <a:cxnSpLocks/>
            <a:stCxn id="17" idx="6"/>
            <a:endCxn id="18" idx="2"/>
          </p:cNvCxnSpPr>
          <p:nvPr/>
        </p:nvCxnSpPr>
        <p:spPr>
          <a:xfrm flipV="1">
            <a:off x="2286391" y="3084024"/>
            <a:ext cx="501133"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24E509-9C89-C9B3-FABA-29FCEEB282BD}"/>
              </a:ext>
            </a:extLst>
          </p:cNvPr>
          <p:cNvCxnSpPr>
            <a:cxnSpLocks/>
            <a:stCxn id="6" idx="6"/>
            <a:endCxn id="14" idx="2"/>
          </p:cNvCxnSpPr>
          <p:nvPr/>
        </p:nvCxnSpPr>
        <p:spPr>
          <a:xfrm>
            <a:off x="1339335" y="2455171"/>
            <a:ext cx="544285"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BEB93-0289-225D-B895-227598A24F34}"/>
              </a:ext>
            </a:extLst>
          </p:cNvPr>
          <p:cNvCxnSpPr>
            <a:cxnSpLocks/>
            <a:stCxn id="6" idx="6"/>
            <a:endCxn id="17" idx="2"/>
          </p:cNvCxnSpPr>
          <p:nvPr/>
        </p:nvCxnSpPr>
        <p:spPr>
          <a:xfrm>
            <a:off x="1339335" y="2455171"/>
            <a:ext cx="544285" cy="12577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9860EB-05D0-3FB8-E575-A7DBD21173CC}"/>
              </a:ext>
            </a:extLst>
          </p:cNvPr>
          <p:cNvCxnSpPr>
            <a:cxnSpLocks/>
            <a:stCxn id="12" idx="6"/>
            <a:endCxn id="10" idx="2"/>
          </p:cNvCxnSpPr>
          <p:nvPr/>
        </p:nvCxnSpPr>
        <p:spPr>
          <a:xfrm flipV="1">
            <a:off x="1339335" y="2455171"/>
            <a:ext cx="544285"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D2B00D1-BDF4-B4E1-4018-33CDF71AC38C}"/>
              </a:ext>
            </a:extLst>
          </p:cNvPr>
          <p:cNvCxnSpPr>
            <a:cxnSpLocks/>
            <a:stCxn id="12" idx="6"/>
            <a:endCxn id="17" idx="2"/>
          </p:cNvCxnSpPr>
          <p:nvPr/>
        </p:nvCxnSpPr>
        <p:spPr>
          <a:xfrm>
            <a:off x="1339335" y="3084024"/>
            <a:ext cx="544285"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AC8A1EE-B01F-4B71-B6E4-168DBA6295A4}"/>
              </a:ext>
            </a:extLst>
          </p:cNvPr>
          <p:cNvCxnSpPr>
            <a:cxnSpLocks/>
            <a:stCxn id="15" idx="6"/>
            <a:endCxn id="10" idx="2"/>
          </p:cNvCxnSpPr>
          <p:nvPr/>
        </p:nvCxnSpPr>
        <p:spPr>
          <a:xfrm flipV="1">
            <a:off x="1339335" y="2455171"/>
            <a:ext cx="544285" cy="12577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12A98A4-AA74-BBE7-806F-906C50CFCF2C}"/>
              </a:ext>
            </a:extLst>
          </p:cNvPr>
          <p:cNvCxnSpPr>
            <a:cxnSpLocks/>
            <a:stCxn id="15" idx="6"/>
            <a:endCxn id="14" idx="2"/>
          </p:cNvCxnSpPr>
          <p:nvPr/>
        </p:nvCxnSpPr>
        <p:spPr>
          <a:xfrm flipV="1">
            <a:off x="1339335" y="3084024"/>
            <a:ext cx="544285"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716A39B-D068-AA65-7925-432743811F78}"/>
                  </a:ext>
                </a:extLst>
              </p:cNvPr>
              <p:cNvSpPr txBox="1"/>
              <p:nvPr/>
            </p:nvSpPr>
            <p:spPr>
              <a:xfrm>
                <a:off x="2260891" y="1917331"/>
                <a:ext cx="7280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de-DE" b="1" i="1">
                              <a:latin typeface="Cambria Math" panose="02040503050406030204" pitchFamily="18" charset="0"/>
                            </a:rPr>
                            <m:t>𝑾</m:t>
                          </m:r>
                        </m:e>
                        <m:sub>
                          <m:r>
                            <a:rPr lang="de-DE" i="1">
                              <a:latin typeface="Cambria Math" panose="02040503050406030204" pitchFamily="18" charset="0"/>
                            </a:rPr>
                            <m:t>2</m:t>
                          </m:r>
                        </m:sub>
                      </m:sSub>
                    </m:oMath>
                  </m:oMathPara>
                </a14:m>
                <a:endParaRPr lang="en-US" dirty="0"/>
              </a:p>
            </p:txBody>
          </p:sp>
        </mc:Choice>
        <mc:Fallback xmlns="">
          <p:sp>
            <p:nvSpPr>
              <p:cNvPr id="47" name="TextBox 46">
                <a:extLst>
                  <a:ext uri="{FF2B5EF4-FFF2-40B4-BE49-F238E27FC236}">
                    <a16:creationId xmlns:a16="http://schemas.microsoft.com/office/drawing/2014/main" id="{3716A39B-D068-AA65-7925-432743811F78}"/>
                  </a:ext>
                </a:extLst>
              </p:cNvPr>
              <p:cNvSpPr txBox="1">
                <a:spLocks noRot="1" noChangeAspect="1" noMove="1" noResize="1" noEditPoints="1" noAdjustHandles="1" noChangeArrowheads="1" noChangeShapeType="1" noTextEdit="1"/>
              </p:cNvSpPr>
              <p:nvPr/>
            </p:nvSpPr>
            <p:spPr>
              <a:xfrm>
                <a:off x="2260891" y="1917331"/>
                <a:ext cx="72801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F75D56B-7D19-3C17-998E-9479D655A2CF}"/>
                  </a:ext>
                </a:extLst>
              </p:cNvPr>
              <p:cNvSpPr txBox="1"/>
              <p:nvPr/>
            </p:nvSpPr>
            <p:spPr>
              <a:xfrm>
                <a:off x="1247469" y="1916770"/>
                <a:ext cx="7280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a:latin typeface="Cambria Math" panose="02040503050406030204" pitchFamily="18" charset="0"/>
                            </a:rPr>
                            <m:t>𝑾</m:t>
                          </m:r>
                        </m:e>
                        <m:sub>
                          <m:r>
                            <a:rPr lang="de-DE" b="0" i="1" smtClean="0">
                              <a:latin typeface="Cambria Math" panose="02040503050406030204" pitchFamily="18" charset="0"/>
                            </a:rPr>
                            <m:t>1</m:t>
                          </m:r>
                        </m:sub>
                      </m:sSub>
                    </m:oMath>
                  </m:oMathPara>
                </a14:m>
                <a:endParaRPr lang="en-US" dirty="0"/>
              </a:p>
            </p:txBody>
          </p:sp>
        </mc:Choice>
        <mc:Fallback xmlns="">
          <p:sp>
            <p:nvSpPr>
              <p:cNvPr id="48" name="TextBox 47">
                <a:extLst>
                  <a:ext uri="{FF2B5EF4-FFF2-40B4-BE49-F238E27FC236}">
                    <a16:creationId xmlns:a16="http://schemas.microsoft.com/office/drawing/2014/main" id="{8F75D56B-7D19-3C17-998E-9479D655A2CF}"/>
                  </a:ext>
                </a:extLst>
              </p:cNvPr>
              <p:cNvSpPr txBox="1">
                <a:spLocks noRot="1" noChangeAspect="1" noMove="1" noResize="1" noEditPoints="1" noAdjustHandles="1" noChangeArrowheads="1" noChangeShapeType="1" noTextEdit="1"/>
              </p:cNvSpPr>
              <p:nvPr/>
            </p:nvSpPr>
            <p:spPr>
              <a:xfrm>
                <a:off x="1247469" y="1916770"/>
                <a:ext cx="728018"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44644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908-7555-291F-82F8-3A1E84D63053}"/>
              </a:ext>
            </a:extLst>
          </p:cNvPr>
          <p:cNvSpPr>
            <a:spLocks noGrp="1"/>
          </p:cNvSpPr>
          <p:nvPr>
            <p:ph type="title"/>
          </p:nvPr>
        </p:nvSpPr>
        <p:spPr/>
        <p:txBody>
          <a:bodyPr/>
          <a:lstStyle/>
          <a:p>
            <a:r>
              <a:rPr lang="en-US" dirty="0"/>
              <a:t>Backprop in a two-layer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45473-C2C6-80D0-7F14-BD3EAF25B51E}"/>
                  </a:ext>
                </a:extLst>
              </p:cNvPr>
              <p:cNvSpPr>
                <a:spLocks noGrp="1"/>
              </p:cNvSpPr>
              <p:nvPr>
                <p:ph idx="1"/>
              </p:nvPr>
            </p:nvSpPr>
            <p:spPr>
              <a:xfrm>
                <a:off x="4180114" y="1825625"/>
                <a:ext cx="7173686" cy="2653610"/>
              </a:xfrm>
            </p:spPr>
            <p:txBody>
              <a:bodyPr>
                <a:normAutofit lnSpcReduction="10000"/>
              </a:bodyPr>
              <a:lstStyle/>
              <a:p>
                <a:pPr marL="0" indent="0">
                  <a:buNone/>
                </a:pPr>
                <a:r>
                  <a:rPr lang="en-US" dirty="0"/>
                  <a:t>Network output: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r>
                              <a:rPr lang="en-US" b="1" i="1" smtClean="0">
                                <a:latin typeface="Cambria Math" panose="02040503050406030204" pitchFamily="18" charset="0"/>
                              </a:rPr>
                              <m:t>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2</m:t>
                        </m:r>
                      </m:sub>
                    </m:sSub>
                  </m:oMath>
                </a14:m>
                <a:endParaRPr lang="en-US" dirty="0"/>
              </a:p>
              <a:p>
                <a:pPr marL="0" indent="0">
                  <a:buNone/>
                </a:pPr>
                <a:r>
                  <a:rPr lang="en-US" dirty="0"/>
                  <a:t>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US" dirty="0"/>
              </a:p>
              <a:p>
                <a:pPr marL="0" indent="0">
                  <a:buNone/>
                </a:pPr>
                <a:endParaRPr lang="en-US" dirty="0"/>
              </a:p>
              <a:p>
                <a:pPr marL="0" indent="0">
                  <a:buNone/>
                </a:pPr>
                <a:r>
                  <a:rPr lang="en-US" dirty="0"/>
                  <a:t>We now think of computing the loss function as a staged computation of intermediate variables:</a:t>
                </a:r>
              </a:p>
            </p:txBody>
          </p:sp>
        </mc:Choice>
        <mc:Fallback xmlns="">
          <p:sp>
            <p:nvSpPr>
              <p:cNvPr id="3" name="Content Placeholder 2">
                <a:extLst>
                  <a:ext uri="{FF2B5EF4-FFF2-40B4-BE49-F238E27FC236}">
                    <a16:creationId xmlns:a16="http://schemas.microsoft.com/office/drawing/2014/main" id="{B4145473-C2C6-80D0-7F14-BD3EAF25B51E}"/>
                  </a:ext>
                </a:extLst>
              </p:cNvPr>
              <p:cNvSpPr>
                <a:spLocks noGrp="1" noRot="1" noChangeAspect="1" noMove="1" noResize="1" noEditPoints="1" noAdjustHandles="1" noChangeArrowheads="1" noChangeShapeType="1" noTextEdit="1"/>
              </p:cNvSpPr>
              <p:nvPr>
                <p:ph idx="1"/>
              </p:nvPr>
            </p:nvSpPr>
            <p:spPr>
              <a:xfrm>
                <a:off x="4180114" y="1825625"/>
                <a:ext cx="7173686" cy="2653610"/>
              </a:xfrm>
              <a:blipFill>
                <a:blip r:embed="rId3"/>
                <a:stretch>
                  <a:fillRect l="-1767" t="-3810" b="-38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28A0277-A8CB-153D-1914-EB2DEDA33D98}"/>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B79772A-0B76-7F2A-7AAB-E2775D71B191}"/>
              </a:ext>
            </a:extLst>
          </p:cNvPr>
          <p:cNvSpPr>
            <a:spLocks noGrp="1"/>
          </p:cNvSpPr>
          <p:nvPr>
            <p:ph type="sldNum" sz="quarter" idx="12"/>
          </p:nvPr>
        </p:nvSpPr>
        <p:spPr/>
        <p:txBody>
          <a:bodyPr/>
          <a:lstStyle/>
          <a:p>
            <a:fld id="{88CEC222-F6AB-A647-80E8-FAB06E4B4BEB}" type="slidenum">
              <a:rPr lang="en-US" smtClean="0"/>
              <a:t>93</a:t>
            </a:fld>
            <a:endParaRPr lang="en-US" dirty="0"/>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86BC2C0F-F2EC-AD62-D14B-EE0B20B395D7}"/>
                  </a:ext>
                </a:extLst>
              </p:cNvPr>
              <p:cNvSpPr/>
              <p:nvPr/>
            </p:nvSpPr>
            <p:spPr>
              <a:xfrm>
                <a:off x="936564" y="2253785"/>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oMath>
                  </m:oMathPara>
                </a14:m>
                <a:endParaRPr lang="en-US" dirty="0"/>
              </a:p>
            </p:txBody>
          </p:sp>
        </mc:Choice>
        <mc:Fallback xmlns="">
          <p:sp>
            <p:nvSpPr>
              <p:cNvPr id="6" name="Oval 5">
                <a:extLst>
                  <a:ext uri="{FF2B5EF4-FFF2-40B4-BE49-F238E27FC236}">
                    <a16:creationId xmlns:a16="http://schemas.microsoft.com/office/drawing/2014/main" id="{86BC2C0F-F2EC-AD62-D14B-EE0B20B395D7}"/>
                  </a:ext>
                </a:extLst>
              </p:cNvPr>
              <p:cNvSpPr>
                <a:spLocks noRot="1" noChangeAspect="1" noMove="1" noResize="1" noEditPoints="1" noAdjustHandles="1" noChangeArrowheads="1" noChangeShapeType="1" noTextEdit="1"/>
              </p:cNvSpPr>
              <p:nvPr/>
            </p:nvSpPr>
            <p:spPr>
              <a:xfrm>
                <a:off x="936564" y="2253785"/>
                <a:ext cx="402771" cy="402771"/>
              </a:xfrm>
              <a:prstGeom prst="ellipse">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A2C4FA3-B8A6-6507-F5AA-DA351FBC1807}"/>
              </a:ext>
            </a:extLst>
          </p:cNvPr>
          <p:cNvCxnSpPr>
            <a:cxnSpLocks/>
            <a:stCxn id="6" idx="6"/>
            <a:endCxn id="10" idx="2"/>
          </p:cNvCxnSpPr>
          <p:nvPr/>
        </p:nvCxnSpPr>
        <p:spPr>
          <a:xfrm>
            <a:off x="1339335" y="2455171"/>
            <a:ext cx="5442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D25462C-5652-9425-9982-F3716F7604B8}"/>
                  </a:ext>
                </a:extLst>
              </p:cNvPr>
              <p:cNvSpPr/>
              <p:nvPr/>
            </p:nvSpPr>
            <p:spPr>
              <a:xfrm>
                <a:off x="1883620" y="2253785"/>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1</m:t>
                          </m:r>
                        </m:sub>
                      </m:sSub>
                    </m:oMath>
                  </m:oMathPara>
                </a14:m>
                <a:endParaRPr lang="en-US" dirty="0"/>
              </a:p>
            </p:txBody>
          </p:sp>
        </mc:Choice>
        <mc:Fallback xmlns="">
          <p:sp>
            <p:nvSpPr>
              <p:cNvPr id="10" name="Oval 9">
                <a:extLst>
                  <a:ext uri="{FF2B5EF4-FFF2-40B4-BE49-F238E27FC236}">
                    <a16:creationId xmlns:a16="http://schemas.microsoft.com/office/drawing/2014/main" id="{FD25462C-5652-9425-9982-F3716F7604B8}"/>
                  </a:ext>
                </a:extLst>
              </p:cNvPr>
              <p:cNvSpPr>
                <a:spLocks noRot="1" noChangeAspect="1" noMove="1" noResize="1" noEditPoints="1" noAdjustHandles="1" noChangeArrowheads="1" noChangeShapeType="1" noTextEdit="1"/>
              </p:cNvSpPr>
              <p:nvPr/>
            </p:nvSpPr>
            <p:spPr>
              <a:xfrm>
                <a:off x="1883620" y="2253785"/>
                <a:ext cx="402771" cy="402771"/>
              </a:xfrm>
              <a:prstGeom prst="ellipse">
                <a:avLst/>
              </a:prstGeom>
              <a:blipFill>
                <a:blip r:embed="rId5"/>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E74D1CA-6E19-45A4-150D-61E4395A6E8C}"/>
                  </a:ext>
                </a:extLst>
              </p:cNvPr>
              <p:cNvSpPr/>
              <p:nvPr/>
            </p:nvSpPr>
            <p:spPr>
              <a:xfrm>
                <a:off x="936564" y="2882638"/>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oMath>
                  </m:oMathPara>
                </a14:m>
                <a:endParaRPr lang="en-US" dirty="0"/>
              </a:p>
            </p:txBody>
          </p:sp>
        </mc:Choice>
        <mc:Fallback xmlns="">
          <p:sp>
            <p:nvSpPr>
              <p:cNvPr id="12" name="Oval 11">
                <a:extLst>
                  <a:ext uri="{FF2B5EF4-FFF2-40B4-BE49-F238E27FC236}">
                    <a16:creationId xmlns:a16="http://schemas.microsoft.com/office/drawing/2014/main" id="{DE74D1CA-6E19-45A4-150D-61E4395A6E8C}"/>
                  </a:ext>
                </a:extLst>
              </p:cNvPr>
              <p:cNvSpPr>
                <a:spLocks noRot="1" noChangeAspect="1" noMove="1" noResize="1" noEditPoints="1" noAdjustHandles="1" noChangeArrowheads="1" noChangeShapeType="1" noTextEdit="1"/>
              </p:cNvSpPr>
              <p:nvPr/>
            </p:nvSpPr>
            <p:spPr>
              <a:xfrm>
                <a:off x="936564" y="2882638"/>
                <a:ext cx="402771" cy="402771"/>
              </a:xfrm>
              <a:prstGeom prst="ellipse">
                <a:avLst/>
              </a:prstGeom>
              <a:blipFill>
                <a:blip r:embed="rId6"/>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8ED4B98C-D39F-C8D8-335C-4E557753F704}"/>
              </a:ext>
            </a:extLst>
          </p:cNvPr>
          <p:cNvCxnSpPr>
            <a:cxnSpLocks/>
            <a:stCxn id="12" idx="6"/>
            <a:endCxn id="14" idx="2"/>
          </p:cNvCxnSpPr>
          <p:nvPr/>
        </p:nvCxnSpPr>
        <p:spPr>
          <a:xfrm>
            <a:off x="1339335" y="3084024"/>
            <a:ext cx="5442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5C7D88BA-8090-0E12-C614-45F8DC67B25E}"/>
                  </a:ext>
                </a:extLst>
              </p:cNvPr>
              <p:cNvSpPr/>
              <p:nvPr/>
            </p:nvSpPr>
            <p:spPr>
              <a:xfrm>
                <a:off x="1883620" y="2882638"/>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2</m:t>
                          </m:r>
                        </m:sub>
                      </m:sSub>
                    </m:oMath>
                  </m:oMathPara>
                </a14:m>
                <a:endParaRPr lang="en-US" dirty="0"/>
              </a:p>
            </p:txBody>
          </p:sp>
        </mc:Choice>
        <mc:Fallback xmlns="">
          <p:sp>
            <p:nvSpPr>
              <p:cNvPr id="14" name="Oval 13">
                <a:extLst>
                  <a:ext uri="{FF2B5EF4-FFF2-40B4-BE49-F238E27FC236}">
                    <a16:creationId xmlns:a16="http://schemas.microsoft.com/office/drawing/2014/main" id="{5C7D88BA-8090-0E12-C614-45F8DC67B25E}"/>
                  </a:ext>
                </a:extLst>
              </p:cNvPr>
              <p:cNvSpPr>
                <a:spLocks noRot="1" noChangeAspect="1" noMove="1" noResize="1" noEditPoints="1" noAdjustHandles="1" noChangeArrowheads="1" noChangeShapeType="1" noTextEdit="1"/>
              </p:cNvSpPr>
              <p:nvPr/>
            </p:nvSpPr>
            <p:spPr>
              <a:xfrm>
                <a:off x="1883620" y="2882638"/>
                <a:ext cx="402771" cy="402771"/>
              </a:xfrm>
              <a:prstGeom prst="ellipse">
                <a:avLst/>
              </a:prstGeom>
              <a:blipFill>
                <a:blip r:embed="rId7"/>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6C338C4B-6817-6D9E-8C8A-6B997D991F7D}"/>
                  </a:ext>
                </a:extLst>
              </p:cNvPr>
              <p:cNvSpPr/>
              <p:nvPr/>
            </p:nvSpPr>
            <p:spPr>
              <a:xfrm>
                <a:off x="936564" y="3511491"/>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oMath>
                  </m:oMathPara>
                </a14:m>
                <a:endParaRPr lang="en-US" dirty="0"/>
              </a:p>
            </p:txBody>
          </p:sp>
        </mc:Choice>
        <mc:Fallback xmlns="">
          <p:sp>
            <p:nvSpPr>
              <p:cNvPr id="15" name="Oval 14">
                <a:extLst>
                  <a:ext uri="{FF2B5EF4-FFF2-40B4-BE49-F238E27FC236}">
                    <a16:creationId xmlns:a16="http://schemas.microsoft.com/office/drawing/2014/main" id="{6C338C4B-6817-6D9E-8C8A-6B997D991F7D}"/>
                  </a:ext>
                </a:extLst>
              </p:cNvPr>
              <p:cNvSpPr>
                <a:spLocks noRot="1" noChangeAspect="1" noMove="1" noResize="1" noEditPoints="1" noAdjustHandles="1" noChangeArrowheads="1" noChangeShapeType="1" noTextEdit="1"/>
              </p:cNvSpPr>
              <p:nvPr/>
            </p:nvSpPr>
            <p:spPr>
              <a:xfrm>
                <a:off x="936564" y="3511491"/>
                <a:ext cx="402771" cy="402771"/>
              </a:xfrm>
              <a:prstGeom prst="ellipse">
                <a:avLst/>
              </a:prstGeom>
              <a:blipFill>
                <a:blip r:embed="rId8"/>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3E837F08-2B15-65FB-DB71-473402CB2EB7}"/>
              </a:ext>
            </a:extLst>
          </p:cNvPr>
          <p:cNvCxnSpPr>
            <a:cxnSpLocks/>
            <a:stCxn id="15" idx="6"/>
            <a:endCxn id="17" idx="2"/>
          </p:cNvCxnSpPr>
          <p:nvPr/>
        </p:nvCxnSpPr>
        <p:spPr>
          <a:xfrm>
            <a:off x="1339335" y="3712877"/>
            <a:ext cx="5442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6CFEC3F7-6B95-BCB4-2110-A3B92354EB34}"/>
                  </a:ext>
                </a:extLst>
              </p:cNvPr>
              <p:cNvSpPr/>
              <p:nvPr/>
            </p:nvSpPr>
            <p:spPr>
              <a:xfrm>
                <a:off x="1883620" y="3511491"/>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h</m:t>
                          </m:r>
                        </m:e>
                        <m:sub>
                          <m:r>
                            <a:rPr lang="de-DE" b="0" i="1" smtClean="0">
                              <a:latin typeface="Cambria Math" panose="02040503050406030204" pitchFamily="18" charset="0"/>
                            </a:rPr>
                            <m:t>3</m:t>
                          </m:r>
                        </m:sub>
                      </m:sSub>
                    </m:oMath>
                  </m:oMathPara>
                </a14:m>
                <a:endParaRPr lang="en-US" dirty="0"/>
              </a:p>
            </p:txBody>
          </p:sp>
        </mc:Choice>
        <mc:Fallback xmlns="">
          <p:sp>
            <p:nvSpPr>
              <p:cNvPr id="17" name="Oval 16">
                <a:extLst>
                  <a:ext uri="{FF2B5EF4-FFF2-40B4-BE49-F238E27FC236}">
                    <a16:creationId xmlns:a16="http://schemas.microsoft.com/office/drawing/2014/main" id="{6CFEC3F7-6B95-BCB4-2110-A3B92354EB34}"/>
                  </a:ext>
                </a:extLst>
              </p:cNvPr>
              <p:cNvSpPr>
                <a:spLocks noRot="1" noChangeAspect="1" noMove="1" noResize="1" noEditPoints="1" noAdjustHandles="1" noChangeArrowheads="1" noChangeShapeType="1" noTextEdit="1"/>
              </p:cNvSpPr>
              <p:nvPr/>
            </p:nvSpPr>
            <p:spPr>
              <a:xfrm>
                <a:off x="1883620" y="3511491"/>
                <a:ext cx="402771" cy="402771"/>
              </a:xfrm>
              <a:prstGeom prst="ellipse">
                <a:avLst/>
              </a:prstGeom>
              <a:blipFill>
                <a:blip r:embed="rId9"/>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D2DC1F7C-86B0-79AB-1973-FBC312A32C1E}"/>
                  </a:ext>
                </a:extLst>
              </p:cNvPr>
              <p:cNvSpPr/>
              <p:nvPr/>
            </p:nvSpPr>
            <p:spPr>
              <a:xfrm>
                <a:off x="2787524" y="2882638"/>
                <a:ext cx="402771" cy="402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oMath>
                  </m:oMathPara>
                </a14:m>
                <a:endParaRPr lang="en-US" dirty="0"/>
              </a:p>
            </p:txBody>
          </p:sp>
        </mc:Choice>
        <mc:Fallback xmlns="">
          <p:sp>
            <p:nvSpPr>
              <p:cNvPr id="18" name="Oval 17">
                <a:extLst>
                  <a:ext uri="{FF2B5EF4-FFF2-40B4-BE49-F238E27FC236}">
                    <a16:creationId xmlns:a16="http://schemas.microsoft.com/office/drawing/2014/main" id="{D2DC1F7C-86B0-79AB-1973-FBC312A32C1E}"/>
                  </a:ext>
                </a:extLst>
              </p:cNvPr>
              <p:cNvSpPr>
                <a:spLocks noRot="1" noChangeAspect="1" noMove="1" noResize="1" noEditPoints="1" noAdjustHandles="1" noChangeArrowheads="1" noChangeShapeType="1" noTextEdit="1"/>
              </p:cNvSpPr>
              <p:nvPr/>
            </p:nvSpPr>
            <p:spPr>
              <a:xfrm>
                <a:off x="2787524" y="2882638"/>
                <a:ext cx="402771" cy="402771"/>
              </a:xfrm>
              <a:prstGeom prst="ellipse">
                <a:avLst/>
              </a:prstGeom>
              <a:blipFill>
                <a:blip r:embed="rId10"/>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01B5DDE4-218A-2EFB-AECE-A1F0CC52EFA8}"/>
              </a:ext>
            </a:extLst>
          </p:cNvPr>
          <p:cNvCxnSpPr>
            <a:cxnSpLocks/>
            <a:stCxn id="10" idx="6"/>
            <a:endCxn id="18" idx="2"/>
          </p:cNvCxnSpPr>
          <p:nvPr/>
        </p:nvCxnSpPr>
        <p:spPr>
          <a:xfrm>
            <a:off x="2286391" y="2455171"/>
            <a:ext cx="501133"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7D77F1-77AA-81F6-2241-8C25A67DDC3E}"/>
              </a:ext>
            </a:extLst>
          </p:cNvPr>
          <p:cNvCxnSpPr>
            <a:cxnSpLocks/>
            <a:stCxn id="14" idx="6"/>
            <a:endCxn id="18" idx="2"/>
          </p:cNvCxnSpPr>
          <p:nvPr/>
        </p:nvCxnSpPr>
        <p:spPr>
          <a:xfrm>
            <a:off x="2286391" y="3084024"/>
            <a:ext cx="5011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FEE7551-521F-F580-2F75-E11801AC0965}"/>
              </a:ext>
            </a:extLst>
          </p:cNvPr>
          <p:cNvCxnSpPr>
            <a:cxnSpLocks/>
            <a:stCxn id="17" idx="6"/>
            <a:endCxn id="18" idx="2"/>
          </p:cNvCxnSpPr>
          <p:nvPr/>
        </p:nvCxnSpPr>
        <p:spPr>
          <a:xfrm flipV="1">
            <a:off x="2286391" y="3084024"/>
            <a:ext cx="501133"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24E509-9C89-C9B3-FABA-29FCEEB282BD}"/>
              </a:ext>
            </a:extLst>
          </p:cNvPr>
          <p:cNvCxnSpPr>
            <a:cxnSpLocks/>
            <a:stCxn id="6" idx="6"/>
            <a:endCxn id="14" idx="2"/>
          </p:cNvCxnSpPr>
          <p:nvPr/>
        </p:nvCxnSpPr>
        <p:spPr>
          <a:xfrm>
            <a:off x="1339335" y="2455171"/>
            <a:ext cx="544285"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BEB93-0289-225D-B895-227598A24F34}"/>
              </a:ext>
            </a:extLst>
          </p:cNvPr>
          <p:cNvCxnSpPr>
            <a:cxnSpLocks/>
            <a:stCxn id="6" idx="6"/>
            <a:endCxn id="17" idx="2"/>
          </p:cNvCxnSpPr>
          <p:nvPr/>
        </p:nvCxnSpPr>
        <p:spPr>
          <a:xfrm>
            <a:off x="1339335" y="2455171"/>
            <a:ext cx="544285" cy="12577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9860EB-05D0-3FB8-E575-A7DBD21173CC}"/>
              </a:ext>
            </a:extLst>
          </p:cNvPr>
          <p:cNvCxnSpPr>
            <a:cxnSpLocks/>
            <a:stCxn id="12" idx="6"/>
            <a:endCxn id="10" idx="2"/>
          </p:cNvCxnSpPr>
          <p:nvPr/>
        </p:nvCxnSpPr>
        <p:spPr>
          <a:xfrm flipV="1">
            <a:off x="1339335" y="2455171"/>
            <a:ext cx="544285"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D2B00D1-BDF4-B4E1-4018-33CDF71AC38C}"/>
              </a:ext>
            </a:extLst>
          </p:cNvPr>
          <p:cNvCxnSpPr>
            <a:cxnSpLocks/>
            <a:stCxn id="12" idx="6"/>
            <a:endCxn id="17" idx="2"/>
          </p:cNvCxnSpPr>
          <p:nvPr/>
        </p:nvCxnSpPr>
        <p:spPr>
          <a:xfrm>
            <a:off x="1339335" y="3084024"/>
            <a:ext cx="544285"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AC8A1EE-B01F-4B71-B6E4-168DBA6295A4}"/>
              </a:ext>
            </a:extLst>
          </p:cNvPr>
          <p:cNvCxnSpPr>
            <a:cxnSpLocks/>
            <a:stCxn id="15" idx="6"/>
            <a:endCxn id="10" idx="2"/>
          </p:cNvCxnSpPr>
          <p:nvPr/>
        </p:nvCxnSpPr>
        <p:spPr>
          <a:xfrm flipV="1">
            <a:off x="1339335" y="2455171"/>
            <a:ext cx="544285" cy="12577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12A98A4-AA74-BBE7-806F-906C50CFCF2C}"/>
              </a:ext>
            </a:extLst>
          </p:cNvPr>
          <p:cNvCxnSpPr>
            <a:cxnSpLocks/>
            <a:stCxn id="15" idx="6"/>
            <a:endCxn id="14" idx="2"/>
          </p:cNvCxnSpPr>
          <p:nvPr/>
        </p:nvCxnSpPr>
        <p:spPr>
          <a:xfrm flipV="1">
            <a:off x="1339335" y="3084024"/>
            <a:ext cx="544285" cy="62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716A39B-D068-AA65-7925-432743811F78}"/>
                  </a:ext>
                </a:extLst>
              </p:cNvPr>
              <p:cNvSpPr txBox="1"/>
              <p:nvPr/>
            </p:nvSpPr>
            <p:spPr>
              <a:xfrm>
                <a:off x="2260891" y="1917331"/>
                <a:ext cx="7280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de-DE" b="1" i="1">
                              <a:latin typeface="Cambria Math" panose="02040503050406030204" pitchFamily="18" charset="0"/>
                            </a:rPr>
                            <m:t>𝑾</m:t>
                          </m:r>
                        </m:e>
                        <m:sub>
                          <m:r>
                            <a:rPr lang="de-DE" i="1">
                              <a:latin typeface="Cambria Math" panose="02040503050406030204" pitchFamily="18" charset="0"/>
                            </a:rPr>
                            <m:t>2</m:t>
                          </m:r>
                        </m:sub>
                      </m:sSub>
                    </m:oMath>
                  </m:oMathPara>
                </a14:m>
                <a:endParaRPr lang="en-US" dirty="0"/>
              </a:p>
            </p:txBody>
          </p:sp>
        </mc:Choice>
        <mc:Fallback xmlns="">
          <p:sp>
            <p:nvSpPr>
              <p:cNvPr id="47" name="TextBox 46">
                <a:extLst>
                  <a:ext uri="{FF2B5EF4-FFF2-40B4-BE49-F238E27FC236}">
                    <a16:creationId xmlns:a16="http://schemas.microsoft.com/office/drawing/2014/main" id="{3716A39B-D068-AA65-7925-432743811F78}"/>
                  </a:ext>
                </a:extLst>
              </p:cNvPr>
              <p:cNvSpPr txBox="1">
                <a:spLocks noRot="1" noChangeAspect="1" noMove="1" noResize="1" noEditPoints="1" noAdjustHandles="1" noChangeArrowheads="1" noChangeShapeType="1" noTextEdit="1"/>
              </p:cNvSpPr>
              <p:nvPr/>
            </p:nvSpPr>
            <p:spPr>
              <a:xfrm>
                <a:off x="2260891" y="1917331"/>
                <a:ext cx="72801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F75D56B-7D19-3C17-998E-9479D655A2CF}"/>
                  </a:ext>
                </a:extLst>
              </p:cNvPr>
              <p:cNvSpPr txBox="1"/>
              <p:nvPr/>
            </p:nvSpPr>
            <p:spPr>
              <a:xfrm>
                <a:off x="1247469" y="1916770"/>
                <a:ext cx="7280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a:latin typeface="Cambria Math" panose="02040503050406030204" pitchFamily="18" charset="0"/>
                            </a:rPr>
                            <m:t>𝑾</m:t>
                          </m:r>
                        </m:e>
                        <m:sub>
                          <m:r>
                            <a:rPr lang="de-DE" b="0" i="1" smtClean="0">
                              <a:latin typeface="Cambria Math" panose="02040503050406030204" pitchFamily="18" charset="0"/>
                            </a:rPr>
                            <m:t>1</m:t>
                          </m:r>
                        </m:sub>
                      </m:sSub>
                    </m:oMath>
                  </m:oMathPara>
                </a14:m>
                <a:endParaRPr lang="en-US" dirty="0"/>
              </a:p>
            </p:txBody>
          </p:sp>
        </mc:Choice>
        <mc:Fallback xmlns="">
          <p:sp>
            <p:nvSpPr>
              <p:cNvPr id="48" name="TextBox 47">
                <a:extLst>
                  <a:ext uri="{FF2B5EF4-FFF2-40B4-BE49-F238E27FC236}">
                    <a16:creationId xmlns:a16="http://schemas.microsoft.com/office/drawing/2014/main" id="{8F75D56B-7D19-3C17-998E-9479D655A2CF}"/>
                  </a:ext>
                </a:extLst>
              </p:cNvPr>
              <p:cNvSpPr txBox="1">
                <a:spLocks noRot="1" noChangeAspect="1" noMove="1" noResize="1" noEditPoints="1" noAdjustHandles="1" noChangeArrowheads="1" noChangeShapeType="1" noTextEdit="1"/>
              </p:cNvSpPr>
              <p:nvPr/>
            </p:nvSpPr>
            <p:spPr>
              <a:xfrm>
                <a:off x="1247469" y="1916770"/>
                <a:ext cx="72801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2D8A58F-092B-7136-7CD1-96A0F36BE85D}"/>
                  </a:ext>
                </a:extLst>
              </p:cNvPr>
              <p:cNvSpPr/>
              <p:nvPr/>
            </p:nvSpPr>
            <p:spPr>
              <a:xfrm>
                <a:off x="3298764" y="5264091"/>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𝒙</m:t>
                      </m:r>
                    </m:oMath>
                  </m:oMathPara>
                </a14:m>
                <a:endParaRPr lang="en-US" b="1" dirty="0"/>
              </a:p>
            </p:txBody>
          </p:sp>
        </mc:Choice>
        <mc:Fallback xmlns="">
          <p:sp>
            <p:nvSpPr>
              <p:cNvPr id="8" name="Oval 7">
                <a:extLst>
                  <a:ext uri="{FF2B5EF4-FFF2-40B4-BE49-F238E27FC236}">
                    <a16:creationId xmlns:a16="http://schemas.microsoft.com/office/drawing/2014/main" id="{A2D8A58F-092B-7136-7CD1-96A0F36BE85D}"/>
                  </a:ext>
                </a:extLst>
              </p:cNvPr>
              <p:cNvSpPr>
                <a:spLocks noRot="1" noChangeAspect="1" noMove="1" noResize="1" noEditPoints="1" noAdjustHandles="1" noChangeArrowheads="1" noChangeShapeType="1" noTextEdit="1"/>
              </p:cNvSpPr>
              <p:nvPr/>
            </p:nvSpPr>
            <p:spPr>
              <a:xfrm>
                <a:off x="3298764" y="5264091"/>
                <a:ext cx="402771" cy="402771"/>
              </a:xfrm>
              <a:prstGeom prst="ellipse">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265A9838-E632-8CA8-B0AF-EB525AD571B1}"/>
                  </a:ext>
                </a:extLst>
              </p:cNvPr>
              <p:cNvSpPr/>
              <p:nvPr/>
            </p:nvSpPr>
            <p:spPr>
              <a:xfrm>
                <a:off x="4180114" y="5264090"/>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𝒛</m:t>
                      </m:r>
                    </m:oMath>
                  </m:oMathPara>
                </a14:m>
                <a:endParaRPr lang="en-US" b="1" dirty="0"/>
              </a:p>
            </p:txBody>
          </p:sp>
        </mc:Choice>
        <mc:Fallback xmlns="">
          <p:sp>
            <p:nvSpPr>
              <p:cNvPr id="9" name="Oval 8">
                <a:extLst>
                  <a:ext uri="{FF2B5EF4-FFF2-40B4-BE49-F238E27FC236}">
                    <a16:creationId xmlns:a16="http://schemas.microsoft.com/office/drawing/2014/main" id="{265A9838-E632-8CA8-B0AF-EB525AD571B1}"/>
                  </a:ext>
                </a:extLst>
              </p:cNvPr>
              <p:cNvSpPr>
                <a:spLocks noRot="1" noChangeAspect="1" noMove="1" noResize="1" noEditPoints="1" noAdjustHandles="1" noChangeArrowheads="1" noChangeShapeType="1" noTextEdit="1"/>
              </p:cNvSpPr>
              <p:nvPr/>
            </p:nvSpPr>
            <p:spPr>
              <a:xfrm>
                <a:off x="4180114" y="5264090"/>
                <a:ext cx="402771" cy="402771"/>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F3FF0114-D28F-E8D5-4602-F95DCE27E05D}"/>
                  </a:ext>
                </a:extLst>
              </p:cNvPr>
              <p:cNvSpPr/>
              <p:nvPr/>
            </p:nvSpPr>
            <p:spPr>
              <a:xfrm>
                <a:off x="5061464" y="5264090"/>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𝒉</m:t>
                      </m:r>
                    </m:oMath>
                  </m:oMathPara>
                </a14:m>
                <a:endParaRPr lang="en-US" b="1" dirty="0"/>
              </a:p>
            </p:txBody>
          </p:sp>
        </mc:Choice>
        <mc:Fallback xmlns="">
          <p:sp>
            <p:nvSpPr>
              <p:cNvPr id="11" name="Oval 10">
                <a:extLst>
                  <a:ext uri="{FF2B5EF4-FFF2-40B4-BE49-F238E27FC236}">
                    <a16:creationId xmlns:a16="http://schemas.microsoft.com/office/drawing/2014/main" id="{F3FF0114-D28F-E8D5-4602-F95DCE27E05D}"/>
                  </a:ext>
                </a:extLst>
              </p:cNvPr>
              <p:cNvSpPr>
                <a:spLocks noRot="1" noChangeAspect="1" noMove="1" noResize="1" noEditPoints="1" noAdjustHandles="1" noChangeArrowheads="1" noChangeShapeType="1" noTextEdit="1"/>
              </p:cNvSpPr>
              <p:nvPr/>
            </p:nvSpPr>
            <p:spPr>
              <a:xfrm>
                <a:off x="5061464" y="5264090"/>
                <a:ext cx="402771" cy="402771"/>
              </a:xfrm>
              <a:prstGeom prst="ellipse">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9BBA05D2-6737-B476-F0D0-DA11362B3F4F}"/>
                  </a:ext>
                </a:extLst>
              </p:cNvPr>
              <p:cNvSpPr/>
              <p:nvPr/>
            </p:nvSpPr>
            <p:spPr>
              <a:xfrm>
                <a:off x="5942814" y="5264090"/>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oMath>
                  </m:oMathPara>
                </a14:m>
                <a:endParaRPr lang="en-US" dirty="0"/>
              </a:p>
            </p:txBody>
          </p:sp>
        </mc:Choice>
        <mc:Fallback xmlns="">
          <p:sp>
            <p:nvSpPr>
              <p:cNvPr id="20" name="Oval 19">
                <a:extLst>
                  <a:ext uri="{FF2B5EF4-FFF2-40B4-BE49-F238E27FC236}">
                    <a16:creationId xmlns:a16="http://schemas.microsoft.com/office/drawing/2014/main" id="{9BBA05D2-6737-B476-F0D0-DA11362B3F4F}"/>
                  </a:ext>
                </a:extLst>
              </p:cNvPr>
              <p:cNvSpPr>
                <a:spLocks noRot="1" noChangeAspect="1" noMove="1" noResize="1" noEditPoints="1" noAdjustHandles="1" noChangeArrowheads="1" noChangeShapeType="1" noTextEdit="1"/>
              </p:cNvSpPr>
              <p:nvPr/>
            </p:nvSpPr>
            <p:spPr>
              <a:xfrm>
                <a:off x="5942814" y="5264090"/>
                <a:ext cx="402771" cy="402771"/>
              </a:xfrm>
              <a:prstGeom prst="ellipse">
                <a:avLst/>
              </a:prstGeom>
              <a:blipFill>
                <a:blip r:embed="rId1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EB54EE1E-9D5B-82A0-DB18-7684DA2186CE}"/>
                  </a:ext>
                </a:extLst>
              </p:cNvPr>
              <p:cNvSpPr/>
              <p:nvPr/>
            </p:nvSpPr>
            <p:spPr>
              <a:xfrm>
                <a:off x="6824164" y="5264089"/>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𝐿</m:t>
                      </m:r>
                    </m:oMath>
                  </m:oMathPara>
                </a14:m>
                <a:endParaRPr lang="en-US" dirty="0"/>
              </a:p>
            </p:txBody>
          </p:sp>
        </mc:Choice>
        <mc:Fallback xmlns="">
          <p:sp>
            <p:nvSpPr>
              <p:cNvPr id="21" name="Oval 20">
                <a:extLst>
                  <a:ext uri="{FF2B5EF4-FFF2-40B4-BE49-F238E27FC236}">
                    <a16:creationId xmlns:a16="http://schemas.microsoft.com/office/drawing/2014/main" id="{EB54EE1E-9D5B-82A0-DB18-7684DA2186CE}"/>
                  </a:ext>
                </a:extLst>
              </p:cNvPr>
              <p:cNvSpPr>
                <a:spLocks noRot="1" noChangeAspect="1" noMove="1" noResize="1" noEditPoints="1" noAdjustHandles="1" noChangeArrowheads="1" noChangeShapeType="1" noTextEdit="1"/>
              </p:cNvSpPr>
              <p:nvPr/>
            </p:nvSpPr>
            <p:spPr>
              <a:xfrm>
                <a:off x="6824164" y="5264089"/>
                <a:ext cx="402771" cy="402771"/>
              </a:xfrm>
              <a:prstGeom prst="ellipse">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655D4279-D5B6-CAE7-808D-F7A6991AFF8C}"/>
                  </a:ext>
                </a:extLst>
              </p:cNvPr>
              <p:cNvSpPr/>
              <p:nvPr/>
            </p:nvSpPr>
            <p:spPr>
              <a:xfrm>
                <a:off x="5942814" y="5953534"/>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𝑦</m:t>
                      </m:r>
                    </m:oMath>
                  </m:oMathPara>
                </a14:m>
                <a:endParaRPr lang="en-US" dirty="0"/>
              </a:p>
            </p:txBody>
          </p:sp>
        </mc:Choice>
        <mc:Fallback xmlns="">
          <p:sp>
            <p:nvSpPr>
              <p:cNvPr id="23" name="Oval 22">
                <a:extLst>
                  <a:ext uri="{FF2B5EF4-FFF2-40B4-BE49-F238E27FC236}">
                    <a16:creationId xmlns:a16="http://schemas.microsoft.com/office/drawing/2014/main" id="{655D4279-D5B6-CAE7-808D-F7A6991AFF8C}"/>
                  </a:ext>
                </a:extLst>
              </p:cNvPr>
              <p:cNvSpPr>
                <a:spLocks noRot="1" noChangeAspect="1" noMove="1" noResize="1" noEditPoints="1" noAdjustHandles="1" noChangeArrowheads="1" noChangeShapeType="1" noTextEdit="1"/>
              </p:cNvSpPr>
              <p:nvPr/>
            </p:nvSpPr>
            <p:spPr>
              <a:xfrm>
                <a:off x="5942814" y="5953534"/>
                <a:ext cx="402771" cy="402771"/>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D96C28CA-520E-C041-48C8-7EB92FA279E4}"/>
                  </a:ext>
                </a:extLst>
              </p:cNvPr>
              <p:cNvSpPr/>
              <p:nvPr/>
            </p:nvSpPr>
            <p:spPr>
              <a:xfrm>
                <a:off x="5061464" y="5953534"/>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2</m:t>
                          </m:r>
                        </m:sub>
                      </m:sSub>
                    </m:oMath>
                  </m:oMathPara>
                </a14:m>
                <a:endParaRPr lang="en-US" dirty="0"/>
              </a:p>
            </p:txBody>
          </p:sp>
        </mc:Choice>
        <mc:Fallback xmlns="">
          <p:sp>
            <p:nvSpPr>
              <p:cNvPr id="24" name="Oval 23">
                <a:extLst>
                  <a:ext uri="{FF2B5EF4-FFF2-40B4-BE49-F238E27FC236}">
                    <a16:creationId xmlns:a16="http://schemas.microsoft.com/office/drawing/2014/main" id="{D96C28CA-520E-C041-48C8-7EB92FA279E4}"/>
                  </a:ext>
                </a:extLst>
              </p:cNvPr>
              <p:cNvSpPr>
                <a:spLocks noRot="1" noChangeAspect="1" noMove="1" noResize="1" noEditPoints="1" noAdjustHandles="1" noChangeArrowheads="1" noChangeShapeType="1" noTextEdit="1"/>
              </p:cNvSpPr>
              <p:nvPr/>
            </p:nvSpPr>
            <p:spPr>
              <a:xfrm>
                <a:off x="5061464" y="5953534"/>
                <a:ext cx="402771" cy="402771"/>
              </a:xfrm>
              <a:prstGeom prst="ellipse">
                <a:avLst/>
              </a:prstGeom>
              <a:blipFill>
                <a:blip r:embed="rId19"/>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D34FD1F4-64C0-C044-C00E-48785FC7E212}"/>
                  </a:ext>
                </a:extLst>
              </p:cNvPr>
              <p:cNvSpPr/>
              <p:nvPr/>
            </p:nvSpPr>
            <p:spPr>
              <a:xfrm>
                <a:off x="5061463" y="4574646"/>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2</m:t>
                          </m:r>
                        </m:sub>
                      </m:sSub>
                    </m:oMath>
                  </m:oMathPara>
                </a14:m>
                <a:endParaRPr lang="en-US" dirty="0"/>
              </a:p>
            </p:txBody>
          </p:sp>
        </mc:Choice>
        <mc:Fallback xmlns="">
          <p:sp>
            <p:nvSpPr>
              <p:cNvPr id="26" name="Oval 25">
                <a:extLst>
                  <a:ext uri="{FF2B5EF4-FFF2-40B4-BE49-F238E27FC236}">
                    <a16:creationId xmlns:a16="http://schemas.microsoft.com/office/drawing/2014/main" id="{D34FD1F4-64C0-C044-C00E-48785FC7E212}"/>
                  </a:ext>
                </a:extLst>
              </p:cNvPr>
              <p:cNvSpPr>
                <a:spLocks noRot="1" noChangeAspect="1" noMove="1" noResize="1" noEditPoints="1" noAdjustHandles="1" noChangeArrowheads="1" noChangeShapeType="1" noTextEdit="1"/>
              </p:cNvSpPr>
              <p:nvPr/>
            </p:nvSpPr>
            <p:spPr>
              <a:xfrm>
                <a:off x="5061463" y="4574646"/>
                <a:ext cx="402771" cy="402771"/>
              </a:xfrm>
              <a:prstGeom prst="ellipse">
                <a:avLst/>
              </a:prstGeom>
              <a:blipFill>
                <a:blip r:embed="rId20"/>
                <a:stretch>
                  <a:fillRect l="-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435DCED6-9363-7B5D-5E75-0EC2BB431543}"/>
                  </a:ext>
                </a:extLst>
              </p:cNvPr>
              <p:cNvSpPr/>
              <p:nvPr/>
            </p:nvSpPr>
            <p:spPr>
              <a:xfrm>
                <a:off x="3298763" y="4574645"/>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1</m:t>
                          </m:r>
                        </m:sub>
                      </m:sSub>
                    </m:oMath>
                  </m:oMathPara>
                </a14:m>
                <a:endParaRPr lang="en-US" dirty="0"/>
              </a:p>
            </p:txBody>
          </p:sp>
        </mc:Choice>
        <mc:Fallback xmlns="">
          <p:sp>
            <p:nvSpPr>
              <p:cNvPr id="27" name="Oval 26">
                <a:extLst>
                  <a:ext uri="{FF2B5EF4-FFF2-40B4-BE49-F238E27FC236}">
                    <a16:creationId xmlns:a16="http://schemas.microsoft.com/office/drawing/2014/main" id="{435DCED6-9363-7B5D-5E75-0EC2BB431543}"/>
                  </a:ext>
                </a:extLst>
              </p:cNvPr>
              <p:cNvSpPr>
                <a:spLocks noRot="1" noChangeAspect="1" noMove="1" noResize="1" noEditPoints="1" noAdjustHandles="1" noChangeArrowheads="1" noChangeShapeType="1" noTextEdit="1"/>
              </p:cNvSpPr>
              <p:nvPr/>
            </p:nvSpPr>
            <p:spPr>
              <a:xfrm>
                <a:off x="3298763" y="4574645"/>
                <a:ext cx="402771" cy="402771"/>
              </a:xfrm>
              <a:prstGeom prst="ellipse">
                <a:avLst/>
              </a:prstGeom>
              <a:blipFill>
                <a:blip r:embed="rId21"/>
                <a:stretch>
                  <a:fillRect l="-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81CD627E-9D03-61F2-D170-ECD96006AE48}"/>
                  </a:ext>
                </a:extLst>
              </p:cNvPr>
              <p:cNvSpPr/>
              <p:nvPr/>
            </p:nvSpPr>
            <p:spPr>
              <a:xfrm>
                <a:off x="3298763" y="5953533"/>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1</m:t>
                          </m:r>
                        </m:sub>
                      </m:sSub>
                    </m:oMath>
                  </m:oMathPara>
                </a14:m>
                <a:endParaRPr lang="en-US" dirty="0"/>
              </a:p>
            </p:txBody>
          </p:sp>
        </mc:Choice>
        <mc:Fallback xmlns="">
          <p:sp>
            <p:nvSpPr>
              <p:cNvPr id="29" name="Oval 28">
                <a:extLst>
                  <a:ext uri="{FF2B5EF4-FFF2-40B4-BE49-F238E27FC236}">
                    <a16:creationId xmlns:a16="http://schemas.microsoft.com/office/drawing/2014/main" id="{81CD627E-9D03-61F2-D170-ECD96006AE48}"/>
                  </a:ext>
                </a:extLst>
              </p:cNvPr>
              <p:cNvSpPr>
                <a:spLocks noRot="1" noChangeAspect="1" noMove="1" noResize="1" noEditPoints="1" noAdjustHandles="1" noChangeArrowheads="1" noChangeShapeType="1" noTextEdit="1"/>
              </p:cNvSpPr>
              <p:nvPr/>
            </p:nvSpPr>
            <p:spPr>
              <a:xfrm>
                <a:off x="3298763" y="5953533"/>
                <a:ext cx="402771" cy="402771"/>
              </a:xfrm>
              <a:prstGeom prst="ellipse">
                <a:avLst/>
              </a:prstGeom>
              <a:blipFill>
                <a:blip r:embed="rId22"/>
                <a:stretch>
                  <a:fillRect l="-6061"/>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83D41217-8274-6589-97FE-6C158726B7E8}"/>
              </a:ext>
            </a:extLst>
          </p:cNvPr>
          <p:cNvCxnSpPr>
            <a:cxnSpLocks/>
            <a:stCxn id="8" idx="6"/>
            <a:endCxn id="9" idx="2"/>
          </p:cNvCxnSpPr>
          <p:nvPr/>
        </p:nvCxnSpPr>
        <p:spPr>
          <a:xfrm flipV="1">
            <a:off x="3701535" y="5465476"/>
            <a:ext cx="478579"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52A8DD5-1D54-EE21-669A-41ED57AD7E70}"/>
              </a:ext>
            </a:extLst>
          </p:cNvPr>
          <p:cNvCxnSpPr>
            <a:cxnSpLocks/>
            <a:stCxn id="27" idx="6"/>
            <a:endCxn id="9" idx="2"/>
          </p:cNvCxnSpPr>
          <p:nvPr/>
        </p:nvCxnSpPr>
        <p:spPr>
          <a:xfrm>
            <a:off x="3701534" y="4776031"/>
            <a:ext cx="478580" cy="6894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ADDD6B8-B59C-6D13-CD30-E8A3A7A9F086}"/>
              </a:ext>
            </a:extLst>
          </p:cNvPr>
          <p:cNvCxnSpPr>
            <a:cxnSpLocks/>
            <a:stCxn id="29" idx="6"/>
            <a:endCxn id="9" idx="2"/>
          </p:cNvCxnSpPr>
          <p:nvPr/>
        </p:nvCxnSpPr>
        <p:spPr>
          <a:xfrm flipV="1">
            <a:off x="3701534" y="5465476"/>
            <a:ext cx="478580" cy="689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07C4EF9-AA5E-AB33-FDCA-0AD8DEFF4CA8}"/>
              </a:ext>
            </a:extLst>
          </p:cNvPr>
          <p:cNvCxnSpPr>
            <a:cxnSpLocks/>
            <a:stCxn id="9" idx="6"/>
            <a:endCxn id="11" idx="2"/>
          </p:cNvCxnSpPr>
          <p:nvPr/>
        </p:nvCxnSpPr>
        <p:spPr>
          <a:xfrm>
            <a:off x="4582885" y="5465476"/>
            <a:ext cx="4785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8B3065A-8DDA-38F0-AAB9-1D6050FA1521}"/>
              </a:ext>
            </a:extLst>
          </p:cNvPr>
          <p:cNvCxnSpPr>
            <a:cxnSpLocks/>
            <a:stCxn id="11" idx="6"/>
            <a:endCxn id="20" idx="2"/>
          </p:cNvCxnSpPr>
          <p:nvPr/>
        </p:nvCxnSpPr>
        <p:spPr>
          <a:xfrm>
            <a:off x="5464235" y="5465476"/>
            <a:ext cx="4785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8F3A7D7-FC57-386F-770C-D3B97855AE9E}"/>
              </a:ext>
            </a:extLst>
          </p:cNvPr>
          <p:cNvCxnSpPr>
            <a:cxnSpLocks/>
            <a:stCxn id="20" idx="6"/>
            <a:endCxn id="21" idx="2"/>
          </p:cNvCxnSpPr>
          <p:nvPr/>
        </p:nvCxnSpPr>
        <p:spPr>
          <a:xfrm flipV="1">
            <a:off x="6345585" y="5465475"/>
            <a:ext cx="478579"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852FAFF-CDB6-29EC-7063-85A1A0F6A059}"/>
              </a:ext>
            </a:extLst>
          </p:cNvPr>
          <p:cNvCxnSpPr>
            <a:cxnSpLocks/>
            <a:stCxn id="23" idx="6"/>
            <a:endCxn id="21" idx="2"/>
          </p:cNvCxnSpPr>
          <p:nvPr/>
        </p:nvCxnSpPr>
        <p:spPr>
          <a:xfrm flipV="1">
            <a:off x="6345585" y="5465475"/>
            <a:ext cx="478579" cy="6894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9693F8-F23C-7C40-E15D-A28F613EA337}"/>
              </a:ext>
            </a:extLst>
          </p:cNvPr>
          <p:cNvCxnSpPr>
            <a:cxnSpLocks/>
            <a:stCxn id="24" idx="6"/>
            <a:endCxn id="20" idx="2"/>
          </p:cNvCxnSpPr>
          <p:nvPr/>
        </p:nvCxnSpPr>
        <p:spPr>
          <a:xfrm flipV="1">
            <a:off x="5464235" y="5465476"/>
            <a:ext cx="478579" cy="6894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CF9A1F6-F474-BF24-F1B1-AA1CBB1BC162}"/>
              </a:ext>
            </a:extLst>
          </p:cNvPr>
          <p:cNvCxnSpPr>
            <a:cxnSpLocks/>
            <a:stCxn id="26" idx="6"/>
            <a:endCxn id="20" idx="2"/>
          </p:cNvCxnSpPr>
          <p:nvPr/>
        </p:nvCxnSpPr>
        <p:spPr>
          <a:xfrm>
            <a:off x="5464234" y="4776032"/>
            <a:ext cx="478580" cy="6894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283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D7FB-B283-EF56-227E-B40004EB34D6}"/>
              </a:ext>
            </a:extLst>
          </p:cNvPr>
          <p:cNvSpPr>
            <a:spLocks noGrp="1"/>
          </p:cNvSpPr>
          <p:nvPr>
            <p:ph type="title"/>
          </p:nvPr>
        </p:nvSpPr>
        <p:spPr/>
        <p:txBody>
          <a:bodyPr/>
          <a:lstStyle/>
          <a:p>
            <a:r>
              <a:rPr lang="en-US" dirty="0"/>
              <a:t>Backprop in a two-layer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FF521F-A6B8-8085-69EB-A5FD140F4A3A}"/>
                  </a:ext>
                </a:extLst>
              </p:cNvPr>
              <p:cNvSpPr>
                <a:spLocks noGrp="1"/>
              </p:cNvSpPr>
              <p:nvPr>
                <p:ph idx="1"/>
              </p:nvPr>
            </p:nvSpPr>
            <p:spPr>
              <a:xfrm>
                <a:off x="838200" y="3608757"/>
                <a:ext cx="10515600" cy="2568205"/>
              </a:xfrm>
            </p:spPr>
            <p:txBody>
              <a:bodyPr>
                <a:normAutofit fontScale="85000" lnSpcReduction="20000"/>
              </a:bodyPr>
              <a:lstStyle/>
              <a:p>
                <a:pPr marL="0" indent="0">
                  <a:buNone/>
                </a:pPr>
                <a:r>
                  <a:rPr lang="en-US" dirty="0"/>
                  <a:t>Network output: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r>
                              <a:rPr lang="en-US" b="1" i="1" smtClean="0">
                                <a:latin typeface="Cambria Math" panose="02040503050406030204" pitchFamily="18" charset="0"/>
                              </a:rPr>
                              <m:t>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2</m:t>
                        </m:r>
                      </m:sub>
                    </m:sSub>
                  </m:oMath>
                </a14:m>
                <a:endParaRPr lang="en-US" dirty="0"/>
              </a:p>
              <a:p>
                <a:pPr marL="0" indent="0">
                  <a:buNone/>
                </a:pPr>
                <a:r>
                  <a:rPr lang="en-US" dirty="0"/>
                  <a:t>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US" dirty="0"/>
              </a:p>
              <a:p>
                <a:pPr marL="0" indent="0">
                  <a:buNone/>
                </a:pPr>
                <a:r>
                  <a:rPr lang="en-US" dirty="0"/>
                  <a:t>Forward pass:</a:t>
                </a:r>
              </a:p>
              <a:p>
                <a:pPr marL="0" indent="0">
                  <a:buNone/>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𝒛</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1</m:t>
                          </m:r>
                        </m:sub>
                      </m:sSub>
                      <m:r>
                        <a:rPr lang="de-DE" b="1" i="1" smtClean="0">
                          <a:latin typeface="Cambria Math" panose="02040503050406030204" pitchFamily="18" charset="0"/>
                        </a:rPr>
                        <m:t>𝒙</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1</m:t>
                          </m:r>
                        </m:sub>
                      </m:sSub>
                    </m:oMath>
                  </m:oMathPara>
                </a14:m>
                <a:endParaRPr lang="de-DE" b="0" dirty="0"/>
              </a:p>
              <a:p>
                <a:pPr marL="0" indent="0">
                  <a:buNone/>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𝒉</m:t>
                      </m:r>
                      <m:r>
                        <a:rPr lang="de-DE" b="0" i="1" smtClean="0">
                          <a:latin typeface="Cambria Math" panose="02040503050406030204" pitchFamily="18" charset="0"/>
                        </a:rPr>
                        <m:t>=</m:t>
                      </m:r>
                      <m:r>
                        <a:rPr lang="de-DE" b="0" i="1" smtClean="0">
                          <a:latin typeface="Cambria Math" panose="02040503050406030204" pitchFamily="18" charset="0"/>
                        </a:rPr>
                        <m:t>𝜎</m:t>
                      </m:r>
                      <m:d>
                        <m:dPr>
                          <m:ctrlPr>
                            <a:rPr lang="de-DE" b="0" i="1" smtClean="0">
                              <a:latin typeface="Cambria Math" panose="02040503050406030204" pitchFamily="18" charset="0"/>
                            </a:rPr>
                          </m:ctrlPr>
                        </m:dPr>
                        <m:e>
                          <m:r>
                            <a:rPr lang="de-DE" b="1" i="1" smtClean="0">
                              <a:latin typeface="Cambria Math" panose="02040503050406030204" pitchFamily="18" charset="0"/>
                            </a:rPr>
                            <m:t>𝒛</m:t>
                          </m:r>
                        </m:e>
                      </m:d>
                    </m:oMath>
                  </m:oMathPara>
                </a14:m>
                <a:endParaRPr lang="de-DE" b="0"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2</m:t>
                          </m:r>
                        </m:sub>
                      </m:sSub>
                      <m:r>
                        <a:rPr lang="de-DE" b="1" i="1" smtClean="0">
                          <a:latin typeface="Cambria Math" panose="02040503050406030204" pitchFamily="18" charset="0"/>
                        </a:rPr>
                        <m:t>𝒉</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2</m:t>
                          </m:r>
                        </m:sub>
                      </m:sSub>
                    </m:oMath>
                  </m:oMathPara>
                </a14:m>
                <a:endParaRPr lang="de-DE" b="0"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𝐿</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𝑦</m:t>
                                  </m:r>
                                </m:e>
                              </m:acc>
                              <m:r>
                                <a:rPr lang="de-DE" b="0" i="1" smtClean="0">
                                  <a:latin typeface="Cambria Math" panose="02040503050406030204" pitchFamily="18" charset="0"/>
                                </a:rPr>
                                <m:t>−</m:t>
                              </m:r>
                              <m:r>
                                <a:rPr lang="de-DE" b="0" i="1" smtClean="0">
                                  <a:latin typeface="Cambria Math" panose="02040503050406030204" pitchFamily="18" charset="0"/>
                                </a:rPr>
                                <m:t>𝑦</m:t>
                              </m:r>
                            </m:e>
                          </m:d>
                        </m:e>
                        <m:sup>
                          <m:r>
                            <a:rPr lang="de-DE" b="0" i="1" smtClean="0">
                              <a:latin typeface="Cambria Math" panose="02040503050406030204" pitchFamily="18" charset="0"/>
                            </a:rPr>
                            <m:t>2</m:t>
                          </m:r>
                        </m:sup>
                      </m:sSup>
                    </m:oMath>
                  </m:oMathPara>
                </a14:m>
                <a:endParaRPr lang="en-US" dirty="0"/>
              </a:p>
            </p:txBody>
          </p:sp>
        </mc:Choice>
        <mc:Fallback xmlns="">
          <p:sp>
            <p:nvSpPr>
              <p:cNvPr id="3" name="Content Placeholder 2">
                <a:extLst>
                  <a:ext uri="{FF2B5EF4-FFF2-40B4-BE49-F238E27FC236}">
                    <a16:creationId xmlns:a16="http://schemas.microsoft.com/office/drawing/2014/main" id="{55FF521F-A6B8-8085-69EB-A5FD140F4A3A}"/>
                  </a:ext>
                </a:extLst>
              </p:cNvPr>
              <p:cNvSpPr>
                <a:spLocks noGrp="1" noRot="1" noChangeAspect="1" noMove="1" noResize="1" noEditPoints="1" noAdjustHandles="1" noChangeArrowheads="1" noChangeShapeType="1" noTextEdit="1"/>
              </p:cNvSpPr>
              <p:nvPr>
                <p:ph idx="1"/>
              </p:nvPr>
            </p:nvSpPr>
            <p:spPr>
              <a:xfrm>
                <a:off x="838200" y="3608757"/>
                <a:ext cx="10515600" cy="2568205"/>
              </a:xfrm>
              <a:blipFill>
                <a:blip r:embed="rId2"/>
                <a:stretch>
                  <a:fillRect l="-965" t="-44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A84A132-5925-CC49-5666-88E3B1496350}"/>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0DE6637-D5B1-0FA3-A903-E843E55CA9CE}"/>
              </a:ext>
            </a:extLst>
          </p:cNvPr>
          <p:cNvSpPr>
            <a:spLocks noGrp="1"/>
          </p:cNvSpPr>
          <p:nvPr>
            <p:ph type="sldNum" sz="quarter" idx="12"/>
          </p:nvPr>
        </p:nvSpPr>
        <p:spPr/>
        <p:txBody>
          <a:bodyPr/>
          <a:lstStyle/>
          <a:p>
            <a:fld id="{88CEC222-F6AB-A647-80E8-FAB06E4B4BEB}" type="slidenum">
              <a:rPr lang="en-US" smtClean="0"/>
              <a:t>94</a:t>
            </a:fld>
            <a:endParaRPr lang="en-US" dirty="0"/>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BF6CA6B-91EE-9481-12E0-B6C80B81965D}"/>
                  </a:ext>
                </a:extLst>
              </p:cNvPr>
              <p:cNvSpPr/>
              <p:nvPr/>
            </p:nvSpPr>
            <p:spPr>
              <a:xfrm>
                <a:off x="4394139" y="2229873"/>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𝒙</m:t>
                      </m:r>
                    </m:oMath>
                  </m:oMathPara>
                </a14:m>
                <a:endParaRPr lang="en-US" b="1" dirty="0"/>
              </a:p>
            </p:txBody>
          </p:sp>
        </mc:Choice>
        <mc:Fallback xmlns="">
          <p:sp>
            <p:nvSpPr>
              <p:cNvPr id="6" name="Oval 5">
                <a:extLst>
                  <a:ext uri="{FF2B5EF4-FFF2-40B4-BE49-F238E27FC236}">
                    <a16:creationId xmlns:a16="http://schemas.microsoft.com/office/drawing/2014/main" id="{CBF6CA6B-91EE-9481-12E0-B6C80B81965D}"/>
                  </a:ext>
                </a:extLst>
              </p:cNvPr>
              <p:cNvSpPr>
                <a:spLocks noRot="1" noChangeAspect="1" noMove="1" noResize="1" noEditPoints="1" noAdjustHandles="1" noChangeArrowheads="1" noChangeShapeType="1" noTextEdit="1"/>
              </p:cNvSpPr>
              <p:nvPr/>
            </p:nvSpPr>
            <p:spPr>
              <a:xfrm>
                <a:off x="4394139" y="2229873"/>
                <a:ext cx="402771" cy="40277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3A7981A6-5AD8-9195-9C5B-0227AE2DCE5F}"/>
                  </a:ext>
                </a:extLst>
              </p:cNvPr>
              <p:cNvSpPr/>
              <p:nvPr/>
            </p:nvSpPr>
            <p:spPr>
              <a:xfrm>
                <a:off x="5275489" y="2229872"/>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𝒛</m:t>
                      </m:r>
                    </m:oMath>
                  </m:oMathPara>
                </a14:m>
                <a:endParaRPr lang="en-US" b="1" dirty="0"/>
              </a:p>
            </p:txBody>
          </p:sp>
        </mc:Choice>
        <mc:Fallback xmlns="">
          <p:sp>
            <p:nvSpPr>
              <p:cNvPr id="7" name="Oval 6">
                <a:extLst>
                  <a:ext uri="{FF2B5EF4-FFF2-40B4-BE49-F238E27FC236}">
                    <a16:creationId xmlns:a16="http://schemas.microsoft.com/office/drawing/2014/main" id="{3A7981A6-5AD8-9195-9C5B-0227AE2DCE5F}"/>
                  </a:ext>
                </a:extLst>
              </p:cNvPr>
              <p:cNvSpPr>
                <a:spLocks noRot="1" noChangeAspect="1" noMove="1" noResize="1" noEditPoints="1" noAdjustHandles="1" noChangeArrowheads="1" noChangeShapeType="1" noTextEdit="1"/>
              </p:cNvSpPr>
              <p:nvPr/>
            </p:nvSpPr>
            <p:spPr>
              <a:xfrm>
                <a:off x="5275489" y="2229872"/>
                <a:ext cx="402771" cy="402771"/>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49DC1FB7-A8D6-459C-55F1-6DE99A3775CA}"/>
                  </a:ext>
                </a:extLst>
              </p:cNvPr>
              <p:cNvSpPr/>
              <p:nvPr/>
            </p:nvSpPr>
            <p:spPr>
              <a:xfrm>
                <a:off x="6156839" y="2229872"/>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𝒉</m:t>
                      </m:r>
                    </m:oMath>
                  </m:oMathPara>
                </a14:m>
                <a:endParaRPr lang="en-US" b="1" dirty="0"/>
              </a:p>
            </p:txBody>
          </p:sp>
        </mc:Choice>
        <mc:Fallback xmlns="">
          <p:sp>
            <p:nvSpPr>
              <p:cNvPr id="8" name="Oval 7">
                <a:extLst>
                  <a:ext uri="{FF2B5EF4-FFF2-40B4-BE49-F238E27FC236}">
                    <a16:creationId xmlns:a16="http://schemas.microsoft.com/office/drawing/2014/main" id="{49DC1FB7-A8D6-459C-55F1-6DE99A3775CA}"/>
                  </a:ext>
                </a:extLst>
              </p:cNvPr>
              <p:cNvSpPr>
                <a:spLocks noRot="1" noChangeAspect="1" noMove="1" noResize="1" noEditPoints="1" noAdjustHandles="1" noChangeArrowheads="1" noChangeShapeType="1" noTextEdit="1"/>
              </p:cNvSpPr>
              <p:nvPr/>
            </p:nvSpPr>
            <p:spPr>
              <a:xfrm>
                <a:off x="6156839" y="2229872"/>
                <a:ext cx="402771" cy="402771"/>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F9A247B-A81D-A3B6-835D-550B1FCAB6C4}"/>
                  </a:ext>
                </a:extLst>
              </p:cNvPr>
              <p:cNvSpPr/>
              <p:nvPr/>
            </p:nvSpPr>
            <p:spPr>
              <a:xfrm>
                <a:off x="7038189" y="2229872"/>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oMath>
                  </m:oMathPara>
                </a14:m>
                <a:endParaRPr lang="en-US" dirty="0"/>
              </a:p>
            </p:txBody>
          </p:sp>
        </mc:Choice>
        <mc:Fallback xmlns="">
          <p:sp>
            <p:nvSpPr>
              <p:cNvPr id="9" name="Oval 8">
                <a:extLst>
                  <a:ext uri="{FF2B5EF4-FFF2-40B4-BE49-F238E27FC236}">
                    <a16:creationId xmlns:a16="http://schemas.microsoft.com/office/drawing/2014/main" id="{AF9A247B-A81D-A3B6-835D-550B1FCAB6C4}"/>
                  </a:ext>
                </a:extLst>
              </p:cNvPr>
              <p:cNvSpPr>
                <a:spLocks noRot="1" noChangeAspect="1" noMove="1" noResize="1" noEditPoints="1" noAdjustHandles="1" noChangeArrowheads="1" noChangeShapeType="1" noTextEdit="1"/>
              </p:cNvSpPr>
              <p:nvPr/>
            </p:nvSpPr>
            <p:spPr>
              <a:xfrm>
                <a:off x="7038189" y="2229872"/>
                <a:ext cx="402771" cy="402771"/>
              </a:xfrm>
              <a:prstGeom prst="ellipse">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405F718-77CA-A91E-3D43-0820B4392E9E}"/>
                  </a:ext>
                </a:extLst>
              </p:cNvPr>
              <p:cNvSpPr/>
              <p:nvPr/>
            </p:nvSpPr>
            <p:spPr>
              <a:xfrm>
                <a:off x="7919539" y="2229871"/>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𝐿</m:t>
                      </m:r>
                    </m:oMath>
                  </m:oMathPara>
                </a14:m>
                <a:endParaRPr lang="en-US" dirty="0"/>
              </a:p>
            </p:txBody>
          </p:sp>
        </mc:Choice>
        <mc:Fallback xmlns="">
          <p:sp>
            <p:nvSpPr>
              <p:cNvPr id="10" name="Oval 9">
                <a:extLst>
                  <a:ext uri="{FF2B5EF4-FFF2-40B4-BE49-F238E27FC236}">
                    <a16:creationId xmlns:a16="http://schemas.microsoft.com/office/drawing/2014/main" id="{B405F718-77CA-A91E-3D43-0820B4392E9E}"/>
                  </a:ext>
                </a:extLst>
              </p:cNvPr>
              <p:cNvSpPr>
                <a:spLocks noRot="1" noChangeAspect="1" noMove="1" noResize="1" noEditPoints="1" noAdjustHandles="1" noChangeArrowheads="1" noChangeShapeType="1" noTextEdit="1"/>
              </p:cNvSpPr>
              <p:nvPr/>
            </p:nvSpPr>
            <p:spPr>
              <a:xfrm>
                <a:off x="7919539" y="2229871"/>
                <a:ext cx="402771" cy="402771"/>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927442B6-7AE0-0864-EB00-B781AF096EB6}"/>
                  </a:ext>
                </a:extLst>
              </p:cNvPr>
              <p:cNvSpPr/>
              <p:nvPr/>
            </p:nvSpPr>
            <p:spPr>
              <a:xfrm>
                <a:off x="7038189" y="2919316"/>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𝑦</m:t>
                      </m:r>
                    </m:oMath>
                  </m:oMathPara>
                </a14:m>
                <a:endParaRPr lang="en-US" dirty="0"/>
              </a:p>
            </p:txBody>
          </p:sp>
        </mc:Choice>
        <mc:Fallback xmlns="">
          <p:sp>
            <p:nvSpPr>
              <p:cNvPr id="11" name="Oval 10">
                <a:extLst>
                  <a:ext uri="{FF2B5EF4-FFF2-40B4-BE49-F238E27FC236}">
                    <a16:creationId xmlns:a16="http://schemas.microsoft.com/office/drawing/2014/main" id="{927442B6-7AE0-0864-EB00-B781AF096EB6}"/>
                  </a:ext>
                </a:extLst>
              </p:cNvPr>
              <p:cNvSpPr>
                <a:spLocks noRot="1" noChangeAspect="1" noMove="1" noResize="1" noEditPoints="1" noAdjustHandles="1" noChangeArrowheads="1" noChangeShapeType="1" noTextEdit="1"/>
              </p:cNvSpPr>
              <p:nvPr/>
            </p:nvSpPr>
            <p:spPr>
              <a:xfrm>
                <a:off x="7038189" y="2919316"/>
                <a:ext cx="402771" cy="402771"/>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0ADA402A-DC20-61E1-65D8-EC7875F8EA82}"/>
                  </a:ext>
                </a:extLst>
              </p:cNvPr>
              <p:cNvSpPr/>
              <p:nvPr/>
            </p:nvSpPr>
            <p:spPr>
              <a:xfrm>
                <a:off x="6156839" y="2919316"/>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2</m:t>
                          </m:r>
                        </m:sub>
                      </m:sSub>
                    </m:oMath>
                  </m:oMathPara>
                </a14:m>
                <a:endParaRPr lang="en-US" dirty="0"/>
              </a:p>
            </p:txBody>
          </p:sp>
        </mc:Choice>
        <mc:Fallback xmlns="">
          <p:sp>
            <p:nvSpPr>
              <p:cNvPr id="12" name="Oval 11">
                <a:extLst>
                  <a:ext uri="{FF2B5EF4-FFF2-40B4-BE49-F238E27FC236}">
                    <a16:creationId xmlns:a16="http://schemas.microsoft.com/office/drawing/2014/main" id="{0ADA402A-DC20-61E1-65D8-EC7875F8EA82}"/>
                  </a:ext>
                </a:extLst>
              </p:cNvPr>
              <p:cNvSpPr>
                <a:spLocks noRot="1" noChangeAspect="1" noMove="1" noResize="1" noEditPoints="1" noAdjustHandles="1" noChangeArrowheads="1" noChangeShapeType="1" noTextEdit="1"/>
              </p:cNvSpPr>
              <p:nvPr/>
            </p:nvSpPr>
            <p:spPr>
              <a:xfrm>
                <a:off x="6156839" y="2919316"/>
                <a:ext cx="402771" cy="402771"/>
              </a:xfrm>
              <a:prstGeom prst="ellipse">
                <a:avLst/>
              </a:prstGeom>
              <a:blipFill>
                <a:blip r:embed="rId9"/>
                <a:stretch>
                  <a:fillRect l="-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2CC3941C-794D-1EB4-4405-4A0A7F00CD39}"/>
                  </a:ext>
                </a:extLst>
              </p:cNvPr>
              <p:cNvSpPr/>
              <p:nvPr/>
            </p:nvSpPr>
            <p:spPr>
              <a:xfrm>
                <a:off x="6156838" y="1540428"/>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2</m:t>
                          </m:r>
                        </m:sub>
                      </m:sSub>
                    </m:oMath>
                  </m:oMathPara>
                </a14:m>
                <a:endParaRPr lang="en-US" dirty="0"/>
              </a:p>
            </p:txBody>
          </p:sp>
        </mc:Choice>
        <mc:Fallback xmlns="">
          <p:sp>
            <p:nvSpPr>
              <p:cNvPr id="13" name="Oval 12">
                <a:extLst>
                  <a:ext uri="{FF2B5EF4-FFF2-40B4-BE49-F238E27FC236}">
                    <a16:creationId xmlns:a16="http://schemas.microsoft.com/office/drawing/2014/main" id="{2CC3941C-794D-1EB4-4405-4A0A7F00CD39}"/>
                  </a:ext>
                </a:extLst>
              </p:cNvPr>
              <p:cNvSpPr>
                <a:spLocks noRot="1" noChangeAspect="1" noMove="1" noResize="1" noEditPoints="1" noAdjustHandles="1" noChangeArrowheads="1" noChangeShapeType="1" noTextEdit="1"/>
              </p:cNvSpPr>
              <p:nvPr/>
            </p:nvSpPr>
            <p:spPr>
              <a:xfrm>
                <a:off x="6156838" y="1540428"/>
                <a:ext cx="402771" cy="402771"/>
              </a:xfrm>
              <a:prstGeom prst="ellipse">
                <a:avLst/>
              </a:prstGeom>
              <a:blipFill>
                <a:blip r:embed="rId10"/>
                <a:stretch>
                  <a:fillRect l="-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9EB2C53-2EA5-A0FC-72F1-5DD44BCB76CD}"/>
                  </a:ext>
                </a:extLst>
              </p:cNvPr>
              <p:cNvSpPr/>
              <p:nvPr/>
            </p:nvSpPr>
            <p:spPr>
              <a:xfrm>
                <a:off x="4394138" y="1540427"/>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1</m:t>
                          </m:r>
                        </m:sub>
                      </m:sSub>
                    </m:oMath>
                  </m:oMathPara>
                </a14:m>
                <a:endParaRPr lang="en-US" dirty="0"/>
              </a:p>
            </p:txBody>
          </p:sp>
        </mc:Choice>
        <mc:Fallback xmlns="">
          <p:sp>
            <p:nvSpPr>
              <p:cNvPr id="14" name="Oval 13">
                <a:extLst>
                  <a:ext uri="{FF2B5EF4-FFF2-40B4-BE49-F238E27FC236}">
                    <a16:creationId xmlns:a16="http://schemas.microsoft.com/office/drawing/2014/main" id="{29EB2C53-2EA5-A0FC-72F1-5DD44BCB76CD}"/>
                  </a:ext>
                </a:extLst>
              </p:cNvPr>
              <p:cNvSpPr>
                <a:spLocks noRot="1" noChangeAspect="1" noMove="1" noResize="1" noEditPoints="1" noAdjustHandles="1" noChangeArrowheads="1" noChangeShapeType="1" noTextEdit="1"/>
              </p:cNvSpPr>
              <p:nvPr/>
            </p:nvSpPr>
            <p:spPr>
              <a:xfrm>
                <a:off x="4394138" y="1540427"/>
                <a:ext cx="402771" cy="402771"/>
              </a:xfrm>
              <a:prstGeom prst="ellipse">
                <a:avLst/>
              </a:prstGeom>
              <a:blipFill>
                <a:blip r:embed="rId11"/>
                <a:stretch>
                  <a:fillRect l="-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4E93D844-39F5-58B9-1238-3C5FDA312F14}"/>
                  </a:ext>
                </a:extLst>
              </p:cNvPr>
              <p:cNvSpPr/>
              <p:nvPr/>
            </p:nvSpPr>
            <p:spPr>
              <a:xfrm>
                <a:off x="4394138" y="2919315"/>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1</m:t>
                          </m:r>
                        </m:sub>
                      </m:sSub>
                    </m:oMath>
                  </m:oMathPara>
                </a14:m>
                <a:endParaRPr lang="en-US" dirty="0"/>
              </a:p>
            </p:txBody>
          </p:sp>
        </mc:Choice>
        <mc:Fallback xmlns="">
          <p:sp>
            <p:nvSpPr>
              <p:cNvPr id="15" name="Oval 14">
                <a:extLst>
                  <a:ext uri="{FF2B5EF4-FFF2-40B4-BE49-F238E27FC236}">
                    <a16:creationId xmlns:a16="http://schemas.microsoft.com/office/drawing/2014/main" id="{4E93D844-39F5-58B9-1238-3C5FDA312F14}"/>
                  </a:ext>
                </a:extLst>
              </p:cNvPr>
              <p:cNvSpPr>
                <a:spLocks noRot="1" noChangeAspect="1" noMove="1" noResize="1" noEditPoints="1" noAdjustHandles="1" noChangeArrowheads="1" noChangeShapeType="1" noTextEdit="1"/>
              </p:cNvSpPr>
              <p:nvPr/>
            </p:nvSpPr>
            <p:spPr>
              <a:xfrm>
                <a:off x="4394138" y="2919315"/>
                <a:ext cx="402771" cy="402771"/>
              </a:xfrm>
              <a:prstGeom prst="ellipse">
                <a:avLst/>
              </a:prstGeom>
              <a:blipFill>
                <a:blip r:embed="rId12"/>
                <a:stretch>
                  <a:fillRect l="-588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7AF346D-0C0D-594C-F822-D83683A26068}"/>
              </a:ext>
            </a:extLst>
          </p:cNvPr>
          <p:cNvCxnSpPr>
            <a:cxnSpLocks/>
            <a:stCxn id="6" idx="6"/>
            <a:endCxn id="7" idx="2"/>
          </p:cNvCxnSpPr>
          <p:nvPr/>
        </p:nvCxnSpPr>
        <p:spPr>
          <a:xfrm flipV="1">
            <a:off x="4796910" y="2431258"/>
            <a:ext cx="478579"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8310F2-414E-53C8-9191-6633EF3D09F0}"/>
              </a:ext>
            </a:extLst>
          </p:cNvPr>
          <p:cNvCxnSpPr>
            <a:cxnSpLocks/>
            <a:stCxn id="14" idx="6"/>
            <a:endCxn id="7" idx="2"/>
          </p:cNvCxnSpPr>
          <p:nvPr/>
        </p:nvCxnSpPr>
        <p:spPr>
          <a:xfrm>
            <a:off x="4796909" y="1741813"/>
            <a:ext cx="478580" cy="6894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6B5BCB-FDE3-B494-94E5-2BE90135BF77}"/>
              </a:ext>
            </a:extLst>
          </p:cNvPr>
          <p:cNvCxnSpPr>
            <a:cxnSpLocks/>
            <a:stCxn id="15" idx="6"/>
            <a:endCxn id="7" idx="2"/>
          </p:cNvCxnSpPr>
          <p:nvPr/>
        </p:nvCxnSpPr>
        <p:spPr>
          <a:xfrm flipV="1">
            <a:off x="4796909" y="2431258"/>
            <a:ext cx="478580" cy="689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FBEF79-5EF5-2FAA-5711-4C88F7D23CFE}"/>
              </a:ext>
            </a:extLst>
          </p:cNvPr>
          <p:cNvCxnSpPr>
            <a:cxnSpLocks/>
            <a:stCxn id="7" idx="6"/>
            <a:endCxn id="8" idx="2"/>
          </p:cNvCxnSpPr>
          <p:nvPr/>
        </p:nvCxnSpPr>
        <p:spPr>
          <a:xfrm>
            <a:off x="5678260" y="2431258"/>
            <a:ext cx="4785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2223A2-7E30-F4B2-8293-6FF121DEF350}"/>
              </a:ext>
            </a:extLst>
          </p:cNvPr>
          <p:cNvCxnSpPr>
            <a:cxnSpLocks/>
            <a:stCxn id="8" idx="6"/>
            <a:endCxn id="9" idx="2"/>
          </p:cNvCxnSpPr>
          <p:nvPr/>
        </p:nvCxnSpPr>
        <p:spPr>
          <a:xfrm>
            <a:off x="6559610" y="2431258"/>
            <a:ext cx="4785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569158-6761-3C7D-7771-AC8CE577E184}"/>
              </a:ext>
            </a:extLst>
          </p:cNvPr>
          <p:cNvCxnSpPr>
            <a:cxnSpLocks/>
            <a:stCxn id="9" idx="6"/>
            <a:endCxn id="10" idx="2"/>
          </p:cNvCxnSpPr>
          <p:nvPr/>
        </p:nvCxnSpPr>
        <p:spPr>
          <a:xfrm flipV="1">
            <a:off x="7440960" y="2431257"/>
            <a:ext cx="478579"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34B1FB-560E-EB7C-8EE9-987CD89ECCE4}"/>
              </a:ext>
            </a:extLst>
          </p:cNvPr>
          <p:cNvCxnSpPr>
            <a:cxnSpLocks/>
            <a:stCxn id="11" idx="6"/>
            <a:endCxn id="10" idx="2"/>
          </p:cNvCxnSpPr>
          <p:nvPr/>
        </p:nvCxnSpPr>
        <p:spPr>
          <a:xfrm flipV="1">
            <a:off x="7440960" y="2431257"/>
            <a:ext cx="478579" cy="6894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2D66B9-E741-AE5D-59A1-8D3640D0CE7F}"/>
              </a:ext>
            </a:extLst>
          </p:cNvPr>
          <p:cNvCxnSpPr>
            <a:cxnSpLocks/>
            <a:stCxn id="12" idx="6"/>
            <a:endCxn id="9" idx="2"/>
          </p:cNvCxnSpPr>
          <p:nvPr/>
        </p:nvCxnSpPr>
        <p:spPr>
          <a:xfrm flipV="1">
            <a:off x="6559610" y="2431258"/>
            <a:ext cx="478579" cy="6894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AD372E-A7E2-53A7-55FC-67F12FCD9C25}"/>
              </a:ext>
            </a:extLst>
          </p:cNvPr>
          <p:cNvCxnSpPr>
            <a:cxnSpLocks/>
            <a:stCxn id="13" idx="6"/>
            <a:endCxn id="9" idx="2"/>
          </p:cNvCxnSpPr>
          <p:nvPr/>
        </p:nvCxnSpPr>
        <p:spPr>
          <a:xfrm>
            <a:off x="6559609" y="1741814"/>
            <a:ext cx="478580" cy="6894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831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D7FB-B283-EF56-227E-B40004EB34D6}"/>
              </a:ext>
            </a:extLst>
          </p:cNvPr>
          <p:cNvSpPr>
            <a:spLocks noGrp="1"/>
          </p:cNvSpPr>
          <p:nvPr>
            <p:ph type="title"/>
          </p:nvPr>
        </p:nvSpPr>
        <p:spPr/>
        <p:txBody>
          <a:bodyPr/>
          <a:lstStyle/>
          <a:p>
            <a:r>
              <a:rPr lang="en-US" dirty="0"/>
              <a:t>Backprop in a two-layer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FF521F-A6B8-8085-69EB-A5FD140F4A3A}"/>
                  </a:ext>
                </a:extLst>
              </p:cNvPr>
              <p:cNvSpPr>
                <a:spLocks noGrp="1"/>
              </p:cNvSpPr>
              <p:nvPr>
                <p:ph idx="1"/>
              </p:nvPr>
            </p:nvSpPr>
            <p:spPr>
              <a:xfrm>
                <a:off x="838200" y="3608757"/>
                <a:ext cx="10515600" cy="2568205"/>
              </a:xfrm>
            </p:spPr>
            <p:txBody>
              <a:bodyPr>
                <a:normAutofit fontScale="70000" lnSpcReduction="20000"/>
              </a:bodyPr>
              <a:lstStyle/>
              <a:p>
                <a:pPr marL="0" indent="0">
                  <a:buNone/>
                </a:pPr>
                <a:r>
                  <a:rPr lang="en-US" dirty="0"/>
                  <a:t>Now, can use a repeated application of the chain rule, going backwards through the computational graph, to obtain the gradient of the loss with respect to each node of the computation graph.</a:t>
                </a:r>
              </a:p>
              <a:p>
                <a:pPr marL="0" indent="0">
                  <a:buNone/>
                </a:pPr>
                <a:r>
                  <a:rPr lang="en-US" dirty="0"/>
                  <a:t>The goal is to obtain all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de-DE" b="0" i="1" smtClean="0">
                            <a:latin typeface="Cambria Math" panose="02040503050406030204" pitchFamily="18" charset="0"/>
                          </a:rPr>
                          <m:t>𝐿</m:t>
                        </m:r>
                      </m:num>
                      <m:den>
                        <m:r>
                          <a:rPr lang="en-US"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𝑤</m:t>
                            </m:r>
                          </m:e>
                          <m:sub>
                            <m:r>
                              <a:rPr lang="de-DE" i="1">
                                <a:latin typeface="Cambria Math" panose="02040503050406030204" pitchFamily="18" charset="0"/>
                              </a:rPr>
                              <m:t>𝑘</m:t>
                            </m:r>
                          </m:sub>
                        </m:sSub>
                      </m:den>
                    </m:f>
                  </m:oMath>
                </a14:m>
                <a:r>
                  <a:rPr lang="en-US" dirty="0"/>
                  <a:t>.</a:t>
                </a:r>
              </a:p>
              <a:p>
                <a:pPr marL="0" indent="0">
                  <a:buNone/>
                </a:pPr>
                <a:r>
                  <a:rPr lang="en-US" dirty="0"/>
                  <a:t>Backward pass:</a:t>
                </a:r>
              </a:p>
              <a:p>
                <a:pPr marL="0" indent="0">
                  <a:buNone/>
                </a:pPr>
                <a:endParaRPr lang="de-DE" b="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acc>
                            <m:accPr>
                              <m:chr m:val="̂"/>
                              <m:ctrlPr>
                                <a:rPr lang="en-US" i="1">
                                  <a:latin typeface="Cambria Math" panose="02040503050406030204" pitchFamily="18" charset="0"/>
                                </a:rPr>
                              </m:ctrlPr>
                            </m:accPr>
                            <m:e>
                              <m:r>
                                <a:rPr lang="de-DE" i="1">
                                  <a:latin typeface="Cambria Math" panose="02040503050406030204" pitchFamily="18" charset="0"/>
                                </a:rPr>
                                <m:t>𝑦</m:t>
                              </m:r>
                            </m:e>
                          </m:acc>
                        </m:den>
                      </m:f>
                      <m:r>
                        <a:rPr lang="de-DE" i="1">
                          <a:latin typeface="Cambria Math" panose="02040503050406030204" pitchFamily="18" charset="0"/>
                        </a:rPr>
                        <m:t>=2</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𝑦</m:t>
                              </m:r>
                            </m:e>
                          </m:acc>
                          <m:r>
                            <a:rPr lang="de-DE" i="1">
                              <a:latin typeface="Cambria Math" panose="02040503050406030204" pitchFamily="18" charset="0"/>
                            </a:rPr>
                            <m:t>−</m:t>
                          </m:r>
                          <m:r>
                            <a:rPr lang="de-DE" i="1">
                              <a:latin typeface="Cambria Math" panose="02040503050406030204" pitchFamily="18" charset="0"/>
                            </a:rPr>
                            <m:t>𝑦</m:t>
                          </m:r>
                        </m:e>
                      </m:d>
                      <m:r>
                        <a:rPr lang="de-DE" b="0" i="1"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de-DE" b="0" i="1" smtClean="0">
                              <a:latin typeface="Cambria Math" panose="02040503050406030204" pitchFamily="18" charset="0"/>
                            </a:rPr>
                            <m:t>𝐿</m:t>
                          </m:r>
                        </m:num>
                        <m:den>
                          <m:r>
                            <a:rPr lang="en-US" i="1" smtClean="0">
                              <a:latin typeface="Cambria Math" panose="02040503050406030204" pitchFamily="18" charset="0"/>
                            </a:rPr>
                            <m:t>𝜕</m:t>
                          </m:r>
                          <m:sSub>
                            <m:sSubPr>
                              <m:ctrlPr>
                                <a:rPr lang="de-DE" b="0"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2</m:t>
                              </m:r>
                            </m:sub>
                          </m:sSub>
                        </m:den>
                      </m:f>
                      <m:r>
                        <a:rPr lang="de-DE"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acc>
                            <m:accPr>
                              <m:chr m:val="̂"/>
                              <m:ctrlPr>
                                <a:rPr lang="en-US" i="1">
                                  <a:latin typeface="Cambria Math" panose="02040503050406030204" pitchFamily="18" charset="0"/>
                                </a:rPr>
                              </m:ctrlPr>
                            </m:accPr>
                            <m:e>
                              <m:r>
                                <a:rPr lang="de-DE" i="1">
                                  <a:latin typeface="Cambria Math" panose="02040503050406030204" pitchFamily="18" charset="0"/>
                                </a:rPr>
                                <m:t>𝑦</m:t>
                              </m:r>
                            </m:e>
                          </m:acc>
                        </m:den>
                      </m:f>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de-DE" i="1">
                                  <a:latin typeface="Cambria Math" panose="02040503050406030204" pitchFamily="18" charset="0"/>
                                </a:rPr>
                                <m:t>𝑦</m:t>
                              </m:r>
                            </m:e>
                          </m:acc>
                        </m:num>
                        <m:den>
                          <m:r>
                            <a:rPr lang="en-US" i="1">
                              <a:latin typeface="Cambria Math" panose="02040503050406030204" pitchFamily="18" charset="0"/>
                            </a:rPr>
                            <m:t>𝜕</m:t>
                          </m:r>
                          <m:sSub>
                            <m:sSubPr>
                              <m:ctrlPr>
                                <a:rPr lang="de-DE" i="1">
                                  <a:latin typeface="Cambria Math" panose="02040503050406030204" pitchFamily="18" charset="0"/>
                                </a:rPr>
                              </m:ctrlPr>
                            </m:sSubPr>
                            <m:e>
                              <m:r>
                                <a:rPr lang="de-DE" b="1" i="1">
                                  <a:latin typeface="Cambria Math" panose="02040503050406030204" pitchFamily="18" charset="0"/>
                                </a:rPr>
                                <m:t>𝑾</m:t>
                              </m:r>
                            </m:e>
                            <m:sub>
                              <m:r>
                                <a:rPr lang="de-DE" i="1">
                                  <a:latin typeface="Cambria Math" panose="02040503050406030204" pitchFamily="18" charset="0"/>
                                </a:rPr>
                                <m:t>2</m:t>
                              </m:r>
                            </m:sub>
                          </m:sSub>
                        </m:den>
                      </m:f>
                      <m:r>
                        <a:rPr lang="de-DE"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r>
                            <a:rPr lang="de-DE" b="1" i="1" smtClean="0">
                              <a:latin typeface="Cambria Math" panose="02040503050406030204" pitchFamily="18" charset="0"/>
                            </a:rPr>
                            <m:t>𝒉</m:t>
                          </m:r>
                        </m:den>
                      </m:f>
                      <m:r>
                        <a:rPr lang="de-DE"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acc>
                            <m:accPr>
                              <m:chr m:val="̂"/>
                              <m:ctrlPr>
                                <a:rPr lang="en-US" i="1">
                                  <a:latin typeface="Cambria Math" panose="02040503050406030204" pitchFamily="18" charset="0"/>
                                </a:rPr>
                              </m:ctrlPr>
                            </m:accPr>
                            <m:e>
                              <m:r>
                                <a:rPr lang="de-DE" i="1">
                                  <a:latin typeface="Cambria Math" panose="02040503050406030204" pitchFamily="18" charset="0"/>
                                </a:rPr>
                                <m:t>𝑦</m:t>
                              </m:r>
                            </m:e>
                          </m:acc>
                        </m:den>
                      </m:f>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de-DE" i="1">
                                  <a:latin typeface="Cambria Math" panose="02040503050406030204" pitchFamily="18" charset="0"/>
                                </a:rPr>
                                <m:t>𝑦</m:t>
                              </m:r>
                            </m:e>
                          </m:acc>
                        </m:num>
                        <m:den>
                          <m:r>
                            <a:rPr lang="en-US" i="1">
                              <a:latin typeface="Cambria Math" panose="02040503050406030204" pitchFamily="18" charset="0"/>
                            </a:rPr>
                            <m:t>𝜕</m:t>
                          </m:r>
                          <m:r>
                            <a:rPr lang="de-DE" b="1" i="1" smtClean="0">
                              <a:latin typeface="Cambria Math" panose="02040503050406030204" pitchFamily="18" charset="0"/>
                            </a:rPr>
                            <m:t>𝒉</m:t>
                          </m:r>
                        </m:den>
                      </m:f>
                      <m:r>
                        <a:rPr lang="de-DE"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r>
                            <a:rPr lang="de-DE" b="1" i="1" smtClean="0">
                              <a:latin typeface="Cambria Math" panose="02040503050406030204" pitchFamily="18" charset="0"/>
                            </a:rPr>
                            <m:t>𝒛</m:t>
                          </m:r>
                        </m:den>
                      </m:f>
                      <m:r>
                        <a:rPr lang="de-DE"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r>
                            <a:rPr lang="de-DE" b="1" i="1" smtClean="0">
                              <a:latin typeface="Cambria Math" panose="02040503050406030204" pitchFamily="18" charset="0"/>
                            </a:rPr>
                            <m:t>𝒉</m:t>
                          </m:r>
                        </m:den>
                      </m:f>
                      <m:f>
                        <m:fPr>
                          <m:ctrlPr>
                            <a:rPr lang="en-US" i="1">
                              <a:latin typeface="Cambria Math" panose="02040503050406030204" pitchFamily="18" charset="0"/>
                            </a:rPr>
                          </m:ctrlPr>
                        </m:fPr>
                        <m:num>
                          <m:r>
                            <a:rPr lang="en-US" i="1">
                              <a:latin typeface="Cambria Math" panose="02040503050406030204" pitchFamily="18" charset="0"/>
                            </a:rPr>
                            <m:t>𝜕</m:t>
                          </m:r>
                          <m:r>
                            <a:rPr lang="de-DE" b="1" i="1" smtClean="0">
                              <a:latin typeface="Cambria Math" panose="02040503050406030204" pitchFamily="18" charset="0"/>
                            </a:rPr>
                            <m:t>𝒉</m:t>
                          </m:r>
                        </m:num>
                        <m:den>
                          <m:r>
                            <a:rPr lang="en-US" i="1">
                              <a:latin typeface="Cambria Math" panose="02040503050406030204" pitchFamily="18" charset="0"/>
                            </a:rPr>
                            <m:t>𝜕</m:t>
                          </m:r>
                          <m:r>
                            <a:rPr lang="de-DE" b="1" i="1" smtClean="0">
                              <a:latin typeface="Cambria Math" panose="02040503050406030204" pitchFamily="18" charset="0"/>
                            </a:rPr>
                            <m:t>𝒛</m:t>
                          </m:r>
                        </m:den>
                      </m:f>
                      <m:r>
                        <a:rPr lang="de-DE" b="1" i="1" smtClean="0">
                          <a:latin typeface="Cambria Math" panose="02040503050406030204" pitchFamily="18" charset="0"/>
                        </a:rPr>
                        <m:t>,</m:t>
                      </m:r>
                      <m:r>
                        <a:rPr lang="de-DE"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sSub>
                            <m:sSubPr>
                              <m:ctrlPr>
                                <a:rPr lang="de-DE"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1</m:t>
                              </m:r>
                            </m:sub>
                          </m:sSub>
                        </m:den>
                      </m:f>
                      <m:r>
                        <a:rPr lang="de-DE"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de-DE" i="1">
                              <a:latin typeface="Cambria Math" panose="02040503050406030204" pitchFamily="18" charset="0"/>
                            </a:rPr>
                            <m:t>𝐿</m:t>
                          </m:r>
                        </m:num>
                        <m:den>
                          <m:r>
                            <a:rPr lang="en-US" i="1">
                              <a:latin typeface="Cambria Math" panose="02040503050406030204" pitchFamily="18" charset="0"/>
                            </a:rPr>
                            <m:t>𝜕</m:t>
                          </m:r>
                          <m:r>
                            <a:rPr lang="de-DE" b="1" i="1" smtClean="0">
                              <a:latin typeface="Cambria Math" panose="02040503050406030204" pitchFamily="18" charset="0"/>
                            </a:rPr>
                            <m:t>𝒛</m:t>
                          </m:r>
                        </m:den>
                      </m:f>
                      <m:f>
                        <m:fPr>
                          <m:ctrlPr>
                            <a:rPr lang="en-US" i="1">
                              <a:latin typeface="Cambria Math" panose="02040503050406030204" pitchFamily="18" charset="0"/>
                            </a:rPr>
                          </m:ctrlPr>
                        </m:fPr>
                        <m:num>
                          <m:r>
                            <a:rPr lang="en-US" i="1">
                              <a:latin typeface="Cambria Math" panose="02040503050406030204" pitchFamily="18" charset="0"/>
                            </a:rPr>
                            <m:t>𝜕</m:t>
                          </m:r>
                          <m:r>
                            <a:rPr lang="de-DE" b="1" i="1" smtClean="0">
                              <a:latin typeface="Cambria Math" panose="02040503050406030204" pitchFamily="18" charset="0"/>
                            </a:rPr>
                            <m:t>𝒛</m:t>
                          </m:r>
                        </m:num>
                        <m:den>
                          <m:r>
                            <a:rPr lang="en-US" i="1">
                              <a:latin typeface="Cambria Math" panose="02040503050406030204" pitchFamily="18" charset="0"/>
                            </a:rPr>
                            <m:t>𝜕</m:t>
                          </m:r>
                          <m:sSub>
                            <m:sSubPr>
                              <m:ctrlPr>
                                <a:rPr lang="de-DE" i="1">
                                  <a:latin typeface="Cambria Math" panose="02040503050406030204" pitchFamily="18" charset="0"/>
                                </a:rPr>
                              </m:ctrlPr>
                            </m:sSubPr>
                            <m:e>
                              <m:r>
                                <a:rPr lang="de-DE" b="1" i="1">
                                  <a:latin typeface="Cambria Math" panose="02040503050406030204" pitchFamily="18" charset="0"/>
                                </a:rPr>
                                <m:t>𝑾</m:t>
                              </m:r>
                            </m:e>
                            <m:sub>
                              <m:r>
                                <a:rPr lang="de-DE"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55FF521F-A6B8-8085-69EB-A5FD140F4A3A}"/>
                  </a:ext>
                </a:extLst>
              </p:cNvPr>
              <p:cNvSpPr>
                <a:spLocks noGrp="1" noRot="1" noChangeAspect="1" noMove="1" noResize="1" noEditPoints="1" noAdjustHandles="1" noChangeArrowheads="1" noChangeShapeType="1" noTextEdit="1"/>
              </p:cNvSpPr>
              <p:nvPr>
                <p:ph idx="1"/>
              </p:nvPr>
            </p:nvSpPr>
            <p:spPr>
              <a:xfrm>
                <a:off x="838200" y="3608757"/>
                <a:ext cx="10515600" cy="2568205"/>
              </a:xfrm>
              <a:blipFill>
                <a:blip r:embed="rId2"/>
                <a:stretch>
                  <a:fillRect l="-724" t="-44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A84A132-5925-CC49-5666-88E3B1496350}"/>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70DE6637-D5B1-0FA3-A903-E843E55CA9CE}"/>
              </a:ext>
            </a:extLst>
          </p:cNvPr>
          <p:cNvSpPr>
            <a:spLocks noGrp="1"/>
          </p:cNvSpPr>
          <p:nvPr>
            <p:ph type="sldNum" sz="quarter" idx="12"/>
          </p:nvPr>
        </p:nvSpPr>
        <p:spPr/>
        <p:txBody>
          <a:bodyPr/>
          <a:lstStyle/>
          <a:p>
            <a:fld id="{88CEC222-F6AB-A647-80E8-FAB06E4B4BEB}" type="slidenum">
              <a:rPr lang="en-US" smtClean="0"/>
              <a:t>95</a:t>
            </a:fld>
            <a:endParaRPr lang="en-US" dirty="0"/>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BF6CA6B-91EE-9481-12E0-B6C80B81965D}"/>
                  </a:ext>
                </a:extLst>
              </p:cNvPr>
              <p:cNvSpPr/>
              <p:nvPr/>
            </p:nvSpPr>
            <p:spPr>
              <a:xfrm>
                <a:off x="4394139" y="2229873"/>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𝒙</m:t>
                      </m:r>
                    </m:oMath>
                  </m:oMathPara>
                </a14:m>
                <a:endParaRPr lang="en-US" b="1" dirty="0"/>
              </a:p>
            </p:txBody>
          </p:sp>
        </mc:Choice>
        <mc:Fallback xmlns="">
          <p:sp>
            <p:nvSpPr>
              <p:cNvPr id="6" name="Oval 5">
                <a:extLst>
                  <a:ext uri="{FF2B5EF4-FFF2-40B4-BE49-F238E27FC236}">
                    <a16:creationId xmlns:a16="http://schemas.microsoft.com/office/drawing/2014/main" id="{CBF6CA6B-91EE-9481-12E0-B6C80B81965D}"/>
                  </a:ext>
                </a:extLst>
              </p:cNvPr>
              <p:cNvSpPr>
                <a:spLocks noRot="1" noChangeAspect="1" noMove="1" noResize="1" noEditPoints="1" noAdjustHandles="1" noChangeArrowheads="1" noChangeShapeType="1" noTextEdit="1"/>
              </p:cNvSpPr>
              <p:nvPr/>
            </p:nvSpPr>
            <p:spPr>
              <a:xfrm>
                <a:off x="4394139" y="2229873"/>
                <a:ext cx="402771" cy="40277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3A7981A6-5AD8-9195-9C5B-0227AE2DCE5F}"/>
                  </a:ext>
                </a:extLst>
              </p:cNvPr>
              <p:cNvSpPr/>
              <p:nvPr/>
            </p:nvSpPr>
            <p:spPr>
              <a:xfrm>
                <a:off x="5275489" y="2229872"/>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𝒛</m:t>
                      </m:r>
                    </m:oMath>
                  </m:oMathPara>
                </a14:m>
                <a:endParaRPr lang="en-US" b="1" dirty="0"/>
              </a:p>
            </p:txBody>
          </p:sp>
        </mc:Choice>
        <mc:Fallback xmlns="">
          <p:sp>
            <p:nvSpPr>
              <p:cNvPr id="7" name="Oval 6">
                <a:extLst>
                  <a:ext uri="{FF2B5EF4-FFF2-40B4-BE49-F238E27FC236}">
                    <a16:creationId xmlns:a16="http://schemas.microsoft.com/office/drawing/2014/main" id="{3A7981A6-5AD8-9195-9C5B-0227AE2DCE5F}"/>
                  </a:ext>
                </a:extLst>
              </p:cNvPr>
              <p:cNvSpPr>
                <a:spLocks noRot="1" noChangeAspect="1" noMove="1" noResize="1" noEditPoints="1" noAdjustHandles="1" noChangeArrowheads="1" noChangeShapeType="1" noTextEdit="1"/>
              </p:cNvSpPr>
              <p:nvPr/>
            </p:nvSpPr>
            <p:spPr>
              <a:xfrm>
                <a:off x="5275489" y="2229872"/>
                <a:ext cx="402771" cy="402771"/>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49DC1FB7-A8D6-459C-55F1-6DE99A3775CA}"/>
                  </a:ext>
                </a:extLst>
              </p:cNvPr>
              <p:cNvSpPr/>
              <p:nvPr/>
            </p:nvSpPr>
            <p:spPr>
              <a:xfrm>
                <a:off x="6156839" y="2229872"/>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𝒉</m:t>
                      </m:r>
                    </m:oMath>
                  </m:oMathPara>
                </a14:m>
                <a:endParaRPr lang="en-US" b="1" dirty="0"/>
              </a:p>
            </p:txBody>
          </p:sp>
        </mc:Choice>
        <mc:Fallback xmlns="">
          <p:sp>
            <p:nvSpPr>
              <p:cNvPr id="8" name="Oval 7">
                <a:extLst>
                  <a:ext uri="{FF2B5EF4-FFF2-40B4-BE49-F238E27FC236}">
                    <a16:creationId xmlns:a16="http://schemas.microsoft.com/office/drawing/2014/main" id="{49DC1FB7-A8D6-459C-55F1-6DE99A3775CA}"/>
                  </a:ext>
                </a:extLst>
              </p:cNvPr>
              <p:cNvSpPr>
                <a:spLocks noRot="1" noChangeAspect="1" noMove="1" noResize="1" noEditPoints="1" noAdjustHandles="1" noChangeArrowheads="1" noChangeShapeType="1" noTextEdit="1"/>
              </p:cNvSpPr>
              <p:nvPr/>
            </p:nvSpPr>
            <p:spPr>
              <a:xfrm>
                <a:off x="6156839" y="2229872"/>
                <a:ext cx="402771" cy="402771"/>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F9A247B-A81D-A3B6-835D-550B1FCAB6C4}"/>
                  </a:ext>
                </a:extLst>
              </p:cNvPr>
              <p:cNvSpPr/>
              <p:nvPr/>
            </p:nvSpPr>
            <p:spPr>
              <a:xfrm>
                <a:off x="7038189" y="2229872"/>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de-DE" b="0" i="1" smtClean="0">
                              <a:latin typeface="Cambria Math" panose="02040503050406030204" pitchFamily="18" charset="0"/>
                            </a:rPr>
                            <m:t>𝑦</m:t>
                          </m:r>
                        </m:e>
                      </m:acc>
                    </m:oMath>
                  </m:oMathPara>
                </a14:m>
                <a:endParaRPr lang="en-US" dirty="0"/>
              </a:p>
            </p:txBody>
          </p:sp>
        </mc:Choice>
        <mc:Fallback xmlns="">
          <p:sp>
            <p:nvSpPr>
              <p:cNvPr id="9" name="Oval 8">
                <a:extLst>
                  <a:ext uri="{FF2B5EF4-FFF2-40B4-BE49-F238E27FC236}">
                    <a16:creationId xmlns:a16="http://schemas.microsoft.com/office/drawing/2014/main" id="{AF9A247B-A81D-A3B6-835D-550B1FCAB6C4}"/>
                  </a:ext>
                </a:extLst>
              </p:cNvPr>
              <p:cNvSpPr>
                <a:spLocks noRot="1" noChangeAspect="1" noMove="1" noResize="1" noEditPoints="1" noAdjustHandles="1" noChangeArrowheads="1" noChangeShapeType="1" noTextEdit="1"/>
              </p:cNvSpPr>
              <p:nvPr/>
            </p:nvSpPr>
            <p:spPr>
              <a:xfrm>
                <a:off x="7038189" y="2229872"/>
                <a:ext cx="402771" cy="402771"/>
              </a:xfrm>
              <a:prstGeom prst="ellipse">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405F718-77CA-A91E-3D43-0820B4392E9E}"/>
                  </a:ext>
                </a:extLst>
              </p:cNvPr>
              <p:cNvSpPr/>
              <p:nvPr/>
            </p:nvSpPr>
            <p:spPr>
              <a:xfrm>
                <a:off x="7919539" y="2229871"/>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𝐿</m:t>
                      </m:r>
                    </m:oMath>
                  </m:oMathPara>
                </a14:m>
                <a:endParaRPr lang="en-US" dirty="0"/>
              </a:p>
            </p:txBody>
          </p:sp>
        </mc:Choice>
        <mc:Fallback xmlns="">
          <p:sp>
            <p:nvSpPr>
              <p:cNvPr id="10" name="Oval 9">
                <a:extLst>
                  <a:ext uri="{FF2B5EF4-FFF2-40B4-BE49-F238E27FC236}">
                    <a16:creationId xmlns:a16="http://schemas.microsoft.com/office/drawing/2014/main" id="{B405F718-77CA-A91E-3D43-0820B4392E9E}"/>
                  </a:ext>
                </a:extLst>
              </p:cNvPr>
              <p:cNvSpPr>
                <a:spLocks noRot="1" noChangeAspect="1" noMove="1" noResize="1" noEditPoints="1" noAdjustHandles="1" noChangeArrowheads="1" noChangeShapeType="1" noTextEdit="1"/>
              </p:cNvSpPr>
              <p:nvPr/>
            </p:nvSpPr>
            <p:spPr>
              <a:xfrm>
                <a:off x="7919539" y="2229871"/>
                <a:ext cx="402771" cy="402771"/>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927442B6-7AE0-0864-EB00-B781AF096EB6}"/>
                  </a:ext>
                </a:extLst>
              </p:cNvPr>
              <p:cNvSpPr/>
              <p:nvPr/>
            </p:nvSpPr>
            <p:spPr>
              <a:xfrm>
                <a:off x="7038189" y="2919316"/>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𝑦</m:t>
                      </m:r>
                    </m:oMath>
                  </m:oMathPara>
                </a14:m>
                <a:endParaRPr lang="en-US" dirty="0"/>
              </a:p>
            </p:txBody>
          </p:sp>
        </mc:Choice>
        <mc:Fallback xmlns="">
          <p:sp>
            <p:nvSpPr>
              <p:cNvPr id="11" name="Oval 10">
                <a:extLst>
                  <a:ext uri="{FF2B5EF4-FFF2-40B4-BE49-F238E27FC236}">
                    <a16:creationId xmlns:a16="http://schemas.microsoft.com/office/drawing/2014/main" id="{927442B6-7AE0-0864-EB00-B781AF096EB6}"/>
                  </a:ext>
                </a:extLst>
              </p:cNvPr>
              <p:cNvSpPr>
                <a:spLocks noRot="1" noChangeAspect="1" noMove="1" noResize="1" noEditPoints="1" noAdjustHandles="1" noChangeArrowheads="1" noChangeShapeType="1" noTextEdit="1"/>
              </p:cNvSpPr>
              <p:nvPr/>
            </p:nvSpPr>
            <p:spPr>
              <a:xfrm>
                <a:off x="7038189" y="2919316"/>
                <a:ext cx="402771" cy="402771"/>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0ADA402A-DC20-61E1-65D8-EC7875F8EA82}"/>
                  </a:ext>
                </a:extLst>
              </p:cNvPr>
              <p:cNvSpPr/>
              <p:nvPr/>
            </p:nvSpPr>
            <p:spPr>
              <a:xfrm>
                <a:off x="6156839" y="2919316"/>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2</m:t>
                          </m:r>
                        </m:sub>
                      </m:sSub>
                    </m:oMath>
                  </m:oMathPara>
                </a14:m>
                <a:endParaRPr lang="en-US" dirty="0"/>
              </a:p>
            </p:txBody>
          </p:sp>
        </mc:Choice>
        <mc:Fallback xmlns="">
          <p:sp>
            <p:nvSpPr>
              <p:cNvPr id="12" name="Oval 11">
                <a:extLst>
                  <a:ext uri="{FF2B5EF4-FFF2-40B4-BE49-F238E27FC236}">
                    <a16:creationId xmlns:a16="http://schemas.microsoft.com/office/drawing/2014/main" id="{0ADA402A-DC20-61E1-65D8-EC7875F8EA82}"/>
                  </a:ext>
                </a:extLst>
              </p:cNvPr>
              <p:cNvSpPr>
                <a:spLocks noRot="1" noChangeAspect="1" noMove="1" noResize="1" noEditPoints="1" noAdjustHandles="1" noChangeArrowheads="1" noChangeShapeType="1" noTextEdit="1"/>
              </p:cNvSpPr>
              <p:nvPr/>
            </p:nvSpPr>
            <p:spPr>
              <a:xfrm>
                <a:off x="6156839" y="2919316"/>
                <a:ext cx="402771" cy="402771"/>
              </a:xfrm>
              <a:prstGeom prst="ellipse">
                <a:avLst/>
              </a:prstGeom>
              <a:blipFill>
                <a:blip r:embed="rId9"/>
                <a:stretch>
                  <a:fillRect l="-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2CC3941C-794D-1EB4-4405-4A0A7F00CD39}"/>
                  </a:ext>
                </a:extLst>
              </p:cNvPr>
              <p:cNvSpPr/>
              <p:nvPr/>
            </p:nvSpPr>
            <p:spPr>
              <a:xfrm>
                <a:off x="6156838" y="1540428"/>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2</m:t>
                          </m:r>
                        </m:sub>
                      </m:sSub>
                    </m:oMath>
                  </m:oMathPara>
                </a14:m>
                <a:endParaRPr lang="en-US" dirty="0"/>
              </a:p>
            </p:txBody>
          </p:sp>
        </mc:Choice>
        <mc:Fallback xmlns="">
          <p:sp>
            <p:nvSpPr>
              <p:cNvPr id="13" name="Oval 12">
                <a:extLst>
                  <a:ext uri="{FF2B5EF4-FFF2-40B4-BE49-F238E27FC236}">
                    <a16:creationId xmlns:a16="http://schemas.microsoft.com/office/drawing/2014/main" id="{2CC3941C-794D-1EB4-4405-4A0A7F00CD39}"/>
                  </a:ext>
                </a:extLst>
              </p:cNvPr>
              <p:cNvSpPr>
                <a:spLocks noRot="1" noChangeAspect="1" noMove="1" noResize="1" noEditPoints="1" noAdjustHandles="1" noChangeArrowheads="1" noChangeShapeType="1" noTextEdit="1"/>
              </p:cNvSpPr>
              <p:nvPr/>
            </p:nvSpPr>
            <p:spPr>
              <a:xfrm>
                <a:off x="6156838" y="1540428"/>
                <a:ext cx="402771" cy="402771"/>
              </a:xfrm>
              <a:prstGeom prst="ellipse">
                <a:avLst/>
              </a:prstGeom>
              <a:blipFill>
                <a:blip r:embed="rId10"/>
                <a:stretch>
                  <a:fillRect l="-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9EB2C53-2EA5-A0FC-72F1-5DD44BCB76CD}"/>
                  </a:ext>
                </a:extLst>
              </p:cNvPr>
              <p:cNvSpPr/>
              <p:nvPr/>
            </p:nvSpPr>
            <p:spPr>
              <a:xfrm>
                <a:off x="4394138" y="1540427"/>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𝑾</m:t>
                          </m:r>
                        </m:e>
                        <m:sub>
                          <m:r>
                            <a:rPr lang="de-DE" b="0" i="1" smtClean="0">
                              <a:latin typeface="Cambria Math" panose="02040503050406030204" pitchFamily="18" charset="0"/>
                            </a:rPr>
                            <m:t>1</m:t>
                          </m:r>
                        </m:sub>
                      </m:sSub>
                    </m:oMath>
                  </m:oMathPara>
                </a14:m>
                <a:endParaRPr lang="en-US" dirty="0"/>
              </a:p>
            </p:txBody>
          </p:sp>
        </mc:Choice>
        <mc:Fallback xmlns="">
          <p:sp>
            <p:nvSpPr>
              <p:cNvPr id="14" name="Oval 13">
                <a:extLst>
                  <a:ext uri="{FF2B5EF4-FFF2-40B4-BE49-F238E27FC236}">
                    <a16:creationId xmlns:a16="http://schemas.microsoft.com/office/drawing/2014/main" id="{29EB2C53-2EA5-A0FC-72F1-5DD44BCB76CD}"/>
                  </a:ext>
                </a:extLst>
              </p:cNvPr>
              <p:cNvSpPr>
                <a:spLocks noRot="1" noChangeAspect="1" noMove="1" noResize="1" noEditPoints="1" noAdjustHandles="1" noChangeArrowheads="1" noChangeShapeType="1" noTextEdit="1"/>
              </p:cNvSpPr>
              <p:nvPr/>
            </p:nvSpPr>
            <p:spPr>
              <a:xfrm>
                <a:off x="4394138" y="1540427"/>
                <a:ext cx="402771" cy="402771"/>
              </a:xfrm>
              <a:prstGeom prst="ellipse">
                <a:avLst/>
              </a:prstGeom>
              <a:blipFill>
                <a:blip r:embed="rId11"/>
                <a:stretch>
                  <a:fillRect l="-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4E93D844-39F5-58B9-1238-3C5FDA312F14}"/>
                  </a:ext>
                </a:extLst>
              </p:cNvPr>
              <p:cNvSpPr/>
              <p:nvPr/>
            </p:nvSpPr>
            <p:spPr>
              <a:xfrm>
                <a:off x="4394138" y="2919315"/>
                <a:ext cx="402771" cy="40277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1" i="1" smtClean="0">
                              <a:latin typeface="Cambria Math" panose="02040503050406030204" pitchFamily="18" charset="0"/>
                            </a:rPr>
                            <m:t>𝒃</m:t>
                          </m:r>
                        </m:e>
                        <m:sub>
                          <m:r>
                            <a:rPr lang="de-DE" b="0" i="1" smtClean="0">
                              <a:latin typeface="Cambria Math" panose="02040503050406030204" pitchFamily="18" charset="0"/>
                            </a:rPr>
                            <m:t>1</m:t>
                          </m:r>
                        </m:sub>
                      </m:sSub>
                    </m:oMath>
                  </m:oMathPara>
                </a14:m>
                <a:endParaRPr lang="en-US" dirty="0"/>
              </a:p>
            </p:txBody>
          </p:sp>
        </mc:Choice>
        <mc:Fallback xmlns="">
          <p:sp>
            <p:nvSpPr>
              <p:cNvPr id="15" name="Oval 14">
                <a:extLst>
                  <a:ext uri="{FF2B5EF4-FFF2-40B4-BE49-F238E27FC236}">
                    <a16:creationId xmlns:a16="http://schemas.microsoft.com/office/drawing/2014/main" id="{4E93D844-39F5-58B9-1238-3C5FDA312F14}"/>
                  </a:ext>
                </a:extLst>
              </p:cNvPr>
              <p:cNvSpPr>
                <a:spLocks noRot="1" noChangeAspect="1" noMove="1" noResize="1" noEditPoints="1" noAdjustHandles="1" noChangeArrowheads="1" noChangeShapeType="1" noTextEdit="1"/>
              </p:cNvSpPr>
              <p:nvPr/>
            </p:nvSpPr>
            <p:spPr>
              <a:xfrm>
                <a:off x="4394138" y="2919315"/>
                <a:ext cx="402771" cy="402771"/>
              </a:xfrm>
              <a:prstGeom prst="ellipse">
                <a:avLst/>
              </a:prstGeom>
              <a:blipFill>
                <a:blip r:embed="rId12"/>
                <a:stretch>
                  <a:fillRect l="-588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7AF346D-0C0D-594C-F822-D83683A26068}"/>
              </a:ext>
            </a:extLst>
          </p:cNvPr>
          <p:cNvCxnSpPr>
            <a:cxnSpLocks/>
            <a:stCxn id="6" idx="6"/>
            <a:endCxn id="7" idx="2"/>
          </p:cNvCxnSpPr>
          <p:nvPr/>
        </p:nvCxnSpPr>
        <p:spPr>
          <a:xfrm flipV="1">
            <a:off x="4796910" y="2431258"/>
            <a:ext cx="478579"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8310F2-414E-53C8-9191-6633EF3D09F0}"/>
              </a:ext>
            </a:extLst>
          </p:cNvPr>
          <p:cNvCxnSpPr>
            <a:cxnSpLocks/>
            <a:stCxn id="14" idx="6"/>
            <a:endCxn id="7" idx="2"/>
          </p:cNvCxnSpPr>
          <p:nvPr/>
        </p:nvCxnSpPr>
        <p:spPr>
          <a:xfrm>
            <a:off x="4796909" y="1741813"/>
            <a:ext cx="478580" cy="6894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6B5BCB-FDE3-B494-94E5-2BE90135BF77}"/>
              </a:ext>
            </a:extLst>
          </p:cNvPr>
          <p:cNvCxnSpPr>
            <a:cxnSpLocks/>
            <a:stCxn id="15" idx="6"/>
            <a:endCxn id="7" idx="2"/>
          </p:cNvCxnSpPr>
          <p:nvPr/>
        </p:nvCxnSpPr>
        <p:spPr>
          <a:xfrm flipV="1">
            <a:off x="4796909" y="2431258"/>
            <a:ext cx="478580" cy="689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FBEF79-5EF5-2FAA-5711-4C88F7D23CFE}"/>
              </a:ext>
            </a:extLst>
          </p:cNvPr>
          <p:cNvCxnSpPr>
            <a:cxnSpLocks/>
            <a:stCxn id="7" idx="6"/>
            <a:endCxn id="8" idx="2"/>
          </p:cNvCxnSpPr>
          <p:nvPr/>
        </p:nvCxnSpPr>
        <p:spPr>
          <a:xfrm>
            <a:off x="5678260" y="2431258"/>
            <a:ext cx="4785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2223A2-7E30-F4B2-8293-6FF121DEF350}"/>
              </a:ext>
            </a:extLst>
          </p:cNvPr>
          <p:cNvCxnSpPr>
            <a:cxnSpLocks/>
            <a:stCxn id="8" idx="6"/>
            <a:endCxn id="9" idx="2"/>
          </p:cNvCxnSpPr>
          <p:nvPr/>
        </p:nvCxnSpPr>
        <p:spPr>
          <a:xfrm>
            <a:off x="6559610" y="2431258"/>
            <a:ext cx="4785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569158-6761-3C7D-7771-AC8CE577E184}"/>
              </a:ext>
            </a:extLst>
          </p:cNvPr>
          <p:cNvCxnSpPr>
            <a:cxnSpLocks/>
            <a:stCxn id="9" idx="6"/>
            <a:endCxn id="10" idx="2"/>
          </p:cNvCxnSpPr>
          <p:nvPr/>
        </p:nvCxnSpPr>
        <p:spPr>
          <a:xfrm flipV="1">
            <a:off x="7440960" y="2431257"/>
            <a:ext cx="478579"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34B1FB-560E-EB7C-8EE9-987CD89ECCE4}"/>
              </a:ext>
            </a:extLst>
          </p:cNvPr>
          <p:cNvCxnSpPr>
            <a:cxnSpLocks/>
            <a:stCxn id="11" idx="6"/>
            <a:endCxn id="10" idx="2"/>
          </p:cNvCxnSpPr>
          <p:nvPr/>
        </p:nvCxnSpPr>
        <p:spPr>
          <a:xfrm flipV="1">
            <a:off x="7440960" y="2431257"/>
            <a:ext cx="478579" cy="6894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2D66B9-E741-AE5D-59A1-8D3640D0CE7F}"/>
              </a:ext>
            </a:extLst>
          </p:cNvPr>
          <p:cNvCxnSpPr>
            <a:cxnSpLocks/>
            <a:stCxn id="12" idx="6"/>
            <a:endCxn id="9" idx="2"/>
          </p:cNvCxnSpPr>
          <p:nvPr/>
        </p:nvCxnSpPr>
        <p:spPr>
          <a:xfrm flipV="1">
            <a:off x="6559610" y="2431258"/>
            <a:ext cx="478579" cy="6894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AD372E-A7E2-53A7-55FC-67F12FCD9C25}"/>
              </a:ext>
            </a:extLst>
          </p:cNvPr>
          <p:cNvCxnSpPr>
            <a:cxnSpLocks/>
            <a:stCxn id="13" idx="6"/>
            <a:endCxn id="9" idx="2"/>
          </p:cNvCxnSpPr>
          <p:nvPr/>
        </p:nvCxnSpPr>
        <p:spPr>
          <a:xfrm>
            <a:off x="6559609" y="1741814"/>
            <a:ext cx="478580" cy="6894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C35D45-8F48-3B00-022D-DBEFE6B9A631}"/>
              </a:ext>
            </a:extLst>
          </p:cNvPr>
          <p:cNvSpPr txBox="1"/>
          <p:nvPr/>
        </p:nvSpPr>
        <p:spPr>
          <a:xfrm>
            <a:off x="4675308" y="4416928"/>
            <a:ext cx="4725761" cy="369332"/>
          </a:xfrm>
          <a:prstGeom prst="rect">
            <a:avLst/>
          </a:prstGeom>
          <a:noFill/>
        </p:spPr>
        <p:txBody>
          <a:bodyPr wrap="square" rtlCol="0">
            <a:spAutoFit/>
          </a:bodyPr>
          <a:lstStyle/>
          <a:p>
            <a:r>
              <a:rPr lang="en-US" dirty="0"/>
              <a:t>Plug in from earlier computations via chain rule</a:t>
            </a:r>
          </a:p>
        </p:txBody>
      </p:sp>
      <p:sp>
        <p:nvSpPr>
          <p:cNvPr id="26" name="TextBox 25">
            <a:extLst>
              <a:ext uri="{FF2B5EF4-FFF2-40B4-BE49-F238E27FC236}">
                <a16:creationId xmlns:a16="http://schemas.microsoft.com/office/drawing/2014/main" id="{48AC0E37-B311-C104-F441-458BFB0CA376}"/>
              </a:ext>
            </a:extLst>
          </p:cNvPr>
          <p:cNvSpPr txBox="1"/>
          <p:nvPr/>
        </p:nvSpPr>
        <p:spPr>
          <a:xfrm>
            <a:off x="6950709" y="6262013"/>
            <a:ext cx="2743201" cy="369332"/>
          </a:xfrm>
          <a:prstGeom prst="rect">
            <a:avLst/>
          </a:prstGeom>
          <a:noFill/>
        </p:spPr>
        <p:txBody>
          <a:bodyPr wrap="square" rtlCol="0">
            <a:spAutoFit/>
          </a:bodyPr>
          <a:lstStyle/>
          <a:p>
            <a:r>
              <a:rPr lang="en-US" dirty="0"/>
              <a:t>Local gradients to derive</a:t>
            </a:r>
          </a:p>
        </p:txBody>
      </p:sp>
      <p:cxnSp>
        <p:nvCxnSpPr>
          <p:cNvPr id="29" name="Straight Arrow Connector 28">
            <a:extLst>
              <a:ext uri="{FF2B5EF4-FFF2-40B4-BE49-F238E27FC236}">
                <a16:creationId xmlns:a16="http://schemas.microsoft.com/office/drawing/2014/main" id="{884DF8EB-9B2F-5D11-46C3-BBDD6C96EE6F}"/>
              </a:ext>
            </a:extLst>
          </p:cNvPr>
          <p:cNvCxnSpPr>
            <a:cxnSpLocks/>
          </p:cNvCxnSpPr>
          <p:nvPr/>
        </p:nvCxnSpPr>
        <p:spPr>
          <a:xfrm flipH="1">
            <a:off x="4394138" y="4866999"/>
            <a:ext cx="1183429" cy="4505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83B279F-86E5-FF16-B5EA-ACE5A0BF37B5}"/>
              </a:ext>
            </a:extLst>
          </p:cNvPr>
          <p:cNvCxnSpPr>
            <a:cxnSpLocks/>
          </p:cNvCxnSpPr>
          <p:nvPr/>
        </p:nvCxnSpPr>
        <p:spPr>
          <a:xfrm>
            <a:off x="6156838" y="4880597"/>
            <a:ext cx="243962" cy="5247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1897DB-6430-96D1-2EFC-59060A3E5510}"/>
              </a:ext>
            </a:extLst>
          </p:cNvPr>
          <p:cNvCxnSpPr>
            <a:cxnSpLocks/>
          </p:cNvCxnSpPr>
          <p:nvPr/>
        </p:nvCxnSpPr>
        <p:spPr>
          <a:xfrm>
            <a:off x="7919539" y="4908838"/>
            <a:ext cx="321636" cy="496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7FF8DAB-DC75-0925-AC80-22CDE968B34C}"/>
              </a:ext>
            </a:extLst>
          </p:cNvPr>
          <p:cNvCxnSpPr>
            <a:cxnSpLocks/>
          </p:cNvCxnSpPr>
          <p:nvPr/>
        </p:nvCxnSpPr>
        <p:spPr>
          <a:xfrm>
            <a:off x="8646694" y="4880596"/>
            <a:ext cx="1573752" cy="5247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474F0C9-DE9D-3B13-2DC1-326D535AF817}"/>
              </a:ext>
            </a:extLst>
          </p:cNvPr>
          <p:cNvCxnSpPr>
            <a:cxnSpLocks/>
          </p:cNvCxnSpPr>
          <p:nvPr/>
        </p:nvCxnSpPr>
        <p:spPr>
          <a:xfrm flipH="1" flipV="1">
            <a:off x="5046562" y="6030410"/>
            <a:ext cx="1991625" cy="298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F49F29-DA66-085C-D1CC-8F929DFBBFE7}"/>
              </a:ext>
            </a:extLst>
          </p:cNvPr>
          <p:cNvCxnSpPr>
            <a:cxnSpLocks/>
          </p:cNvCxnSpPr>
          <p:nvPr/>
        </p:nvCxnSpPr>
        <p:spPr>
          <a:xfrm flipH="1" flipV="1">
            <a:off x="6950709" y="6030410"/>
            <a:ext cx="364491" cy="298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C242AA9-CE22-8FCC-04CD-A15FB6449489}"/>
              </a:ext>
            </a:extLst>
          </p:cNvPr>
          <p:cNvCxnSpPr>
            <a:cxnSpLocks/>
            <a:stCxn id="26" idx="0"/>
          </p:cNvCxnSpPr>
          <p:nvPr/>
        </p:nvCxnSpPr>
        <p:spPr>
          <a:xfrm flipV="1">
            <a:off x="8322310" y="6030410"/>
            <a:ext cx="288290" cy="2316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57ED761-B55F-3017-07AE-F7F152EA844F}"/>
              </a:ext>
            </a:extLst>
          </p:cNvPr>
          <p:cNvCxnSpPr>
            <a:cxnSpLocks/>
          </p:cNvCxnSpPr>
          <p:nvPr/>
        </p:nvCxnSpPr>
        <p:spPr>
          <a:xfrm flipV="1">
            <a:off x="9315450" y="6030410"/>
            <a:ext cx="1286960" cy="298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378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2BAFF4-A091-25E2-C2A2-2A7979CA539A}"/>
              </a:ext>
            </a:extLst>
          </p:cNvPr>
          <p:cNvSpPr>
            <a:spLocks noGrp="1"/>
          </p:cNvSpPr>
          <p:nvPr>
            <p:ph type="title"/>
          </p:nvPr>
        </p:nvSpPr>
        <p:spPr/>
        <p:txBody>
          <a:bodyPr/>
          <a:lstStyle/>
          <a:p>
            <a:r>
              <a:rPr lang="en-US" dirty="0"/>
              <a:t>Learning rates</a:t>
            </a:r>
          </a:p>
        </p:txBody>
      </p:sp>
      <p:sp>
        <p:nvSpPr>
          <p:cNvPr id="7" name="Content Placeholder 6">
            <a:extLst>
              <a:ext uri="{FF2B5EF4-FFF2-40B4-BE49-F238E27FC236}">
                <a16:creationId xmlns:a16="http://schemas.microsoft.com/office/drawing/2014/main" id="{9D3014D9-7072-A84F-C6D2-F6B004DFE417}"/>
              </a:ext>
            </a:extLst>
          </p:cNvPr>
          <p:cNvSpPr>
            <a:spLocks noGrp="1"/>
          </p:cNvSpPr>
          <p:nvPr>
            <p:ph idx="1"/>
          </p:nvPr>
        </p:nvSpPr>
        <p:spPr>
          <a:xfrm>
            <a:off x="5842450" y="1825625"/>
            <a:ext cx="5511350" cy="4351338"/>
          </a:xfrm>
        </p:spPr>
        <p:txBody>
          <a:bodyPr/>
          <a:lstStyle/>
          <a:p>
            <a:pPr marL="0" indent="0">
              <a:buNone/>
            </a:pPr>
            <a:r>
              <a:rPr lang="en-US" dirty="0"/>
              <a:t>Q: Which one of these learning rates is best to use?</a:t>
            </a:r>
          </a:p>
          <a:p>
            <a:pPr marL="0" indent="0">
              <a:buNone/>
            </a:pPr>
            <a:r>
              <a:rPr lang="en-US" dirty="0"/>
              <a:t>A: All of them! Start with large learning rate and decay over time.</a:t>
            </a:r>
          </a:p>
          <a:p>
            <a:pPr marL="0" indent="0">
              <a:buNone/>
            </a:pPr>
            <a:endParaRPr lang="en-US" dirty="0"/>
          </a:p>
          <a:p>
            <a:pPr marL="0" indent="0">
              <a:buNone/>
            </a:pPr>
            <a:r>
              <a:rPr lang="en-US" dirty="0"/>
              <a:t>Empirical rule of thumb: If you increase the </a:t>
            </a:r>
            <a:r>
              <a:rPr lang="en-US" b="1" dirty="0"/>
              <a:t>batch size</a:t>
            </a:r>
            <a:r>
              <a:rPr lang="en-US" dirty="0"/>
              <a:t> by N, also scale the initial learning rate by N.</a:t>
            </a:r>
          </a:p>
        </p:txBody>
      </p:sp>
      <p:sp>
        <p:nvSpPr>
          <p:cNvPr id="4" name="Footer Placeholder 3">
            <a:extLst>
              <a:ext uri="{FF2B5EF4-FFF2-40B4-BE49-F238E27FC236}">
                <a16:creationId xmlns:a16="http://schemas.microsoft.com/office/drawing/2014/main" id="{4B44A663-2BB8-92B9-CBCD-E61B48EAAC63}"/>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1C0493DD-D526-CCB6-C76E-9CE914AD4E47}"/>
              </a:ext>
            </a:extLst>
          </p:cNvPr>
          <p:cNvSpPr>
            <a:spLocks noGrp="1"/>
          </p:cNvSpPr>
          <p:nvPr>
            <p:ph type="sldNum" sz="quarter" idx="12"/>
          </p:nvPr>
        </p:nvSpPr>
        <p:spPr/>
        <p:txBody>
          <a:bodyPr/>
          <a:lstStyle/>
          <a:p>
            <a:fld id="{88CEC222-F6AB-A647-80E8-FAB06E4B4BEB}" type="slidenum">
              <a:rPr lang="en-US" smtClean="0"/>
              <a:t>96</a:t>
            </a:fld>
            <a:endParaRPr lang="en-US" dirty="0"/>
          </a:p>
        </p:txBody>
      </p:sp>
      <p:pic>
        <p:nvPicPr>
          <p:cNvPr id="9" name="Picture 8" descr="A diagram of a graph&#10;&#10;Description automatically generated">
            <a:extLst>
              <a:ext uri="{FF2B5EF4-FFF2-40B4-BE49-F238E27FC236}">
                <a16:creationId xmlns:a16="http://schemas.microsoft.com/office/drawing/2014/main" id="{89476816-2552-9C33-9C67-2ED5CD21802D}"/>
              </a:ext>
            </a:extLst>
          </p:cNvPr>
          <p:cNvPicPr>
            <a:picLocks noChangeAspect="1"/>
          </p:cNvPicPr>
          <p:nvPr/>
        </p:nvPicPr>
        <p:blipFill>
          <a:blip r:embed="rId2"/>
          <a:stretch>
            <a:fillRect/>
          </a:stretch>
        </p:blipFill>
        <p:spPr>
          <a:xfrm>
            <a:off x="1121421" y="1825625"/>
            <a:ext cx="4090433" cy="3706700"/>
          </a:xfrm>
          <a:prstGeom prst="rect">
            <a:avLst/>
          </a:prstGeom>
        </p:spPr>
      </p:pic>
    </p:spTree>
    <p:extLst>
      <p:ext uri="{BB962C8B-B14F-4D97-AF65-F5344CB8AC3E}">
        <p14:creationId xmlns:p14="http://schemas.microsoft.com/office/powerpoint/2010/main" val="38151861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F3A6-64B2-EDB0-E003-EA25F8B2CD37}"/>
              </a:ext>
            </a:extLst>
          </p:cNvPr>
          <p:cNvSpPr>
            <a:spLocks noGrp="1"/>
          </p:cNvSpPr>
          <p:nvPr>
            <p:ph type="title"/>
          </p:nvPr>
        </p:nvSpPr>
        <p:spPr/>
        <p:txBody>
          <a:bodyPr/>
          <a:lstStyle/>
          <a:p>
            <a:r>
              <a:rPr lang="en-US" dirty="0"/>
              <a:t>Batch size</a:t>
            </a:r>
          </a:p>
        </p:txBody>
      </p:sp>
      <p:sp>
        <p:nvSpPr>
          <p:cNvPr id="3" name="Content Placeholder 2">
            <a:extLst>
              <a:ext uri="{FF2B5EF4-FFF2-40B4-BE49-F238E27FC236}">
                <a16:creationId xmlns:a16="http://schemas.microsoft.com/office/drawing/2014/main" id="{D37E5C5C-13E5-7651-68EC-3CBA420AA28B}"/>
              </a:ext>
            </a:extLst>
          </p:cNvPr>
          <p:cNvSpPr>
            <a:spLocks noGrp="1"/>
          </p:cNvSpPr>
          <p:nvPr>
            <p:ph idx="1"/>
          </p:nvPr>
        </p:nvSpPr>
        <p:spPr/>
        <p:txBody>
          <a:bodyPr>
            <a:normAutofit fontScale="55000" lnSpcReduction="20000"/>
          </a:bodyPr>
          <a:lstStyle/>
          <a:p>
            <a:pPr marL="0" indent="0">
              <a:buNone/>
            </a:pPr>
            <a:r>
              <a:rPr lang="en-US" u="sng" dirty="0"/>
              <a:t>Batch size vs. training data</a:t>
            </a:r>
            <a:r>
              <a:rPr lang="en-US" dirty="0"/>
              <a:t>:</a:t>
            </a:r>
          </a:p>
          <a:p>
            <a:r>
              <a:rPr lang="en-US" dirty="0"/>
              <a:t>In a typical ML dataset, you have many training examples, each consisting of input data (features) and corresponding target labels.</a:t>
            </a:r>
          </a:p>
          <a:p>
            <a:r>
              <a:rPr lang="en-US" dirty="0"/>
              <a:t>Instead of feeding the entire dataset into the neural network at once, you divide it into smaller subsets or batches.</a:t>
            </a:r>
          </a:p>
          <a:p>
            <a:pPr marL="0" indent="0">
              <a:buNone/>
            </a:pPr>
            <a:r>
              <a:rPr lang="en-US" u="sng" dirty="0"/>
              <a:t>Batch size and training iterations</a:t>
            </a:r>
            <a:r>
              <a:rPr lang="en-US" dirty="0"/>
              <a:t>:</a:t>
            </a:r>
          </a:p>
          <a:p>
            <a:r>
              <a:rPr lang="en-US" dirty="0"/>
              <a:t>During each training iteration (or epoch), the model processes one batch of data. The batch size determines how many examples are included in this batch.</a:t>
            </a:r>
          </a:p>
          <a:p>
            <a:r>
              <a:rPr lang="en-US" dirty="0"/>
              <a:t>After processing one batch, the model computes the gradient of the loss function with respect to its parameters (weights and biases) using the examples in that batch.</a:t>
            </a:r>
          </a:p>
          <a:p>
            <a:pPr marL="0" indent="0">
              <a:buNone/>
            </a:pPr>
            <a:r>
              <a:rPr lang="en-US" u="sng" dirty="0"/>
              <a:t>Impact on training</a:t>
            </a:r>
            <a:r>
              <a:rPr lang="en-US" dirty="0"/>
              <a:t>:</a:t>
            </a:r>
          </a:p>
          <a:p>
            <a:r>
              <a:rPr lang="en-US" dirty="0"/>
              <a:t>Smaller batch size: more frequent model parameter updates. Can lead to noisy gradients but can help the model converge faster.</a:t>
            </a:r>
          </a:p>
          <a:p>
            <a:r>
              <a:rPr lang="en-US" dirty="0"/>
              <a:t>Larger batch size: more stable gradient estimates. May slow down training convergence, especially on large datasets.</a:t>
            </a:r>
          </a:p>
          <a:p>
            <a:pPr marL="0" indent="0">
              <a:buNone/>
            </a:pPr>
            <a:r>
              <a:rPr lang="en-US" u="sng" dirty="0"/>
              <a:t>Trade-offs</a:t>
            </a:r>
            <a:r>
              <a:rPr lang="en-US" dirty="0"/>
              <a:t>:</a:t>
            </a:r>
          </a:p>
          <a:p>
            <a:r>
              <a:rPr lang="en-US" dirty="0"/>
              <a:t>Training speed vs. model stability.</a:t>
            </a:r>
          </a:p>
          <a:p>
            <a:r>
              <a:rPr lang="en-US" dirty="0"/>
              <a:t>Also, larger batch sizes can be computationally efficient but might not fit in GPU memory for very large datasets.</a:t>
            </a:r>
          </a:p>
        </p:txBody>
      </p:sp>
      <p:sp>
        <p:nvSpPr>
          <p:cNvPr id="4" name="Footer Placeholder 3">
            <a:extLst>
              <a:ext uri="{FF2B5EF4-FFF2-40B4-BE49-F238E27FC236}">
                <a16:creationId xmlns:a16="http://schemas.microsoft.com/office/drawing/2014/main" id="{22AF5368-5C28-36A9-FF26-7AC95293479E}"/>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6373CD8E-823C-B633-3079-F369080439F4}"/>
              </a:ext>
            </a:extLst>
          </p:cNvPr>
          <p:cNvSpPr>
            <a:spLocks noGrp="1"/>
          </p:cNvSpPr>
          <p:nvPr>
            <p:ph type="sldNum" sz="quarter" idx="12"/>
          </p:nvPr>
        </p:nvSpPr>
        <p:spPr/>
        <p:txBody>
          <a:bodyPr/>
          <a:lstStyle/>
          <a:p>
            <a:fld id="{88CEC222-F6AB-A647-80E8-FAB06E4B4BEB}" type="slidenum">
              <a:rPr lang="en-US" smtClean="0"/>
              <a:t>97</a:t>
            </a:fld>
            <a:endParaRPr lang="en-US" dirty="0"/>
          </a:p>
        </p:txBody>
      </p:sp>
    </p:spTree>
    <p:extLst>
      <p:ext uri="{BB962C8B-B14F-4D97-AF65-F5344CB8AC3E}">
        <p14:creationId xmlns:p14="http://schemas.microsoft.com/office/powerpoint/2010/main" val="3856810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7DAD-89B9-7966-9F3D-A6A2748CCB85}"/>
              </a:ext>
            </a:extLst>
          </p:cNvPr>
          <p:cNvSpPr>
            <a:spLocks noGrp="1"/>
          </p:cNvSpPr>
          <p:nvPr>
            <p:ph type="title"/>
          </p:nvPr>
        </p:nvSpPr>
        <p:spPr/>
        <p:txBody>
          <a:bodyPr/>
          <a:lstStyle/>
          <a:p>
            <a:r>
              <a:rPr lang="en-US" dirty="0"/>
              <a:t>Monitor learning curves</a:t>
            </a:r>
          </a:p>
        </p:txBody>
      </p:sp>
      <p:sp>
        <p:nvSpPr>
          <p:cNvPr id="3" name="Content Placeholder 2">
            <a:extLst>
              <a:ext uri="{FF2B5EF4-FFF2-40B4-BE49-F238E27FC236}">
                <a16:creationId xmlns:a16="http://schemas.microsoft.com/office/drawing/2014/main" id="{60BACA5F-8A90-AD5A-6EA2-9EAA960D1380}"/>
              </a:ext>
            </a:extLst>
          </p:cNvPr>
          <p:cNvSpPr>
            <a:spLocks noGrp="1"/>
          </p:cNvSpPr>
          <p:nvPr>
            <p:ph idx="1"/>
          </p:nvPr>
        </p:nvSpPr>
        <p:spPr/>
        <p:txBody>
          <a:bodyPr/>
          <a:lstStyle/>
          <a:p>
            <a:r>
              <a:rPr lang="en-US" dirty="0"/>
              <a:t>Periodically evaluate validation loss</a:t>
            </a:r>
          </a:p>
          <a:p>
            <a:r>
              <a:rPr lang="en-US" dirty="0"/>
              <a:t>Also, useful to plot performance on final metric</a:t>
            </a:r>
          </a:p>
        </p:txBody>
      </p:sp>
      <p:sp>
        <p:nvSpPr>
          <p:cNvPr id="4" name="Footer Placeholder 3">
            <a:extLst>
              <a:ext uri="{FF2B5EF4-FFF2-40B4-BE49-F238E27FC236}">
                <a16:creationId xmlns:a16="http://schemas.microsoft.com/office/drawing/2014/main" id="{E70025AA-F0BC-4F08-B62C-757F3FC724E0}"/>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2FFF7E12-7324-C29D-129E-9D5CD33135B1}"/>
              </a:ext>
            </a:extLst>
          </p:cNvPr>
          <p:cNvSpPr>
            <a:spLocks noGrp="1"/>
          </p:cNvSpPr>
          <p:nvPr>
            <p:ph type="sldNum" sz="quarter" idx="12"/>
          </p:nvPr>
        </p:nvSpPr>
        <p:spPr/>
        <p:txBody>
          <a:bodyPr/>
          <a:lstStyle/>
          <a:p>
            <a:fld id="{88CEC222-F6AB-A647-80E8-FAB06E4B4BEB}" type="slidenum">
              <a:rPr lang="en-US" smtClean="0"/>
              <a:t>98</a:t>
            </a:fld>
            <a:endParaRPr lang="en-US" dirty="0"/>
          </a:p>
        </p:txBody>
      </p:sp>
      <p:pic>
        <p:nvPicPr>
          <p:cNvPr id="7" name="Picture 6" descr="A graph of loss and validation&#10;&#10;Description automatically generated">
            <a:extLst>
              <a:ext uri="{FF2B5EF4-FFF2-40B4-BE49-F238E27FC236}">
                <a16:creationId xmlns:a16="http://schemas.microsoft.com/office/drawing/2014/main" id="{C87FDF62-5023-2BED-A0BF-B824DD9BC195}"/>
              </a:ext>
            </a:extLst>
          </p:cNvPr>
          <p:cNvPicPr>
            <a:picLocks noChangeAspect="1"/>
          </p:cNvPicPr>
          <p:nvPr/>
        </p:nvPicPr>
        <p:blipFill>
          <a:blip r:embed="rId2"/>
          <a:stretch>
            <a:fillRect/>
          </a:stretch>
        </p:blipFill>
        <p:spPr>
          <a:xfrm>
            <a:off x="1661733" y="3147802"/>
            <a:ext cx="3704677" cy="2808498"/>
          </a:xfrm>
          <a:prstGeom prst="rect">
            <a:avLst/>
          </a:prstGeom>
        </p:spPr>
      </p:pic>
      <p:pic>
        <p:nvPicPr>
          <p:cNvPr id="9" name="Picture 8" descr="A graph showing the performance of a performance&#10;&#10;Description automatically generated">
            <a:extLst>
              <a:ext uri="{FF2B5EF4-FFF2-40B4-BE49-F238E27FC236}">
                <a16:creationId xmlns:a16="http://schemas.microsoft.com/office/drawing/2014/main" id="{12603A8A-48EC-C5F0-A7A7-FAE60B050D3B}"/>
              </a:ext>
            </a:extLst>
          </p:cNvPr>
          <p:cNvPicPr>
            <a:picLocks noChangeAspect="1"/>
          </p:cNvPicPr>
          <p:nvPr/>
        </p:nvPicPr>
        <p:blipFill>
          <a:blip r:embed="rId3"/>
          <a:stretch>
            <a:fillRect/>
          </a:stretch>
        </p:blipFill>
        <p:spPr>
          <a:xfrm>
            <a:off x="6189943" y="3147802"/>
            <a:ext cx="3704677" cy="2860389"/>
          </a:xfrm>
          <a:prstGeom prst="rect">
            <a:avLst/>
          </a:prstGeom>
        </p:spPr>
      </p:pic>
    </p:spTree>
    <p:extLst>
      <p:ext uri="{BB962C8B-B14F-4D97-AF65-F5344CB8AC3E}">
        <p14:creationId xmlns:p14="http://schemas.microsoft.com/office/powerpoint/2010/main" val="3245378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77495-9BCC-9D8F-B9C2-2B83FB7876F2}"/>
              </a:ext>
            </a:extLst>
          </p:cNvPr>
          <p:cNvSpPr>
            <a:spLocks noGrp="1"/>
          </p:cNvSpPr>
          <p:nvPr>
            <p:ph type="title"/>
          </p:nvPr>
        </p:nvSpPr>
        <p:spPr/>
        <p:txBody>
          <a:bodyPr/>
          <a:lstStyle/>
          <a:p>
            <a:r>
              <a:rPr lang="en-US" dirty="0"/>
              <a:t>Training, validation, and test set</a:t>
            </a:r>
          </a:p>
        </p:txBody>
      </p:sp>
      <p:sp>
        <p:nvSpPr>
          <p:cNvPr id="3" name="Content Placeholder 2">
            <a:extLst>
              <a:ext uri="{FF2B5EF4-FFF2-40B4-BE49-F238E27FC236}">
                <a16:creationId xmlns:a16="http://schemas.microsoft.com/office/drawing/2014/main" id="{41AA9A93-9C04-FA48-8FB9-7F908E539413}"/>
              </a:ext>
            </a:extLst>
          </p:cNvPr>
          <p:cNvSpPr>
            <a:spLocks noGrp="1"/>
          </p:cNvSpPr>
          <p:nvPr>
            <p:ph idx="1"/>
          </p:nvPr>
        </p:nvSpPr>
        <p:spPr/>
        <p:txBody>
          <a:bodyPr>
            <a:normAutofit fontScale="92500" lnSpcReduction="10000"/>
          </a:bodyPr>
          <a:lstStyle/>
          <a:p>
            <a:r>
              <a:rPr lang="en-US" dirty="0"/>
              <a:t>Training set</a:t>
            </a:r>
          </a:p>
          <a:p>
            <a:pPr lvl="1"/>
            <a:r>
              <a:rPr lang="en-US" dirty="0"/>
              <a:t>Largest subset, typically around 70–80% of the entire dataset</a:t>
            </a:r>
          </a:p>
          <a:p>
            <a:r>
              <a:rPr lang="en-US" dirty="0"/>
              <a:t>Validation set</a:t>
            </a:r>
          </a:p>
          <a:p>
            <a:pPr lvl="1"/>
            <a:r>
              <a:rPr lang="en-US" dirty="0"/>
              <a:t>Used to </a:t>
            </a:r>
            <a:r>
              <a:rPr lang="en-US" u="sng" dirty="0"/>
              <a:t>fine-tune the model’s hyperparameters</a:t>
            </a:r>
            <a:r>
              <a:rPr lang="en-US" dirty="0"/>
              <a:t> (e.g., learning rate, batch size, number of layers) and assess its performance during training</a:t>
            </a:r>
          </a:p>
          <a:p>
            <a:pPr lvl="1"/>
            <a:r>
              <a:rPr lang="en-US" dirty="0"/>
              <a:t>Used to regularly </a:t>
            </a:r>
            <a:r>
              <a:rPr lang="en-US" u="sng" dirty="0"/>
              <a:t>monitor the model’s generalization performance</a:t>
            </a:r>
          </a:p>
          <a:p>
            <a:pPr lvl="1"/>
            <a:r>
              <a:rPr lang="en-US" dirty="0"/>
              <a:t>Typically, around 10–15% of the entire dataset</a:t>
            </a:r>
          </a:p>
          <a:p>
            <a:r>
              <a:rPr lang="en-US" dirty="0"/>
              <a:t>Test set</a:t>
            </a:r>
          </a:p>
          <a:p>
            <a:pPr lvl="1"/>
            <a:r>
              <a:rPr lang="en-US" dirty="0"/>
              <a:t>Used to </a:t>
            </a:r>
            <a:r>
              <a:rPr lang="en-US" u="sng" dirty="0"/>
              <a:t>assess the final performance</a:t>
            </a:r>
            <a:r>
              <a:rPr lang="en-US" dirty="0"/>
              <a:t> of the trained model</a:t>
            </a:r>
          </a:p>
          <a:p>
            <a:pPr lvl="1"/>
            <a:r>
              <a:rPr lang="en-US" dirty="0"/>
              <a:t>Serves as a proxy for how well the model is expected to perform on new, unseen data</a:t>
            </a:r>
          </a:p>
          <a:p>
            <a:pPr lvl="1"/>
            <a:r>
              <a:rPr lang="en-US" dirty="0"/>
              <a:t>Do </a:t>
            </a:r>
            <a:r>
              <a:rPr lang="en-US" i="1" dirty="0"/>
              <a:t>not</a:t>
            </a:r>
            <a:r>
              <a:rPr lang="en-US" dirty="0"/>
              <a:t> use during model development or hyperparameter tuning!</a:t>
            </a:r>
          </a:p>
        </p:txBody>
      </p:sp>
      <p:sp>
        <p:nvSpPr>
          <p:cNvPr id="4" name="Footer Placeholder 3">
            <a:extLst>
              <a:ext uri="{FF2B5EF4-FFF2-40B4-BE49-F238E27FC236}">
                <a16:creationId xmlns:a16="http://schemas.microsoft.com/office/drawing/2014/main" id="{A4E06B57-3EF9-DAC2-EDF0-E7177AF8FFFD}"/>
              </a:ext>
            </a:extLst>
          </p:cNvPr>
          <p:cNvSpPr>
            <a:spLocks noGrp="1"/>
          </p:cNvSpPr>
          <p:nvPr>
            <p:ph type="ftr" sz="quarter" idx="11"/>
          </p:nvPr>
        </p:nvSpPr>
        <p:spPr/>
        <p:txBody>
          <a:bodyPr/>
          <a:lstStyle/>
          <a:p>
            <a:r>
              <a:rPr lang="en-US" dirty="0"/>
              <a:t>Dr. Jan Voges</a:t>
            </a:r>
          </a:p>
        </p:txBody>
      </p:sp>
      <p:sp>
        <p:nvSpPr>
          <p:cNvPr id="5" name="Slide Number Placeholder 4">
            <a:extLst>
              <a:ext uri="{FF2B5EF4-FFF2-40B4-BE49-F238E27FC236}">
                <a16:creationId xmlns:a16="http://schemas.microsoft.com/office/drawing/2014/main" id="{3B195CBC-07D8-4B3B-EA62-FBC5D563D13C}"/>
              </a:ext>
            </a:extLst>
          </p:cNvPr>
          <p:cNvSpPr>
            <a:spLocks noGrp="1"/>
          </p:cNvSpPr>
          <p:nvPr>
            <p:ph type="sldNum" sz="quarter" idx="12"/>
          </p:nvPr>
        </p:nvSpPr>
        <p:spPr/>
        <p:txBody>
          <a:bodyPr/>
          <a:lstStyle/>
          <a:p>
            <a:fld id="{88CEC222-F6AB-A647-80E8-FAB06E4B4BEB}" type="slidenum">
              <a:rPr lang="en-US" smtClean="0"/>
              <a:t>99</a:t>
            </a:fld>
            <a:endParaRPr lang="en-US" dirty="0"/>
          </a:p>
        </p:txBody>
      </p:sp>
    </p:spTree>
    <p:extLst>
      <p:ext uri="{BB962C8B-B14F-4D97-AF65-F5344CB8AC3E}">
        <p14:creationId xmlns:p14="http://schemas.microsoft.com/office/powerpoint/2010/main" val="3667068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2065</TotalTime>
  <Words>5722</Words>
  <Application>Microsoft Macintosh PowerPoint</Application>
  <PresentationFormat>Widescreen</PresentationFormat>
  <Paragraphs>954</Paragraphs>
  <Slides>109</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Aptos</vt:lpstr>
      <vt:lpstr>Aptos Display</vt:lpstr>
      <vt:lpstr>Arial</vt:lpstr>
      <vt:lpstr>Cambria Math</vt:lpstr>
      <vt:lpstr>ComputerModernRoman</vt:lpstr>
      <vt:lpstr>Rotis Sans Serif Std</vt:lpstr>
      <vt:lpstr>System Font Regular</vt:lpstr>
      <vt:lpstr>Wingdings</vt:lpstr>
      <vt:lpstr>Office Theme</vt:lpstr>
      <vt:lpstr>Applied Machine Learning in Genomic and Nutritional Data Science</vt:lpstr>
      <vt:lpstr>About Us</vt:lpstr>
      <vt:lpstr>Falling DNA sequencing costs — genomics comes to life</vt:lpstr>
      <vt:lpstr>PowerPoint Presentation</vt:lpstr>
      <vt:lpstr>Personalized, predictive, precise and preventive medicine</vt:lpstr>
      <vt:lpstr>DNA — the future of long-term data storage</vt:lpstr>
      <vt:lpstr>Tutorial Overview</vt:lpstr>
      <vt:lpstr>Sessions</vt:lpstr>
      <vt:lpstr>Contents</vt:lpstr>
      <vt:lpstr>Equipment</vt:lpstr>
      <vt:lpstr>Repository</vt:lpstr>
      <vt:lpstr>Package management</vt:lpstr>
      <vt:lpstr>Setup time</vt:lpstr>
      <vt:lpstr>Literature</vt:lpstr>
      <vt:lpstr>Python Recap</vt:lpstr>
      <vt:lpstr>Python recap notebook</vt:lpstr>
      <vt:lpstr>Machine Learning Basics</vt:lpstr>
      <vt:lpstr>Who is who</vt:lpstr>
      <vt:lpstr>Components of ML</vt:lpstr>
      <vt:lpstr>Learning = experience + task + performance measure</vt:lpstr>
      <vt:lpstr>Experience</vt:lpstr>
      <vt:lpstr>Tasks</vt:lpstr>
      <vt:lpstr>Performance measures</vt:lpstr>
      <vt:lpstr>Feature representation is key</vt:lpstr>
      <vt:lpstr>Supervised and unsupervised learning</vt:lpstr>
      <vt:lpstr>Unsupervised Learning</vt:lpstr>
      <vt:lpstr>Unsupervised learning examples</vt:lpstr>
      <vt:lpstr>A very high-level view on clustering</vt:lpstr>
      <vt:lpstr>Clustering — an unsupervised learning task</vt:lpstr>
      <vt:lpstr>What defines a cluster?</vt:lpstr>
      <vt:lpstr>k-means</vt:lpstr>
      <vt:lpstr>k-means</vt:lpstr>
      <vt:lpstr>k-means</vt:lpstr>
      <vt:lpstr>k-means</vt:lpstr>
      <vt:lpstr>Failure modes of k-means</vt:lpstr>
      <vt:lpstr>Unsupervised learning examples</vt:lpstr>
      <vt:lpstr>Principal component analysis (PCA)</vt:lpstr>
      <vt:lpstr>PCA</vt:lpstr>
      <vt:lpstr>PCA step by step</vt:lpstr>
      <vt:lpstr>Eigendecomposition</vt:lpstr>
      <vt:lpstr>Singular value decomposition (SVD)</vt:lpstr>
      <vt:lpstr>Eigendecomposition vs. SVD</vt:lpstr>
      <vt:lpstr>PCA decorrelates features</vt:lpstr>
      <vt:lpstr>PCA decorrelates features</vt:lpstr>
      <vt:lpstr>Unsupervised learning notebook</vt:lpstr>
      <vt:lpstr>Supervised Learning</vt:lpstr>
      <vt:lpstr>Supervised learning examples</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Naïve Bayes classifier</vt:lpstr>
      <vt:lpstr>Supervised learning examples</vt:lpstr>
      <vt:lpstr>A very simple decision tree</vt:lpstr>
      <vt:lpstr>A tree of questions</vt:lpstr>
      <vt:lpstr>Inference</vt:lpstr>
      <vt:lpstr>Axis-aligned conditions</vt:lpstr>
      <vt:lpstr>Oblique conditions</vt:lpstr>
      <vt:lpstr>Training decision trees</vt:lpstr>
      <vt:lpstr>The splitter</vt:lpstr>
      <vt:lpstr>Information gain</vt:lpstr>
      <vt:lpstr>Information gain</vt:lpstr>
      <vt:lpstr>Overfitting &amp; pruning</vt:lpstr>
      <vt:lpstr>Neural Network Fundamentals &amp; Design</vt:lpstr>
      <vt:lpstr>What we will cover</vt:lpstr>
      <vt:lpstr>Machine learning framework</vt:lpstr>
      <vt:lpstr>Machine learning framework</vt:lpstr>
      <vt:lpstr>Defining a neural network architecture</vt:lpstr>
      <vt:lpstr>Defining a neural network architecture</vt:lpstr>
      <vt:lpstr>Defining a loss function</vt:lpstr>
      <vt:lpstr>Defining a loss function</vt:lpstr>
      <vt:lpstr>Optimizing the loss function: gradient descent</vt:lpstr>
      <vt:lpstr>Review: derivatives and gradients</vt:lpstr>
      <vt:lpstr>Review: derivatives and gradients</vt:lpstr>
      <vt:lpstr>Gradient descent algorithm</vt:lpstr>
      <vt:lpstr>Gradient descent algorithm</vt:lpstr>
      <vt:lpstr>Gradient descent algorithm</vt:lpstr>
      <vt:lpstr>Optimizing the loss function: our example</vt:lpstr>
      <vt:lpstr>The perceptron</vt:lpstr>
      <vt:lpstr>Activation functions</vt:lpstr>
      <vt:lpstr>Activation functions</vt:lpstr>
      <vt:lpstr>Computing gradients with backpropagation</vt:lpstr>
      <vt:lpstr>Backprop in a two-layer MLP</vt:lpstr>
      <vt:lpstr>Backprop in a two-layer MLP</vt:lpstr>
      <vt:lpstr>Backprop in a two-layer MLP</vt:lpstr>
      <vt:lpstr>Backprop in a two-layer MLP</vt:lpstr>
      <vt:lpstr>Learning rates</vt:lpstr>
      <vt:lpstr>Batch size</vt:lpstr>
      <vt:lpstr>Monitor learning curves</vt:lpstr>
      <vt:lpstr>Training, validation, and test set</vt:lpstr>
      <vt:lpstr>Overfitting vs. underfitting</vt:lpstr>
      <vt:lpstr>Over- vs. underfitting — more intuition</vt:lpstr>
      <vt:lpstr>Debugging using learning curves</vt:lpstr>
      <vt:lpstr>Major design choices</vt:lpstr>
      <vt:lpstr>Architecture types</vt:lpstr>
      <vt:lpstr>Architecture types</vt:lpstr>
      <vt:lpstr>Regularization</vt:lpstr>
      <vt:lpstr>Regularization</vt:lpstr>
      <vt:lpstr>More design choices</vt:lpstr>
      <vt:lpstr>Neural network notebook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 in Genomic and Nutritional Data Science</dc:title>
  <dc:creator>Jan Voges</dc:creator>
  <cp:lastModifiedBy>Jan Voges</cp:lastModifiedBy>
  <cp:revision>62</cp:revision>
  <dcterms:created xsi:type="dcterms:W3CDTF">2024-04-19T07:23:41Z</dcterms:created>
  <dcterms:modified xsi:type="dcterms:W3CDTF">2024-04-24T10:11:34Z</dcterms:modified>
</cp:coreProperties>
</file>